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drawings/drawing13.xml" ContentType="application/vnd.openxmlformats-officedocument.drawingml.chartshape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drawings/drawing14.xml" ContentType="application/vnd.openxmlformats-officedocument.drawingml.chartshapes+xml"/>
  <Override PartName="/ppt/drawings/drawing15.xml" ContentType="application/vnd.openxmlformats-officedocument.drawingml.chartshapes+xml"/>
  <Override PartName="/ppt/drawings/drawing16.xml" ContentType="application/vnd.openxmlformats-officedocument.drawingml.chartshapes+xml"/>
  <Override PartName="/ppt/drawings/drawing17.xml" ContentType="application/vnd.openxmlformats-officedocument.drawingml.chartshapes+xml"/>
  <Override PartName="/ppt/drawings/drawing18.xml" ContentType="application/vnd.openxmlformats-officedocument.drawingml.chartshapes+xml"/>
  <Override PartName="/ppt/drawings/drawing1.xml" ContentType="application/vnd.openxmlformats-officedocument.drawingml.chartshapes+xml"/>
  <Override PartName="/ppt/drawings/drawing2.xml" ContentType="application/vnd.openxmlformats-officedocument.drawingml.chartshapes+xml"/>
  <Override PartName="/ppt/drawings/drawing3.xml" ContentType="application/vnd.openxmlformats-officedocument.drawingml.chartshapes+xml"/>
  <Override PartName="/ppt/drawings/drawing4.xml" ContentType="application/vnd.openxmlformats-officedocument.drawingml.chartshapes+xml"/>
  <Override PartName="/ppt/drawings/drawing5.xml" ContentType="application/vnd.openxmlformats-officedocument.drawingml.chartshapes+xml"/>
  <Override PartName="/ppt/drawings/drawing6.xml" ContentType="application/vnd.openxmlformats-officedocument.drawingml.chartshapes+xml"/>
  <Override PartName="/ppt/drawings/drawing7.xml" ContentType="application/vnd.openxmlformats-officedocument.drawingml.chartshapes+xml"/>
  <Override PartName="/ppt/drawings/drawing8.xml" ContentType="application/vnd.openxmlformats-officedocument.drawingml.chartshapes+xml"/>
  <Override PartName="/ppt/drawings/drawing9.xml" ContentType="application/vnd.openxmlformats-officedocument.drawingml.chartshapes+xml"/>
  <Override PartName="/ppt/drawings/drawing10.xml" ContentType="application/vnd.openxmlformats-officedocument.drawingml.chartshapes+xml"/>
  <Override PartName="/ppt/drawings/drawing11.xml" ContentType="application/vnd.openxmlformats-officedocument.drawingml.chartshapes+xml"/>
  <Override PartName="/ppt/drawings/drawing12.xml" ContentType="application/vnd.openxmlformats-officedocument.drawingml.chartshapes+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theme/themeOverride4.xml" ContentType="application/vnd.openxmlformats-officedocument.themeOverride+xml"/>
  <Override PartName="/ppt/charts/chart14.xml" ContentType="application/vnd.openxmlformats-officedocument.drawingml.chart+xml"/>
  <Override PartName="/ppt/theme/themeOverride5.xml" ContentType="application/vnd.openxmlformats-officedocument.themeOverride+xml"/>
  <Override PartName="/ppt/charts/chart15.xml" ContentType="application/vnd.openxmlformats-officedocument.drawingml.chart+xml"/>
  <Override PartName="/ppt/theme/themeOverride6.xml" ContentType="application/vnd.openxmlformats-officedocument.themeOverride+xml"/>
  <Override PartName="/ppt/charts/chart16.xml" ContentType="application/vnd.openxmlformats-officedocument.drawingml.chart+xml"/>
  <Override PartName="/ppt/theme/themeOverride7.xml" ContentType="application/vnd.openxmlformats-officedocument.themeOverride+xml"/>
  <Override PartName="/ppt/charts/chart19.xml" ContentType="application/vnd.openxmlformats-officedocument.drawingml.chart+xml"/>
  <Override PartName="/ppt/theme/themeOverride10.xml" ContentType="application/vnd.openxmlformats-officedocument.themeOverride+xml"/>
  <Override PartName="/ppt/charts/chart20.xml" ContentType="application/vnd.openxmlformats-officedocument.drawingml.chart+xml"/>
  <Override PartName="/ppt/charts/chart21.xml" ContentType="application/vnd.openxmlformats-officedocument.drawingml.chart+xml"/>
  <Override PartName="/ppt/charts/chart17.xml" ContentType="application/vnd.openxmlformats-officedocument.drawingml.chart+xml"/>
  <Override PartName="/ppt/charts/chart22.xml" ContentType="application/vnd.openxmlformats-officedocument.drawingml.chart+xml"/>
  <Override PartName="/ppt/charts/chart18.xml" ContentType="application/vnd.openxmlformats-officedocument.drawingml.chart+xml"/>
  <Override PartName="/ppt/charts/chart23.xml" ContentType="application/vnd.openxmlformats-officedocument.drawingml.chart+xml"/>
  <Override PartName="/ppt/theme/themeOverride9.xml" ContentType="application/vnd.openxmlformats-officedocument.themeOverrid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theme/themeOverride8.xml" ContentType="application/vnd.openxmlformats-officedocument.themeOverride+xml"/>
  <Override PartName="/ppt/charts/chart27.xml" ContentType="application/vnd.openxmlformats-officedocument.drawingml.chart+xml"/>
  <Override PartName="/ppt/charts/chart28.xml" ContentType="application/vnd.openxmlformats-officedocument.drawingml.chart+xml"/>
  <Override PartName="/ppt/commentAuthors.xml" ContentType="application/vnd.openxmlformats-officedocument.presentationml.commentAuthors+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6" r:id="rId2"/>
    <p:sldId id="377" r:id="rId3"/>
    <p:sldId id="552" r:id="rId4"/>
    <p:sldId id="585" r:id="rId5"/>
    <p:sldId id="538" r:id="rId6"/>
    <p:sldId id="602" r:id="rId7"/>
    <p:sldId id="605" r:id="rId8"/>
    <p:sldId id="603" r:id="rId9"/>
    <p:sldId id="578" r:id="rId10"/>
    <p:sldId id="583" r:id="rId11"/>
    <p:sldId id="554" r:id="rId12"/>
    <p:sldId id="555" r:id="rId13"/>
    <p:sldId id="619" r:id="rId14"/>
    <p:sldId id="620" r:id="rId15"/>
    <p:sldId id="621" r:id="rId16"/>
    <p:sldId id="622" r:id="rId17"/>
    <p:sldId id="623" r:id="rId18"/>
    <p:sldId id="615" r:id="rId19"/>
    <p:sldId id="616" r:id="rId20"/>
    <p:sldId id="606" r:id="rId21"/>
    <p:sldId id="607" r:id="rId22"/>
    <p:sldId id="624" r:id="rId23"/>
    <p:sldId id="614" r:id="rId24"/>
    <p:sldId id="439" r:id="rId25"/>
    <p:sldId id="579" r:id="rId26"/>
    <p:sldId id="591" r:id="rId27"/>
    <p:sldId id="563" r:id="rId28"/>
    <p:sldId id="560" r:id="rId29"/>
    <p:sldId id="564" r:id="rId30"/>
    <p:sldId id="558" r:id="rId31"/>
    <p:sldId id="559" r:id="rId32"/>
    <p:sldId id="592" r:id="rId33"/>
    <p:sldId id="588" r:id="rId34"/>
    <p:sldId id="590" r:id="rId35"/>
    <p:sldId id="593" r:id="rId36"/>
    <p:sldId id="587" r:id="rId37"/>
    <p:sldId id="574" r:id="rId38"/>
    <p:sldId id="567" r:id="rId39"/>
    <p:sldId id="568" r:id="rId40"/>
    <p:sldId id="569" r:id="rId41"/>
    <p:sldId id="570" r:id="rId42"/>
    <p:sldId id="571" r:id="rId43"/>
    <p:sldId id="572" r:id="rId44"/>
    <p:sldId id="582" r:id="rId45"/>
    <p:sldId id="613" r:id="rId46"/>
    <p:sldId id="596" r:id="rId47"/>
    <p:sldId id="610" r:id="rId48"/>
    <p:sldId id="617" r:id="rId49"/>
    <p:sldId id="618" r:id="rId50"/>
    <p:sldId id="611" r:id="rId51"/>
    <p:sldId id="597" r:id="rId52"/>
    <p:sldId id="612" r:id="rId53"/>
    <p:sldId id="595" r:id="rId54"/>
    <p:sldId id="599" r:id="rId55"/>
    <p:sldId id="604" r:id="rId56"/>
    <p:sldId id="600" r:id="rId57"/>
    <p:sldId id="601" r:id="rId58"/>
    <p:sldId id="581" r:id="rId59"/>
    <p:sldId id="609" r:id="rId60"/>
    <p:sldId id="608" r:id="rId61"/>
    <p:sldId id="546" r:id="rId62"/>
    <p:sldId id="553" r:id="rId63"/>
    <p:sldId id="556" r:id="rId64"/>
    <p:sldId id="515" r:id="rId65"/>
    <p:sldId id="514" r:id="rId66"/>
    <p:sldId id="547" r:id="rId67"/>
    <p:sldId id="516" r:id="rId68"/>
    <p:sldId id="513" r:id="rId69"/>
    <p:sldId id="509" r:id="rId70"/>
    <p:sldId id="548" r:id="rId71"/>
    <p:sldId id="508" r:id="rId72"/>
    <p:sldId id="531" r:id="rId73"/>
    <p:sldId id="533" r:id="rId74"/>
    <p:sldId id="534" r:id="rId75"/>
    <p:sldId id="535" r:id="rId76"/>
    <p:sldId id="536" r:id="rId77"/>
    <p:sldId id="584" r:id="rId78"/>
    <p:sldId id="539" r:id="rId79"/>
    <p:sldId id="540" r:id="rId80"/>
    <p:sldId id="541" r:id="rId81"/>
    <p:sldId id="542" r:id="rId82"/>
    <p:sldId id="575" r:id="rId83"/>
    <p:sldId id="577" r:id="rId84"/>
    <p:sldId id="576" r:id="rId85"/>
    <p:sldId id="454" r:id="rId86"/>
    <p:sldId id="402" r:id="rId87"/>
    <p:sldId id="403" r:id="rId88"/>
    <p:sldId id="452" r:id="rId89"/>
    <p:sldId id="353" r:id="rId90"/>
    <p:sldId id="352" r:id="rId91"/>
    <p:sldId id="355" r:id="rId92"/>
    <p:sldId id="370" r:id="rId93"/>
    <p:sldId id="488" r:id="rId94"/>
    <p:sldId id="364" r:id="rId95"/>
    <p:sldId id="354" r:id="rId96"/>
    <p:sldId id="367" r:id="rId97"/>
    <p:sldId id="368" r:id="rId98"/>
    <p:sldId id="490" r:id="rId99"/>
    <p:sldId id="453" r:id="rId100"/>
    <p:sldId id="492" r:id="rId101"/>
    <p:sldId id="365" r:id="rId102"/>
    <p:sldId id="357" r:id="rId103"/>
    <p:sldId id="358" r:id="rId104"/>
    <p:sldId id="359" r:id="rId105"/>
    <p:sldId id="372" r:id="rId106"/>
    <p:sldId id="360" r:id="rId107"/>
    <p:sldId id="361" r:id="rId108"/>
    <p:sldId id="369" r:id="rId109"/>
    <p:sldId id="362" r:id="rId110"/>
  </p:sldIdLst>
  <p:sldSz cx="12192000" cy="6858000"/>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ass, Anita" initials="GA" lastIdx="23" clrIdx="0">
    <p:extLst>
      <p:ext uri="{19B8F6BF-5375-455C-9EA6-DF929625EA0E}">
        <p15:presenceInfo xmlns:p15="http://schemas.microsoft.com/office/powerpoint/2012/main" userId="Glass, Ani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25" autoAdjust="0"/>
    <p:restoredTop sz="94660"/>
  </p:normalViewPr>
  <p:slideViewPr>
    <p:cSldViewPr snapToGrid="0">
      <p:cViewPr>
        <p:scale>
          <a:sx n="85" d="100"/>
          <a:sy n="85" d="100"/>
        </p:scale>
        <p:origin x="422"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62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ustomXml" Target="../customXml/item2.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118" Type="http://schemas.openxmlformats.org/officeDocument/2006/relationships/customXml" Target="../customXml/item3.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hume\soep-data\MA\pkrause\work2016\partdep\pd_1_0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hume\soep-data\MA\pkrause\work2016\partdep\pd_1_01.xlsx" TargetMode="Externa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_rels/chart19.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oleObject" Target="../embeddings/oleObject3.bin"/><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1" Type="http://schemas.openxmlformats.org/officeDocument/2006/relationships/oleObject" Target="file:///\\hume\soep-data\MA\pkrause\work2018\wealth\pw_06.xlsx" TargetMode="External"/></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oleObject" Target="file:///\\hume\soep-data\MA\pkrause\work2016\partdep\pd.xlsx" TargetMode="Externa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oleObject" Target="file:///\\hume\soep-data\MA\pkrause\work2018\wealth\pw_06.xlsx" TargetMode="External"/></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oleObject" Target="file:///\\hume\soep-data\MA\pkrause\work2016\partdep\pd.xlsx" TargetMode="Externa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17.xml"/><Relationship Id="rId1" Type="http://schemas.openxmlformats.org/officeDocument/2006/relationships/oleObject" Target="file:///\\hume\soep-data\MA\pkrause\work2018\wealth\pw_04.xlsx" TargetMode="External"/></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18.xml"/><Relationship Id="rId1" Type="http://schemas.openxmlformats.org/officeDocument/2006/relationships/oleObject" Target="../embeddings/oleObject4.bin"/></Relationships>
</file>

<file path=ppt/charts/_rels/chart27.xml.rels><?xml version="1.0" encoding="UTF-8" standalone="yes"?>
<Relationships xmlns="http://schemas.openxmlformats.org/package/2006/relationships"><Relationship Id="rId1" Type="http://schemas.openxmlformats.org/officeDocument/2006/relationships/oleObject" Target="file:///\\hume\soep-data\MA\pkrause\work2016\partdep\pd_1_01.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hume\soep-data\MA\pkrause\work2016\partdep\pd_1_01.xlsx" TargetMode="Externa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file:///\\hume\soep-data\MA\pkrause\work2018\wealth\pw_06.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hume\soep-data\MA\pkrause\work2016\partdep\pd.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hume\soep-data\MA\pkrause\work2018\wealth\pw_06.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hume\soep-data\MA\pkrause\work2016\partdep\pd.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hume\soep-data\MA\pkrause\work2018\wealth\pw_04.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50992794780036"/>
          <c:y val="0.11663483085113638"/>
          <c:w val="0.75759987464253531"/>
          <c:h val="0.75074311883174005"/>
        </c:manualLayout>
      </c:layout>
      <c:scatterChart>
        <c:scatterStyle val="smoothMarker"/>
        <c:varyColors val="0"/>
        <c:ser>
          <c:idx val="1"/>
          <c:order val="1"/>
          <c:tx>
            <c:strRef>
              <c:f>'Fig. 1(a) (2)'!$C$8</c:f>
              <c:strCache>
                <c:ptCount val="1"/>
                <c:pt idx="0">
                  <c:v>z'</c:v>
                </c:pt>
              </c:strCache>
            </c:strRef>
          </c:tx>
          <c:spPr>
            <a:ln w="38100">
              <a:solidFill>
                <a:srgbClr val="C00000"/>
              </a:solidFill>
              <a:prstDash val="sysDot"/>
            </a:ln>
          </c:spPr>
          <c:marker>
            <c:symbol val="none"/>
          </c:marker>
          <c:xVal>
            <c:numRef>
              <c:f>'Fig. 1(a) (2)'!$A$9:$A$108</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'Fig. 1(a) (2)'!$C$9:$C$108</c:f>
              <c:numCache>
                <c:formatCode>General</c:formatCode>
                <c:ptCount val="10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numCache>
            </c:numRef>
          </c:yVal>
          <c:smooth val="1"/>
          <c:extLst>
            <c:ext xmlns:c16="http://schemas.microsoft.com/office/drawing/2014/chart" uri="{C3380CC4-5D6E-409C-BE32-E72D297353CC}">
              <c16:uniqueId val="{00000000-C155-442A-88DB-5C4D944945ED}"/>
            </c:ext>
          </c:extLst>
        </c:ser>
        <c:dLbls>
          <c:showLegendKey val="0"/>
          <c:showVal val="0"/>
          <c:showCatName val="0"/>
          <c:showSerName val="0"/>
          <c:showPercent val="0"/>
          <c:showBubbleSize val="0"/>
        </c:dLbls>
        <c:axId val="173051528"/>
        <c:axId val="173048000"/>
      </c:scatterChart>
      <c:scatterChart>
        <c:scatterStyle val="smoothMarker"/>
        <c:varyColors val="0"/>
        <c:ser>
          <c:idx val="0"/>
          <c:order val="0"/>
          <c:tx>
            <c:strRef>
              <c:f>'Fig. 1(a) (2)'!$B$8</c:f>
              <c:strCache>
                <c:ptCount val="1"/>
                <c:pt idx="0">
                  <c:v>z</c:v>
                </c:pt>
              </c:strCache>
            </c:strRef>
          </c:tx>
          <c:spPr>
            <a:ln w="34925" cmpd="sng">
              <a:solidFill>
                <a:sysClr val="windowText" lastClr="000000"/>
              </a:solidFill>
              <a:prstDash val="solid"/>
            </a:ln>
          </c:spPr>
          <c:marker>
            <c:symbol val="none"/>
          </c:marker>
          <c:xVal>
            <c:numRef>
              <c:f>'Fig. 1(a) (2)'!$A$9:$A$108</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'Fig. 1(a) (2)'!$B$9:$B$108</c:f>
              <c:numCache>
                <c:formatCode>General</c:formatCode>
                <c:ptCount val="10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numCache>
            </c:numRef>
          </c:yVal>
          <c:smooth val="1"/>
          <c:extLst>
            <c:ext xmlns:c16="http://schemas.microsoft.com/office/drawing/2014/chart" uri="{C3380CC4-5D6E-409C-BE32-E72D297353CC}">
              <c16:uniqueId val="{00000001-C155-442A-88DB-5C4D944945ED}"/>
            </c:ext>
          </c:extLst>
        </c:ser>
        <c:ser>
          <c:idx val="2"/>
          <c:order val="2"/>
          <c:tx>
            <c:v>z</c:v>
          </c:tx>
          <c:marker>
            <c:symbol val="none"/>
          </c:marker>
          <c:dPt>
            <c:idx val="1"/>
            <c:bubble3D val="0"/>
            <c:spPr>
              <a:ln>
                <a:solidFill>
                  <a:sysClr val="windowText" lastClr="000000"/>
                </a:solidFill>
              </a:ln>
            </c:spPr>
            <c:extLst>
              <c:ext xmlns:c16="http://schemas.microsoft.com/office/drawing/2014/chart" uri="{C3380CC4-5D6E-409C-BE32-E72D297353CC}">
                <c16:uniqueId val="{00000003-C155-442A-88DB-5C4D944945ED}"/>
              </c:ext>
            </c:extLst>
          </c:dPt>
          <c:xVal>
            <c:numRef>
              <c:f>'Fig. 1(a) (2)'!$D$10:$D$11</c:f>
              <c:numCache>
                <c:formatCode>General</c:formatCode>
                <c:ptCount val="2"/>
                <c:pt idx="0">
                  <c:v>45</c:v>
                </c:pt>
                <c:pt idx="1">
                  <c:v>45</c:v>
                </c:pt>
              </c:numCache>
            </c:numRef>
          </c:xVal>
          <c:yVal>
            <c:numRef>
              <c:f>'Fig. 1(a) (2)'!$E$10:$E$11</c:f>
              <c:numCache>
                <c:formatCode>General</c:formatCode>
                <c:ptCount val="2"/>
                <c:pt idx="0">
                  <c:v>0</c:v>
                </c:pt>
                <c:pt idx="1">
                  <c:v>1</c:v>
                </c:pt>
              </c:numCache>
            </c:numRef>
          </c:yVal>
          <c:smooth val="1"/>
          <c:extLst>
            <c:ext xmlns:c16="http://schemas.microsoft.com/office/drawing/2014/chart" uri="{C3380CC4-5D6E-409C-BE32-E72D297353CC}">
              <c16:uniqueId val="{00000004-C155-442A-88DB-5C4D944945ED}"/>
            </c:ext>
          </c:extLst>
        </c:ser>
        <c:ser>
          <c:idx val="3"/>
          <c:order val="3"/>
          <c:tx>
            <c:v>z'</c:v>
          </c:tx>
          <c:spPr>
            <a:ln w="25400">
              <a:solidFill>
                <a:srgbClr val="C00000"/>
              </a:solidFill>
              <a:prstDash val="lgDash"/>
            </a:ln>
          </c:spPr>
          <c:marker>
            <c:symbol val="none"/>
          </c:marker>
          <c:xVal>
            <c:numRef>
              <c:f>'Fig. 1(a) (2)'!$D$14:$D$15</c:f>
              <c:numCache>
                <c:formatCode>General</c:formatCode>
                <c:ptCount val="2"/>
                <c:pt idx="0">
                  <c:v>35</c:v>
                </c:pt>
                <c:pt idx="1">
                  <c:v>35</c:v>
                </c:pt>
              </c:numCache>
            </c:numRef>
          </c:xVal>
          <c:yVal>
            <c:numRef>
              <c:f>'Fig. 1(a) (2)'!$E$14:$E$15</c:f>
              <c:numCache>
                <c:formatCode>General</c:formatCode>
                <c:ptCount val="2"/>
                <c:pt idx="0">
                  <c:v>0</c:v>
                </c:pt>
                <c:pt idx="1">
                  <c:v>1</c:v>
                </c:pt>
              </c:numCache>
            </c:numRef>
          </c:yVal>
          <c:smooth val="1"/>
          <c:extLst>
            <c:ext xmlns:c16="http://schemas.microsoft.com/office/drawing/2014/chart" uri="{C3380CC4-5D6E-409C-BE32-E72D297353CC}">
              <c16:uniqueId val="{00000005-C155-442A-88DB-5C4D944945ED}"/>
            </c:ext>
          </c:extLst>
        </c:ser>
        <c:ser>
          <c:idx val="4"/>
          <c:order val="4"/>
          <c:tx>
            <c:v>partial z</c:v>
          </c:tx>
          <c:spPr>
            <a:ln>
              <a:solidFill>
                <a:srgbClr val="00B050"/>
              </a:solidFill>
              <a:prstDash val="lgDash"/>
            </a:ln>
          </c:spPr>
          <c:marker>
            <c:symbol val="none"/>
          </c:marker>
          <c:xVal>
            <c:numRef>
              <c:f>'Fig. 1(a) (2)'!$D$18:$D$19</c:f>
              <c:numCache>
                <c:formatCode>General</c:formatCode>
                <c:ptCount val="2"/>
                <c:pt idx="0">
                  <c:v>45</c:v>
                </c:pt>
                <c:pt idx="1">
                  <c:v>90</c:v>
                </c:pt>
              </c:numCache>
            </c:numRef>
          </c:xVal>
          <c:yVal>
            <c:numRef>
              <c:f>'Fig. 1(a) (2)'!$E$18:$E$19</c:f>
              <c:numCache>
                <c:formatCode>General</c:formatCode>
                <c:ptCount val="2"/>
                <c:pt idx="0">
                  <c:v>1</c:v>
                </c:pt>
                <c:pt idx="1">
                  <c:v>0</c:v>
                </c:pt>
              </c:numCache>
            </c:numRef>
          </c:yVal>
          <c:smooth val="1"/>
          <c:extLst>
            <c:ext xmlns:c16="http://schemas.microsoft.com/office/drawing/2014/chart" uri="{C3380CC4-5D6E-409C-BE32-E72D297353CC}">
              <c16:uniqueId val="{00000006-C155-442A-88DB-5C4D944945ED}"/>
            </c:ext>
          </c:extLst>
        </c:ser>
        <c:ser>
          <c:idx val="5"/>
          <c:order val="5"/>
          <c:tx>
            <c:v>partial z'</c:v>
          </c:tx>
          <c:spPr>
            <a:ln w="25400">
              <a:solidFill>
                <a:srgbClr val="C00000"/>
              </a:solidFill>
              <a:prstDash val="lgDash"/>
            </a:ln>
          </c:spPr>
          <c:marker>
            <c:symbol val="none"/>
          </c:marker>
          <c:xVal>
            <c:numRef>
              <c:f>'Fig. 1(a) (2)'!$D$22:$D$23</c:f>
              <c:numCache>
                <c:formatCode>General</c:formatCode>
                <c:ptCount val="2"/>
                <c:pt idx="0">
                  <c:v>35</c:v>
                </c:pt>
                <c:pt idx="1">
                  <c:v>90</c:v>
                </c:pt>
              </c:numCache>
            </c:numRef>
          </c:xVal>
          <c:yVal>
            <c:numRef>
              <c:f>'Fig. 1(a) (2)'!$E$22:$E$23</c:f>
              <c:numCache>
                <c:formatCode>General</c:formatCode>
                <c:ptCount val="2"/>
                <c:pt idx="0">
                  <c:v>1</c:v>
                </c:pt>
                <c:pt idx="1">
                  <c:v>0</c:v>
                </c:pt>
              </c:numCache>
            </c:numRef>
          </c:yVal>
          <c:smooth val="1"/>
          <c:extLst>
            <c:ext xmlns:c16="http://schemas.microsoft.com/office/drawing/2014/chart" uri="{C3380CC4-5D6E-409C-BE32-E72D297353CC}">
              <c16:uniqueId val="{00000007-C155-442A-88DB-5C4D944945ED}"/>
            </c:ext>
          </c:extLst>
        </c:ser>
        <c:dLbls>
          <c:showLegendKey val="0"/>
          <c:showVal val="0"/>
          <c:showCatName val="0"/>
          <c:showSerName val="0"/>
          <c:showPercent val="0"/>
          <c:showBubbleSize val="0"/>
        </c:dLbls>
        <c:axId val="173046040"/>
        <c:axId val="173047608"/>
      </c:scatterChart>
      <c:valAx>
        <c:axId val="173051528"/>
        <c:scaling>
          <c:orientation val="minMax"/>
          <c:max val="100"/>
        </c:scaling>
        <c:delete val="1"/>
        <c:axPos val="b"/>
        <c:numFmt formatCode="General" sourceLinked="1"/>
        <c:majorTickMark val="out"/>
        <c:minorTickMark val="none"/>
        <c:tickLblPos val="nextTo"/>
        <c:crossAx val="173048000"/>
        <c:crosses val="autoZero"/>
        <c:crossBetween val="midCat"/>
      </c:valAx>
      <c:valAx>
        <c:axId val="173048000"/>
        <c:scaling>
          <c:orientation val="minMax"/>
          <c:max val="1"/>
          <c:min val="0"/>
        </c:scaling>
        <c:delete val="0"/>
        <c:axPos val="l"/>
        <c:majorGridlines/>
        <c:numFmt formatCode="General" sourceLinked="1"/>
        <c:majorTickMark val="out"/>
        <c:minorTickMark val="none"/>
        <c:tickLblPos val="nextTo"/>
        <c:txPr>
          <a:bodyPr/>
          <a:lstStyle/>
          <a:p>
            <a:pPr>
              <a:defRPr sz="1200"/>
            </a:pPr>
            <a:endParaRPr lang="de-DE"/>
          </a:p>
        </c:txPr>
        <c:crossAx val="173051528"/>
        <c:crosses val="autoZero"/>
        <c:crossBetween val="midCat"/>
        <c:majorUnit val="1"/>
        <c:minorUnit val="0.2"/>
      </c:valAx>
      <c:valAx>
        <c:axId val="173047608"/>
        <c:scaling>
          <c:orientation val="minMax"/>
          <c:max val="1"/>
          <c:min val="0"/>
        </c:scaling>
        <c:delete val="1"/>
        <c:axPos val="r"/>
        <c:numFmt formatCode="General" sourceLinked="1"/>
        <c:majorTickMark val="out"/>
        <c:minorTickMark val="none"/>
        <c:tickLblPos val="nextTo"/>
        <c:crossAx val="173046040"/>
        <c:crosses val="max"/>
        <c:crossBetween val="midCat"/>
        <c:minorUnit val="0.2"/>
      </c:valAx>
      <c:valAx>
        <c:axId val="173046040"/>
        <c:scaling>
          <c:orientation val="minMax"/>
        </c:scaling>
        <c:delete val="1"/>
        <c:axPos val="b"/>
        <c:numFmt formatCode="General" sourceLinked="1"/>
        <c:majorTickMark val="out"/>
        <c:minorTickMark val="none"/>
        <c:tickLblPos val="nextTo"/>
        <c:crossAx val="173047608"/>
        <c:crosses val="autoZero"/>
        <c:crossBetween val="midCat"/>
      </c:valAx>
    </c:plotArea>
    <c:plotVisOnly val="1"/>
    <c:dispBlanksAs val="gap"/>
    <c:showDLblsOverMax val="0"/>
  </c:chart>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'fgt 1 und 2'!$L$29</c:f>
              <c:strCache>
                <c:ptCount val="1"/>
                <c:pt idx="0">
                  <c:v>ε=1, b=2</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2'!$L$30:$L$131</c:f>
              <c:numCache>
                <c:formatCode>General</c:formatCode>
                <c:ptCount val="102"/>
                <c:pt idx="0">
                  <c:v>1</c:v>
                </c:pt>
                <c:pt idx="1">
                  <c:v>0.96</c:v>
                </c:pt>
                <c:pt idx="2">
                  <c:v>0.92</c:v>
                </c:pt>
                <c:pt idx="3">
                  <c:v>0.88</c:v>
                </c:pt>
                <c:pt idx="4">
                  <c:v>0.84</c:v>
                </c:pt>
                <c:pt idx="5">
                  <c:v>0.8</c:v>
                </c:pt>
                <c:pt idx="6">
                  <c:v>0.76</c:v>
                </c:pt>
                <c:pt idx="7">
                  <c:v>0.72</c:v>
                </c:pt>
                <c:pt idx="8">
                  <c:v>0.68</c:v>
                </c:pt>
                <c:pt idx="9">
                  <c:v>0.64</c:v>
                </c:pt>
                <c:pt idx="10">
                  <c:v>0.6</c:v>
                </c:pt>
                <c:pt idx="11">
                  <c:v>0.56000000000000005</c:v>
                </c:pt>
                <c:pt idx="12">
                  <c:v>0.52</c:v>
                </c:pt>
                <c:pt idx="13">
                  <c:v>0.48</c:v>
                </c:pt>
                <c:pt idx="14">
                  <c:v>0.44</c:v>
                </c:pt>
                <c:pt idx="15">
                  <c:v>0.4</c:v>
                </c:pt>
                <c:pt idx="16">
                  <c:v>0.36</c:v>
                </c:pt>
                <c:pt idx="17">
                  <c:v>0.33</c:v>
                </c:pt>
                <c:pt idx="18">
                  <c:v>0.32</c:v>
                </c:pt>
                <c:pt idx="19">
                  <c:v>0.31</c:v>
                </c:pt>
                <c:pt idx="20">
                  <c:v>0.3</c:v>
                </c:pt>
                <c:pt idx="21">
                  <c:v>0.28999999999999998</c:v>
                </c:pt>
                <c:pt idx="22">
                  <c:v>0.28000000000000003</c:v>
                </c:pt>
                <c:pt idx="23">
                  <c:v>0.27</c:v>
                </c:pt>
                <c:pt idx="24">
                  <c:v>0.26</c:v>
                </c:pt>
                <c:pt idx="25">
                  <c:v>0.25</c:v>
                </c:pt>
                <c:pt idx="26">
                  <c:v>0.22783303132336705</c:v>
                </c:pt>
                <c:pt idx="27">
                  <c:v>0.20627312918036175</c:v>
                </c:pt>
                <c:pt idx="28">
                  <c:v>0.18542848696931932</c:v>
                </c:pt>
                <c:pt idx="29">
                  <c:v>0.16540463745259323</c:v>
                </c:pt>
                <c:pt idx="30">
                  <c:v>0.14630303144847109</c:v>
                </c:pt>
                <c:pt idx="31">
                  <c:v>0.12821928984806991</c:v>
                </c:pt>
                <c:pt idx="32">
                  <c:v>0.11124115860682977</c:v>
                </c:pt>
                <c:pt idx="33">
                  <c:v>9.5446217995708293E-2</c:v>
                </c:pt>
                <c:pt idx="34">
                  <c:v>8.089942413637502E-2</c:v>
                </c:pt>
                <c:pt idx="35">
                  <c:v>6.7650591683738451E-2</c:v>
                </c:pt>
                <c:pt idx="36">
                  <c:v>5.5731959500715987E-2</c:v>
                </c:pt>
                <c:pt idx="37">
                  <c:v>4.5156013143873963E-2</c:v>
                </c:pt>
                <c:pt idx="38">
                  <c:v>3.5913764454013009E-2</c:v>
                </c:pt>
                <c:pt idx="39">
                  <c:v>2.7973703735929535E-2</c:v>
                </c:pt>
                <c:pt idx="40">
                  <c:v>2.1281637187571027E-2</c:v>
                </c:pt>
                <c:pt idx="41">
                  <c:v>1.5761594520881911E-2</c:v>
                </c:pt>
                <c:pt idx="42">
                  <c:v>1.1317933390369968E-2</c:v>
                </c:pt>
                <c:pt idx="43">
                  <c:v>7.8386755936047884E-3</c:v>
                </c:pt>
                <c:pt idx="44">
                  <c:v>5.1999874706289348E-3</c:v>
                </c:pt>
                <c:pt idx="45">
                  <c:v>3.2715731493830817E-3</c:v>
                </c:pt>
                <c:pt idx="46">
                  <c:v>1.9226023065498793E-3</c:v>
                </c:pt>
                <c:pt idx="47">
                  <c:v>1.0276697917119277E-3</c:v>
                </c:pt>
                <c:pt idx="48">
                  <c:v>4.7221315706670272E-4</c:v>
                </c:pt>
                <c:pt idx="49">
                  <c:v>1.5682425024944057E-4</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0-68CC-44A3-87A2-AD2CA7736847}"/>
            </c:ext>
          </c:extLst>
        </c:ser>
        <c:ser>
          <c:idx val="1"/>
          <c:order val="1"/>
          <c:tx>
            <c:strRef>
              <c:f>'fgt 1 und 2'!$M$29</c:f>
              <c:strCache>
                <c:ptCount val="1"/>
                <c:pt idx="0">
                  <c:v>ε=0.01, b=2</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2'!$M$30:$M$131</c:f>
              <c:numCache>
                <c:formatCode>General</c:formatCode>
                <c:ptCount val="102"/>
                <c:pt idx="0">
                  <c:v>1</c:v>
                </c:pt>
                <c:pt idx="1">
                  <c:v>0.96</c:v>
                </c:pt>
                <c:pt idx="2">
                  <c:v>0.92</c:v>
                </c:pt>
                <c:pt idx="3">
                  <c:v>0.88</c:v>
                </c:pt>
                <c:pt idx="4">
                  <c:v>0.84</c:v>
                </c:pt>
                <c:pt idx="5">
                  <c:v>0.8</c:v>
                </c:pt>
                <c:pt idx="6">
                  <c:v>0.76</c:v>
                </c:pt>
                <c:pt idx="7">
                  <c:v>0.72</c:v>
                </c:pt>
                <c:pt idx="8">
                  <c:v>0.68</c:v>
                </c:pt>
                <c:pt idx="9">
                  <c:v>0.64</c:v>
                </c:pt>
                <c:pt idx="10">
                  <c:v>0.6</c:v>
                </c:pt>
                <c:pt idx="11">
                  <c:v>0.56000000000000005</c:v>
                </c:pt>
                <c:pt idx="12">
                  <c:v>0.52</c:v>
                </c:pt>
                <c:pt idx="13">
                  <c:v>0.48</c:v>
                </c:pt>
                <c:pt idx="14">
                  <c:v>0.44</c:v>
                </c:pt>
                <c:pt idx="15">
                  <c:v>0.4</c:v>
                </c:pt>
                <c:pt idx="16">
                  <c:v>0.36</c:v>
                </c:pt>
                <c:pt idx="17">
                  <c:v>0.33</c:v>
                </c:pt>
                <c:pt idx="18">
                  <c:v>0.32</c:v>
                </c:pt>
                <c:pt idx="19">
                  <c:v>0.31</c:v>
                </c:pt>
                <c:pt idx="20">
                  <c:v>0.3</c:v>
                </c:pt>
                <c:pt idx="21">
                  <c:v>0.28999999999999998</c:v>
                </c:pt>
                <c:pt idx="22">
                  <c:v>0.28000000000000003</c:v>
                </c:pt>
                <c:pt idx="23">
                  <c:v>0.27</c:v>
                </c:pt>
                <c:pt idx="24">
                  <c:v>0.26</c:v>
                </c:pt>
                <c:pt idx="25">
                  <c:v>0.25</c:v>
                </c:pt>
                <c:pt idx="26">
                  <c:v>0.23713751013235909</c:v>
                </c:pt>
                <c:pt idx="27">
                  <c:v>0.2241027686055885</c:v>
                </c:pt>
                <c:pt idx="28">
                  <c:v>0.21089252555858409</c:v>
                </c:pt>
                <c:pt idx="29">
                  <c:v>0.19750718401347642</c:v>
                </c:pt>
                <c:pt idx="30">
                  <c:v>0.18395239844449765</c:v>
                </c:pt>
                <c:pt idx="31">
                  <c:v>0.17024107941364125</c:v>
                </c:pt>
                <c:pt idx="32">
                  <c:v>0.1563958528099802</c:v>
                </c:pt>
                <c:pt idx="33">
                  <c:v>0.14245199380104931</c:v>
                </c:pt>
                <c:pt idx="34">
                  <c:v>0.12846080029648335</c:v>
                </c:pt>
                <c:pt idx="35">
                  <c:v>0.11449327578731698</c:v>
                </c:pt>
                <c:pt idx="36">
                  <c:v>0.10064384220714986</c:v>
                </c:pt>
                <c:pt idx="37">
                  <c:v>8.7033586766584806E-2</c:v>
                </c:pt>
                <c:pt idx="38">
                  <c:v>7.381225837175108E-2</c:v>
                </c:pt>
                <c:pt idx="39">
                  <c:v>6.1157888257392323E-2</c:v>
                </c:pt>
                <c:pt idx="40">
                  <c:v>4.9272580541704365E-2</c:v>
                </c:pt>
                <c:pt idx="41">
                  <c:v>3.8372841220606385E-2</c:v>
                </c:pt>
                <c:pt idx="42">
                  <c:v>2.8673028583530515E-2</c:v>
                </c:pt>
                <c:pt idx="43">
                  <c:v>2.0361446746922973E-2</c:v>
                </c:pt>
                <c:pt idx="44">
                  <c:v>1.3570597847575343E-2</c:v>
                </c:pt>
                <c:pt idx="45">
                  <c:v>8.3462364369625373E-3</c:v>
                </c:pt>
                <c:pt idx="46">
                  <c:v>4.6235286041213467E-3</c:v>
                </c:pt>
                <c:pt idx="47">
                  <c:v>2.2210730951248842E-3</c:v>
                </c:pt>
                <c:pt idx="48">
                  <c:v>8.6197930444663318E-4</c:v>
                </c:pt>
                <c:pt idx="49">
                  <c:v>2.2312186196427338E-4</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1-68CC-44A3-87A2-AD2CA7736847}"/>
            </c:ext>
          </c:extLst>
        </c:ser>
        <c:ser>
          <c:idx val="2"/>
          <c:order val="2"/>
          <c:tx>
            <c:strRef>
              <c:f>'fgt 1 und 2'!$N$29</c:f>
              <c:strCache>
                <c:ptCount val="1"/>
                <c:pt idx="0">
                  <c:v>ε=5, b=2</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2'!$N$30:$N$131</c:f>
              <c:numCache>
                <c:formatCode>General</c:formatCode>
                <c:ptCount val="102"/>
                <c:pt idx="0">
                  <c:v>1</c:v>
                </c:pt>
                <c:pt idx="1">
                  <c:v>0.96</c:v>
                </c:pt>
                <c:pt idx="2">
                  <c:v>0.92</c:v>
                </c:pt>
                <c:pt idx="3">
                  <c:v>0.88</c:v>
                </c:pt>
                <c:pt idx="4">
                  <c:v>0.84</c:v>
                </c:pt>
                <c:pt idx="5">
                  <c:v>0.8</c:v>
                </c:pt>
                <c:pt idx="6">
                  <c:v>0.76</c:v>
                </c:pt>
                <c:pt idx="7">
                  <c:v>0.72</c:v>
                </c:pt>
                <c:pt idx="8">
                  <c:v>0.68</c:v>
                </c:pt>
                <c:pt idx="9">
                  <c:v>0.64</c:v>
                </c:pt>
                <c:pt idx="10">
                  <c:v>0.6</c:v>
                </c:pt>
                <c:pt idx="11">
                  <c:v>0.56000000000000005</c:v>
                </c:pt>
                <c:pt idx="12">
                  <c:v>0.52</c:v>
                </c:pt>
                <c:pt idx="13">
                  <c:v>0.48</c:v>
                </c:pt>
                <c:pt idx="14">
                  <c:v>0.44</c:v>
                </c:pt>
                <c:pt idx="15">
                  <c:v>0.4</c:v>
                </c:pt>
                <c:pt idx="16">
                  <c:v>0.36</c:v>
                </c:pt>
                <c:pt idx="17">
                  <c:v>0.33</c:v>
                </c:pt>
                <c:pt idx="18">
                  <c:v>0.32</c:v>
                </c:pt>
                <c:pt idx="19">
                  <c:v>0.31</c:v>
                </c:pt>
                <c:pt idx="20">
                  <c:v>0.3</c:v>
                </c:pt>
                <c:pt idx="21">
                  <c:v>0.28999999999999998</c:v>
                </c:pt>
                <c:pt idx="22">
                  <c:v>0.28000000000000003</c:v>
                </c:pt>
                <c:pt idx="23">
                  <c:v>0.27</c:v>
                </c:pt>
                <c:pt idx="24">
                  <c:v>0.26</c:v>
                </c:pt>
                <c:pt idx="25">
                  <c:v>0.25</c:v>
                </c:pt>
                <c:pt idx="26">
                  <c:v>0.21781604466199361</c:v>
                </c:pt>
                <c:pt idx="27">
                  <c:v>0.18837875365884496</c:v>
                </c:pt>
                <c:pt idx="28">
                  <c:v>0.16167626882649888</c:v>
                </c:pt>
                <c:pt idx="29">
                  <c:v>0.13765643377426379</c:v>
                </c:pt>
                <c:pt idx="30">
                  <c:v>0.11623261434332299</c:v>
                </c:pt>
                <c:pt idx="31">
                  <c:v>9.7289451453367218E-2</c:v>
                </c:pt>
                <c:pt idx="32">
                  <c:v>8.0688477097791922E-2</c:v>
                </c:pt>
                <c:pt idx="33">
                  <c:v>6.6273524104220993E-2</c:v>
                </c:pt>
                <c:pt idx="34">
                  <c:v>5.3875861969038152E-2</c:v>
                </c:pt>
                <c:pt idx="35">
                  <c:v>4.3318994747866844E-2</c:v>
                </c:pt>
                <c:pt idx="36">
                  <c:v>3.4423062701940239E-2</c:v>
                </c:pt>
                <c:pt idx="37">
                  <c:v>2.7008797131300735E-2</c:v>
                </c:pt>
                <c:pt idx="38">
                  <c:v>2.0900987434026113E-2</c:v>
                </c:pt>
                <c:pt idx="39">
                  <c:v>1.5931430672567401E-2</c:v>
                </c:pt>
                <c:pt idx="40">
                  <c:v>1.19413464546618E-2</c:v>
                </c:pt>
                <c:pt idx="41">
                  <c:v>8.7832533019259803E-3</c:v>
                </c:pt>
                <c:pt idx="42">
                  <c:v>6.3223163598612117E-3</c:v>
                </c:pt>
                <c:pt idx="43">
                  <c:v>4.4371897198190015E-3</c:v>
                </c:pt>
                <c:pt idx="44">
                  <c:v>3.0203891745051964E-3</c:v>
                </c:pt>
                <c:pt idx="45">
                  <c:v>1.9782423252254723E-3</c:v>
                </c:pt>
                <c:pt idx="46">
                  <c:v>1.2304720655549285E-3</c:v>
                </c:pt>
                <c:pt idx="47">
                  <c:v>7.0947613907460546E-4</c:v>
                </c:pt>
                <c:pt idx="48">
                  <c:v>3.5936939324393666E-4</c:v>
                </c:pt>
                <c:pt idx="49">
                  <c:v>1.3485636959565493E-4</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2-68CC-44A3-87A2-AD2CA7736847}"/>
            </c:ext>
          </c:extLst>
        </c:ser>
        <c:ser>
          <c:idx val="3"/>
          <c:order val="3"/>
          <c:tx>
            <c:strRef>
              <c:f>'fgt 1 und 2'!$O$29</c:f>
              <c:strCache>
                <c:ptCount val="1"/>
                <c:pt idx="0">
                  <c:v>ε=1, b=5/4</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2'!$O$30:$O$131</c:f>
              <c:numCache>
                <c:formatCode>General</c:formatCode>
                <c:ptCount val="102"/>
                <c:pt idx="0">
                  <c:v>1</c:v>
                </c:pt>
                <c:pt idx="1">
                  <c:v>0.96</c:v>
                </c:pt>
                <c:pt idx="2">
                  <c:v>0.92</c:v>
                </c:pt>
                <c:pt idx="3">
                  <c:v>0.88</c:v>
                </c:pt>
                <c:pt idx="4">
                  <c:v>0.84</c:v>
                </c:pt>
                <c:pt idx="5">
                  <c:v>0.8</c:v>
                </c:pt>
                <c:pt idx="6">
                  <c:v>0.76</c:v>
                </c:pt>
                <c:pt idx="7">
                  <c:v>0.72</c:v>
                </c:pt>
                <c:pt idx="8">
                  <c:v>0.68</c:v>
                </c:pt>
                <c:pt idx="9">
                  <c:v>0.64</c:v>
                </c:pt>
                <c:pt idx="10">
                  <c:v>0.6</c:v>
                </c:pt>
                <c:pt idx="11">
                  <c:v>0.56000000000000005</c:v>
                </c:pt>
                <c:pt idx="12">
                  <c:v>0.52</c:v>
                </c:pt>
                <c:pt idx="13">
                  <c:v>0.48</c:v>
                </c:pt>
                <c:pt idx="14">
                  <c:v>0.44</c:v>
                </c:pt>
                <c:pt idx="15">
                  <c:v>0.4</c:v>
                </c:pt>
                <c:pt idx="16">
                  <c:v>0.36</c:v>
                </c:pt>
                <c:pt idx="17">
                  <c:v>0.32</c:v>
                </c:pt>
                <c:pt idx="18">
                  <c:v>0.28000000000000003</c:v>
                </c:pt>
                <c:pt idx="19">
                  <c:v>0.24</c:v>
                </c:pt>
                <c:pt idx="20">
                  <c:v>0.2</c:v>
                </c:pt>
                <c:pt idx="21">
                  <c:v>0.171875</c:v>
                </c:pt>
                <c:pt idx="22">
                  <c:v>0.15625</c:v>
                </c:pt>
                <c:pt idx="23">
                  <c:v>0.140625</c:v>
                </c:pt>
                <c:pt idx="24">
                  <c:v>0.125</c:v>
                </c:pt>
                <c:pt idx="25">
                  <c:v>0.109375</c:v>
                </c:pt>
                <c:pt idx="26">
                  <c:v>7.0382823889433566E-2</c:v>
                </c:pt>
                <c:pt idx="27">
                  <c:v>3.9922488773850184E-2</c:v>
                </c:pt>
                <c:pt idx="28">
                  <c:v>1.8994005271345475E-2</c:v>
                </c:pt>
                <c:pt idx="29">
                  <c:v>7.0266768542950105E-3</c:v>
                </c:pt>
                <c:pt idx="30">
                  <c:v>1.7802456123459012E-3</c:v>
                </c:pt>
                <c:pt idx="31">
                  <c:v>2.3466812532459065E-4</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3-68CC-44A3-87A2-AD2CA7736847}"/>
            </c:ext>
          </c:extLst>
        </c:ser>
        <c:ser>
          <c:idx val="4"/>
          <c:order val="4"/>
          <c:tx>
            <c:strRef>
              <c:f>'fgt 1 und 2'!$F$28</c:f>
              <c:strCache>
                <c:ptCount val="1"/>
                <c:pt idx="0">
                  <c:v>pov(0|1)</c:v>
                </c:pt>
              </c:strCache>
            </c:strRef>
          </c:tx>
          <c:spPr>
            <a:ln w="25400">
              <a:solidFill>
                <a:schemeClr val="bg1">
                  <a:lumMod val="50000"/>
                </a:schemeClr>
              </a:solidFill>
              <a:prstDash val="sysDot"/>
            </a:ln>
          </c:spPr>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2'!$F$30:$F$130</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0</c:v>
                </c:pt>
                <c:pt idx="26">
                  <c:v>0</c:v>
                </c:pt>
              </c:numCache>
            </c:numRef>
          </c:yVal>
          <c:smooth val="1"/>
          <c:extLst>
            <c:ext xmlns:c16="http://schemas.microsoft.com/office/drawing/2014/chart" uri="{C3380CC4-5D6E-409C-BE32-E72D297353CC}">
              <c16:uniqueId val="{00000004-68CC-44A3-87A2-AD2CA7736847}"/>
            </c:ext>
          </c:extLst>
        </c:ser>
        <c:ser>
          <c:idx val="5"/>
          <c:order val="5"/>
          <c:tx>
            <c:strRef>
              <c:f>'fgt 1 und 2'!$G$29</c:f>
              <c:strCache>
                <c:ptCount val="1"/>
                <c:pt idx="0">
                  <c:v>fgt1</c:v>
                </c:pt>
              </c:strCache>
            </c:strRef>
          </c:tx>
          <c:spPr>
            <a:ln>
              <a:solidFill>
                <a:schemeClr val="bg1">
                  <a:lumMod val="50000"/>
                </a:schemeClr>
              </a:solidFill>
              <a:prstDash val="sysDot"/>
            </a:ln>
          </c:spPr>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2'!$G$30:$G$130</c:f>
              <c:numCache>
                <c:formatCode>General</c:formatCode>
                <c:ptCount val="101"/>
                <c:pt idx="0">
                  <c:v>1</c:v>
                </c:pt>
                <c:pt idx="1">
                  <c:v>0.96</c:v>
                </c:pt>
                <c:pt idx="2">
                  <c:v>0.92</c:v>
                </c:pt>
                <c:pt idx="3">
                  <c:v>0.88</c:v>
                </c:pt>
                <c:pt idx="4">
                  <c:v>0.84</c:v>
                </c:pt>
                <c:pt idx="5">
                  <c:v>0.8</c:v>
                </c:pt>
                <c:pt idx="6">
                  <c:v>0.76</c:v>
                </c:pt>
                <c:pt idx="7">
                  <c:v>0.72</c:v>
                </c:pt>
                <c:pt idx="8">
                  <c:v>0.68</c:v>
                </c:pt>
                <c:pt idx="9">
                  <c:v>0.64</c:v>
                </c:pt>
                <c:pt idx="10">
                  <c:v>0.6</c:v>
                </c:pt>
                <c:pt idx="11">
                  <c:v>0.56000000000000005</c:v>
                </c:pt>
                <c:pt idx="12">
                  <c:v>0.52</c:v>
                </c:pt>
                <c:pt idx="13">
                  <c:v>0.48</c:v>
                </c:pt>
                <c:pt idx="14">
                  <c:v>0.44</c:v>
                </c:pt>
                <c:pt idx="15">
                  <c:v>0.4</c:v>
                </c:pt>
                <c:pt idx="16">
                  <c:v>0.36</c:v>
                </c:pt>
                <c:pt idx="17">
                  <c:v>0.32</c:v>
                </c:pt>
                <c:pt idx="18">
                  <c:v>0.28000000000000003</c:v>
                </c:pt>
                <c:pt idx="19">
                  <c:v>0.24</c:v>
                </c:pt>
                <c:pt idx="20">
                  <c:v>0.2</c:v>
                </c:pt>
                <c:pt idx="21">
                  <c:v>0.16</c:v>
                </c:pt>
                <c:pt idx="22">
                  <c:v>0.12</c:v>
                </c:pt>
                <c:pt idx="23">
                  <c:v>0.08</c:v>
                </c:pt>
                <c:pt idx="24">
                  <c:v>0.04</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5-68CC-44A3-87A2-AD2CA7736847}"/>
            </c:ext>
          </c:extLst>
        </c:ser>
        <c:dLbls>
          <c:showLegendKey val="0"/>
          <c:showVal val="0"/>
          <c:showCatName val="0"/>
          <c:showSerName val="0"/>
          <c:showPercent val="0"/>
          <c:showBubbleSize val="0"/>
        </c:dLbls>
        <c:axId val="231512400"/>
        <c:axId val="231512792"/>
      </c:scatterChart>
      <c:valAx>
        <c:axId val="231512400"/>
        <c:scaling>
          <c:orientation val="minMax"/>
          <c:max val="60"/>
          <c:min val="0"/>
        </c:scaling>
        <c:delete val="0"/>
        <c:axPos val="b"/>
        <c:numFmt formatCode="General" sourceLinked="1"/>
        <c:majorTickMark val="out"/>
        <c:minorTickMark val="none"/>
        <c:tickLblPos val="nextTo"/>
        <c:crossAx val="231512792"/>
        <c:crosses val="autoZero"/>
        <c:crossBetween val="midCat"/>
      </c:valAx>
      <c:valAx>
        <c:axId val="231512792"/>
        <c:scaling>
          <c:orientation val="minMax"/>
          <c:max val="1"/>
          <c:min val="0"/>
        </c:scaling>
        <c:delete val="0"/>
        <c:axPos val="l"/>
        <c:majorGridlines>
          <c:spPr>
            <a:ln>
              <a:prstDash val="sysDot"/>
            </a:ln>
          </c:spPr>
        </c:majorGridlines>
        <c:numFmt formatCode="General" sourceLinked="1"/>
        <c:majorTickMark val="out"/>
        <c:minorTickMark val="none"/>
        <c:tickLblPos val="nextTo"/>
        <c:crossAx val="231512400"/>
        <c:crosses val="autoZero"/>
        <c:crossBetween val="midCat"/>
        <c:majorUnit val="0.2"/>
      </c:valAx>
    </c:plotArea>
    <c:legend>
      <c:legendPos val="r"/>
      <c:legendEntry>
        <c:idx val="5"/>
        <c:txPr>
          <a:bodyPr/>
          <a:lstStyle/>
          <a:p>
            <a:pPr>
              <a:defRPr>
                <a:solidFill>
                  <a:srgbClr val="C00000"/>
                </a:solidFill>
              </a:defRPr>
            </a:pPr>
            <a:endParaRPr lang="de-DE"/>
          </a:p>
        </c:txPr>
      </c:legendEntry>
      <c:layout>
        <c:manualLayout>
          <c:xMode val="edge"/>
          <c:yMode val="edge"/>
          <c:x val="0.60254722222222235"/>
          <c:y val="5.4595727617381171E-2"/>
          <c:w val="0.39293452380952376"/>
          <c:h val="0.57944964721314707"/>
        </c:manualLayout>
      </c:layout>
      <c:overlay val="1"/>
      <c:spPr>
        <a:solidFill>
          <a:schemeClr val="bg1"/>
        </a:solidFill>
      </c:sp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5"/>
          <c:order val="0"/>
          <c:tx>
            <c:strRef>
              <c:f>'fgt 1 und 2'!$U$29</c:f>
              <c:strCache>
                <c:ptCount val="1"/>
                <c:pt idx="0">
                  <c:v>ε=1, b=2</c:v>
                </c:pt>
              </c:strCache>
            </c:strRef>
          </c:tx>
          <c:spPr>
            <a:ln>
              <a:solidFill>
                <a:schemeClr val="accent1"/>
              </a:solidFill>
            </a:ln>
          </c:spPr>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2'!$U$30:$U$130</c:f>
              <c:numCache>
                <c:formatCode>General</c:formatCode>
                <c:ptCount val="101"/>
                <c:pt idx="0">
                  <c:v>1</c:v>
                </c:pt>
                <c:pt idx="1">
                  <c:v>0.92159999999999997</c:v>
                </c:pt>
                <c:pt idx="2">
                  <c:v>0.84640000000000004</c:v>
                </c:pt>
                <c:pt idx="3">
                  <c:v>0.77439999999999998</c:v>
                </c:pt>
                <c:pt idx="4">
                  <c:v>0.70559999999999989</c:v>
                </c:pt>
                <c:pt idx="5">
                  <c:v>0.64000000000000012</c:v>
                </c:pt>
                <c:pt idx="6">
                  <c:v>0.5776</c:v>
                </c:pt>
                <c:pt idx="7">
                  <c:v>0.51839999999999997</c:v>
                </c:pt>
                <c:pt idx="8">
                  <c:v>0.46240000000000009</c:v>
                </c:pt>
                <c:pt idx="9">
                  <c:v>0.40960000000000002</c:v>
                </c:pt>
                <c:pt idx="10">
                  <c:v>0.36</c:v>
                </c:pt>
                <c:pt idx="11">
                  <c:v>0.31360000000000005</c:v>
                </c:pt>
                <c:pt idx="12">
                  <c:v>0.27040000000000003</c:v>
                </c:pt>
                <c:pt idx="13">
                  <c:v>0.23039999999999999</c:v>
                </c:pt>
                <c:pt idx="14">
                  <c:v>0.19359999999999999</c:v>
                </c:pt>
                <c:pt idx="15">
                  <c:v>0.16000000000000003</c:v>
                </c:pt>
                <c:pt idx="16">
                  <c:v>0.12959999999999999</c:v>
                </c:pt>
                <c:pt idx="17">
                  <c:v>0.1024</c:v>
                </c:pt>
                <c:pt idx="18">
                  <c:v>7.8400000000000011E-2</c:v>
                </c:pt>
                <c:pt idx="19">
                  <c:v>5.7599999999999998E-2</c:v>
                </c:pt>
                <c:pt idx="20">
                  <c:v>4.0000000000000008E-2</c:v>
                </c:pt>
                <c:pt idx="21">
                  <c:v>3.7377777777777774E-2</c:v>
                </c:pt>
                <c:pt idx="22">
                  <c:v>3.4844444444444449E-2</c:v>
                </c:pt>
                <c:pt idx="23">
                  <c:v>3.2399999999999998E-2</c:v>
                </c:pt>
                <c:pt idx="24">
                  <c:v>3.0044444444444447E-2</c:v>
                </c:pt>
                <c:pt idx="25">
                  <c:v>2.7777777777777776E-2</c:v>
                </c:pt>
                <c:pt idx="26">
                  <c:v>2.4302190007825818E-2</c:v>
                </c:pt>
                <c:pt idx="27">
                  <c:v>2.1085697649548089E-2</c:v>
                </c:pt>
                <c:pt idx="28">
                  <c:v>1.8130785392555665E-2</c:v>
                </c:pt>
                <c:pt idx="29">
                  <c:v>1.5437766162242033E-2</c:v>
                </c:pt>
                <c:pt idx="30">
                  <c:v>1.3004713906530765E-2</c:v>
                </c:pt>
                <c:pt idx="31">
                  <c:v>1.082740669828146E-2</c:v>
                </c:pt>
                <c:pt idx="32">
                  <c:v>8.899292688546381E-3</c:v>
                </c:pt>
                <c:pt idx="33">
                  <c:v>7.2114920263424047E-3</c:v>
                </c:pt>
                <c:pt idx="34">
                  <c:v>5.7528479385866686E-3</c:v>
                </c:pt>
                <c:pt idx="35">
                  <c:v>4.5100394455825626E-3</c:v>
                </c:pt>
                <c:pt idx="36">
                  <c:v>3.4677663689334395E-3</c:v>
                </c:pt>
                <c:pt idx="37">
                  <c:v>2.6090140927571624E-3</c:v>
                </c:pt>
                <c:pt idx="38">
                  <c:v>1.915400770880694E-3</c:v>
                </c:pt>
                <c:pt idx="39">
                  <c:v>1.3676032937565549E-3</c:v>
                </c:pt>
                <c:pt idx="40">
                  <c:v>9.458505416698235E-4</c:v>
                </c:pt>
                <c:pt idx="41">
                  <c:v>6.3046378083527637E-4</c:v>
                </c:pt>
                <c:pt idx="42">
                  <c:v>4.0241540943537665E-4</c:v>
                </c:pt>
                <c:pt idx="43">
                  <c:v>2.4386990735659344E-4</c:v>
                </c:pt>
                <c:pt idx="44">
                  <c:v>1.3866633255010493E-4</c:v>
                </c:pt>
                <c:pt idx="45">
                  <c:v>7.2701625541846262E-5</c:v>
                </c:pt>
                <c:pt idx="46">
                  <c:v>3.4179596560886742E-5</c:v>
                </c:pt>
                <c:pt idx="47">
                  <c:v>1.3702263889492367E-5</c:v>
                </c:pt>
                <c:pt idx="48">
                  <c:v>4.1974502850373576E-6</c:v>
                </c:pt>
                <c:pt idx="49">
                  <c:v>6.9699666777529141E-7</c:v>
                </c:pt>
                <c:pt idx="50">
                  <c:v>0</c:v>
                </c:pt>
                <c:pt idx="51">
                  <c:v>2.7074496516021651E-7</c:v>
                </c:pt>
                <c:pt idx="52">
                  <c:v>6.2747804084335861E-7</c:v>
                </c:pt>
                <c:pt idx="53">
                  <c:v>7.7365324734160333E-7</c:v>
                </c:pt>
                <c:pt idx="54">
                  <c:v>7.0847482129088891E-7</c:v>
                </c:pt>
                <c:pt idx="55">
                  <c:v>5.3237917774639086E-7</c:v>
                </c:pt>
                <c:pt idx="56">
                  <c:v>3.416113474319765E-7</c:v>
                </c:pt>
                <c:pt idx="57">
                  <c:v>1.9035149735627012E-7</c:v>
                </c:pt>
                <c:pt idx="58">
                  <c:v>9.2624991761413088E-8</c:v>
                </c:pt>
                <c:pt idx="59">
                  <c:v>3.9324914051414558E-8</c:v>
                </c:pt>
                <c:pt idx="60">
                  <c:v>1.4491258749534652E-8</c:v>
                </c:pt>
                <c:pt idx="61">
                  <c:v>4.5954868672874557E-9</c:v>
                </c:pt>
                <c:pt idx="62">
                  <c:v>1.239946059936577E-9</c:v>
                </c:pt>
                <c:pt idx="63">
                  <c:v>2.8069595117699092E-10</c:v>
                </c:pt>
                <c:pt idx="64">
                  <c:v>5.2434487826779726E-11</c:v>
                </c:pt>
                <c:pt idx="65">
                  <c:v>7.9279628176448922E-12</c:v>
                </c:pt>
                <c:pt idx="66">
                  <c:v>9.489451068032131E-13</c:v>
                </c:pt>
                <c:pt idx="67">
                  <c:v>8.7674914725041735E-14</c:v>
                </c:pt>
                <c:pt idx="68">
                  <c:v>6.0757322011911439E-15</c:v>
                </c:pt>
                <c:pt idx="69">
                  <c:v>3.0570182728567777E-16</c:v>
                </c:pt>
                <c:pt idx="70">
                  <c:v>1.0765250536826387E-17</c:v>
                </c:pt>
                <c:pt idx="71">
                  <c:v>2.545491151084908E-19</c:v>
                </c:pt>
                <c:pt idx="72">
                  <c:v>3.8568007201124769E-21</c:v>
                </c:pt>
                <c:pt idx="73">
                  <c:v>3.5520732746593154E-23</c:v>
                </c:pt>
                <c:pt idx="74">
                  <c:v>1.873710228666851E-25</c:v>
                </c:pt>
                <c:pt idx="75">
                  <c:v>5.2936758030788444E-28</c:v>
                </c:pt>
                <c:pt idx="76">
                  <c:v>7.4266349300033804E-31</c:v>
                </c:pt>
                <c:pt idx="77">
                  <c:v>4.7505695606675415E-34</c:v>
                </c:pt>
                <c:pt idx="78">
                  <c:v>1.2583508715882962E-37</c:v>
                </c:pt>
                <c:pt idx="79">
                  <c:v>1.2381250426917909E-41</c:v>
                </c:pt>
                <c:pt idx="80">
                  <c:v>4.0026694948733607E-46</c:v>
                </c:pt>
                <c:pt idx="81">
                  <c:v>3.7015096847158281E-51</c:v>
                </c:pt>
                <c:pt idx="82">
                  <c:v>8.3726500557653859E-57</c:v>
                </c:pt>
                <c:pt idx="83">
                  <c:v>3.8811505901369457E-63</c:v>
                </c:pt>
                <c:pt idx="84">
                  <c:v>3.0185110735961647E-70</c:v>
                </c:pt>
                <c:pt idx="85">
                  <c:v>3.1411975428572059E-78</c:v>
                </c:pt>
                <c:pt idx="86">
                  <c:v>3.3859690757928885E-87</c:v>
                </c:pt>
                <c:pt idx="87">
                  <c:v>2.8294589777745847E-97</c:v>
                </c:pt>
                <c:pt idx="88">
                  <c:v>1.3202199987043788E-108</c:v>
                </c:pt>
                <c:pt idx="89">
                  <c:v>2.3717931936820309E-121</c:v>
                </c:pt>
                <c:pt idx="90">
                  <c:v>1.0765932069234901E-135</c:v>
                </c:pt>
                <c:pt idx="91">
                  <c:v>7.6590254662397159E-152</c:v>
                </c:pt>
                <c:pt idx="92">
                  <c:v>4.9685783251860867E-170</c:v>
                </c:pt>
                <c:pt idx="93">
                  <c:v>1.5899082347074455E-190</c:v>
                </c:pt>
                <c:pt idx="94">
                  <c:v>1.2494520703881159E-213</c:v>
                </c:pt>
                <c:pt idx="95">
                  <c:v>1.0924229239173641E-239</c:v>
                </c:pt>
                <c:pt idx="96">
                  <c:v>4.3230554121662982E-269</c:v>
                </c:pt>
                <c:pt idx="97">
                  <c:v>2.7867754662648394E-302</c:v>
                </c:pt>
                <c:pt idx="98">
                  <c:v>0</c:v>
                </c:pt>
                <c:pt idx="99">
                  <c:v>0</c:v>
                </c:pt>
                <c:pt idx="100">
                  <c:v>0</c:v>
                </c:pt>
              </c:numCache>
            </c:numRef>
          </c:yVal>
          <c:smooth val="1"/>
          <c:extLst>
            <c:ext xmlns:c16="http://schemas.microsoft.com/office/drawing/2014/chart" uri="{C3380CC4-5D6E-409C-BE32-E72D297353CC}">
              <c16:uniqueId val="{00000000-B419-4CBD-9FDA-334D4296F957}"/>
            </c:ext>
          </c:extLst>
        </c:ser>
        <c:ser>
          <c:idx val="1"/>
          <c:order val="1"/>
          <c:tx>
            <c:strRef>
              <c:f>'fgt 1 und 2'!$V$29</c:f>
              <c:strCache>
                <c:ptCount val="1"/>
                <c:pt idx="0">
                  <c:v>ε=0.01, b=2</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2'!$V$30:$V$130</c:f>
              <c:numCache>
                <c:formatCode>General</c:formatCode>
                <c:ptCount val="101"/>
                <c:pt idx="0">
                  <c:v>1</c:v>
                </c:pt>
                <c:pt idx="1">
                  <c:v>0.92159999999999997</c:v>
                </c:pt>
                <c:pt idx="2">
                  <c:v>0.84640000000000004</c:v>
                </c:pt>
                <c:pt idx="3">
                  <c:v>0.77439999999999998</c:v>
                </c:pt>
                <c:pt idx="4">
                  <c:v>0.70559999999999989</c:v>
                </c:pt>
                <c:pt idx="5">
                  <c:v>0.64000000000000012</c:v>
                </c:pt>
                <c:pt idx="6">
                  <c:v>0.5776</c:v>
                </c:pt>
                <c:pt idx="7">
                  <c:v>0.51839999999999997</c:v>
                </c:pt>
                <c:pt idx="8">
                  <c:v>0.46240000000000009</c:v>
                </c:pt>
                <c:pt idx="9">
                  <c:v>0.40960000000000002</c:v>
                </c:pt>
                <c:pt idx="10">
                  <c:v>0.36</c:v>
                </c:pt>
                <c:pt idx="11">
                  <c:v>0.31360000000000005</c:v>
                </c:pt>
                <c:pt idx="12">
                  <c:v>0.27040000000000003</c:v>
                </c:pt>
                <c:pt idx="13">
                  <c:v>0.23039999999999999</c:v>
                </c:pt>
                <c:pt idx="14">
                  <c:v>0.19359999999999999</c:v>
                </c:pt>
                <c:pt idx="15">
                  <c:v>0.16000000000000003</c:v>
                </c:pt>
                <c:pt idx="16">
                  <c:v>0.12959999999999999</c:v>
                </c:pt>
                <c:pt idx="17">
                  <c:v>0.1024</c:v>
                </c:pt>
                <c:pt idx="18">
                  <c:v>7.8400000000000011E-2</c:v>
                </c:pt>
                <c:pt idx="19">
                  <c:v>5.7599999999999998E-2</c:v>
                </c:pt>
                <c:pt idx="20">
                  <c:v>4.0000000000000008E-2</c:v>
                </c:pt>
                <c:pt idx="21">
                  <c:v>3.7377777777777774E-2</c:v>
                </c:pt>
                <c:pt idx="22">
                  <c:v>3.4844444444444449E-2</c:v>
                </c:pt>
                <c:pt idx="23">
                  <c:v>3.2399999999999998E-2</c:v>
                </c:pt>
                <c:pt idx="24">
                  <c:v>3.0044444444444447E-2</c:v>
                </c:pt>
                <c:pt idx="25">
                  <c:v>2.7777777777777776E-2</c:v>
                </c:pt>
                <c:pt idx="26">
                  <c:v>2.5294667747451635E-2</c:v>
                </c:pt>
                <c:pt idx="27">
                  <c:v>2.2908283013015712E-2</c:v>
                </c:pt>
                <c:pt idx="28">
                  <c:v>2.0620602499061554E-2</c:v>
                </c:pt>
                <c:pt idx="29">
                  <c:v>1.8434003841257793E-2</c:v>
                </c:pt>
                <c:pt idx="30">
                  <c:v>1.6351324306177573E-2</c:v>
                </c:pt>
                <c:pt idx="31">
                  <c:v>1.4375913372707484E-2</c:v>
                </c:pt>
                <c:pt idx="32">
                  <c:v>1.2511668224798414E-2</c:v>
                </c:pt>
                <c:pt idx="33">
                  <c:v>1.0763039531634839E-2</c:v>
                </c:pt>
                <c:pt idx="34">
                  <c:v>9.1349902433054842E-3</c:v>
                </c:pt>
                <c:pt idx="35">
                  <c:v>7.6328850524877978E-3</c:v>
                </c:pt>
                <c:pt idx="36">
                  <c:v>6.2622835151115476E-3</c:v>
                </c:pt>
                <c:pt idx="37">
                  <c:v>5.0286072354026774E-3</c:v>
                </c:pt>
                <c:pt idx="38">
                  <c:v>3.9366537798267241E-3</c:v>
                </c:pt>
                <c:pt idx="39">
                  <c:v>2.9899412036947354E-3</c:v>
                </c:pt>
                <c:pt idx="40">
                  <c:v>2.1898924685201946E-3</c:v>
                </c:pt>
                <c:pt idx="41">
                  <c:v>1.5349136488242553E-3</c:v>
                </c:pt>
                <c:pt idx="42">
                  <c:v>1.0194854607477517E-3</c:v>
                </c:pt>
                <c:pt idx="43">
                  <c:v>6.3346723212649248E-4</c:v>
                </c:pt>
                <c:pt idx="44">
                  <c:v>3.6188260926867582E-4</c:v>
                </c:pt>
                <c:pt idx="45">
                  <c:v>1.8547192082138975E-4</c:v>
                </c:pt>
                <c:pt idx="46">
                  <c:v>8.2196064073268389E-5</c:v>
                </c:pt>
                <c:pt idx="47">
                  <c:v>2.9614307934998455E-5</c:v>
                </c:pt>
                <c:pt idx="48">
                  <c:v>7.6620382617478507E-6</c:v>
                </c:pt>
                <c:pt idx="49">
                  <c:v>9.9165271984121497E-7</c:v>
                </c:pt>
                <c:pt idx="50">
                  <c:v>0</c:v>
                </c:pt>
                <c:pt idx="51">
                  <c:v>1.6673723341581296E-7</c:v>
                </c:pt>
                <c:pt idx="52">
                  <c:v>2.009698506361167E-7</c:v>
                </c:pt>
                <c:pt idx="53">
                  <c:v>1.039180241058658E-7</c:v>
                </c:pt>
                <c:pt idx="54">
                  <c:v>3.0360526031943013E-8</c:v>
                </c:pt>
                <c:pt idx="55">
                  <c:v>5.1442185046469416E-9</c:v>
                </c:pt>
                <c:pt idx="56">
                  <c:v>4.7938453427796003E-10</c:v>
                </c:pt>
                <c:pt idx="57">
                  <c:v>2.2221549999952177E-11</c:v>
                </c:pt>
                <c:pt idx="58">
                  <c:v>4.443159192109584E-13</c:v>
                </c:pt>
                <c:pt idx="59">
                  <c:v>3.1749825476285438E-15</c:v>
                </c:pt>
                <c:pt idx="60">
                  <c:v>6.3651607948196679E-18</c:v>
                </c:pt>
                <c:pt idx="61">
                  <c:v>2.6303830656002634E-21</c:v>
                </c:pt>
                <c:pt idx="62">
                  <c:v>1.5155116214977834E-25</c:v>
                </c:pt>
                <c:pt idx="63">
                  <c:v>7.4190772534490174E-31</c:v>
                </c:pt>
                <c:pt idx="64">
                  <c:v>1.6482207245309773E-37</c:v>
                </c:pt>
                <c:pt idx="65">
                  <c:v>7.5067491231173705E-46</c:v>
                </c:pt>
                <c:pt idx="66">
                  <c:v>2.5588372495845562E-56</c:v>
                </c:pt>
                <c:pt idx="67">
                  <c:v>1.8167362927670835E-69</c:v>
                </c:pt>
                <c:pt idx="68">
                  <c:v>5.2878955622873962E-86</c:v>
                </c:pt>
                <c:pt idx="69">
                  <c:v>7.9779836885892033E-107</c:v>
                </c:pt>
                <c:pt idx="70">
                  <c:v>4.4780453470224019E-133</c:v>
                </c:pt>
                <c:pt idx="71">
                  <c:v>3.2495407584398982E-166</c:v>
                </c:pt>
                <c:pt idx="72">
                  <c:v>4.1785903469045952E-208</c:v>
                </c:pt>
                <c:pt idx="73">
                  <c:v>3.9524495400836816E-261</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1-B419-4CBD-9FDA-334D4296F957}"/>
            </c:ext>
          </c:extLst>
        </c:ser>
        <c:ser>
          <c:idx val="2"/>
          <c:order val="2"/>
          <c:tx>
            <c:strRef>
              <c:f>'fgt 1 und 2'!$W$29</c:f>
              <c:strCache>
                <c:ptCount val="1"/>
                <c:pt idx="0">
                  <c:v>ε=5, b=2</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2'!$W$30:$W$130</c:f>
              <c:numCache>
                <c:formatCode>General</c:formatCode>
                <c:ptCount val="101"/>
                <c:pt idx="0">
                  <c:v>1</c:v>
                </c:pt>
                <c:pt idx="1">
                  <c:v>0.92159999999999997</c:v>
                </c:pt>
                <c:pt idx="2">
                  <c:v>0.84640000000000004</c:v>
                </c:pt>
                <c:pt idx="3">
                  <c:v>0.77439999999999998</c:v>
                </c:pt>
                <c:pt idx="4">
                  <c:v>0.70559999999999989</c:v>
                </c:pt>
                <c:pt idx="5">
                  <c:v>0.64000000000000012</c:v>
                </c:pt>
                <c:pt idx="6">
                  <c:v>0.5776</c:v>
                </c:pt>
                <c:pt idx="7">
                  <c:v>0.51839999999999997</c:v>
                </c:pt>
                <c:pt idx="8">
                  <c:v>0.46240000000000009</c:v>
                </c:pt>
                <c:pt idx="9">
                  <c:v>0.40960000000000002</c:v>
                </c:pt>
                <c:pt idx="10">
                  <c:v>0.36</c:v>
                </c:pt>
                <c:pt idx="11">
                  <c:v>0.31360000000000005</c:v>
                </c:pt>
                <c:pt idx="12">
                  <c:v>0.27040000000000003</c:v>
                </c:pt>
                <c:pt idx="13">
                  <c:v>0.23039999999999999</c:v>
                </c:pt>
                <c:pt idx="14">
                  <c:v>0.19359999999999999</c:v>
                </c:pt>
                <c:pt idx="15">
                  <c:v>0.16000000000000003</c:v>
                </c:pt>
                <c:pt idx="16">
                  <c:v>0.12959999999999999</c:v>
                </c:pt>
                <c:pt idx="17">
                  <c:v>0.1024</c:v>
                </c:pt>
                <c:pt idx="18">
                  <c:v>7.8400000000000011E-2</c:v>
                </c:pt>
                <c:pt idx="19">
                  <c:v>5.7599999999999998E-2</c:v>
                </c:pt>
                <c:pt idx="20">
                  <c:v>4.0000000000000008E-2</c:v>
                </c:pt>
                <c:pt idx="21">
                  <c:v>3.7377777777777774E-2</c:v>
                </c:pt>
                <c:pt idx="22">
                  <c:v>3.4844444444444449E-2</c:v>
                </c:pt>
                <c:pt idx="23">
                  <c:v>3.2399999999999998E-2</c:v>
                </c:pt>
                <c:pt idx="24">
                  <c:v>3.0044444444444447E-2</c:v>
                </c:pt>
                <c:pt idx="25">
                  <c:v>2.7777777777777776E-2</c:v>
                </c:pt>
                <c:pt idx="26">
                  <c:v>2.323371143061265E-2</c:v>
                </c:pt>
                <c:pt idx="27">
                  <c:v>1.9256494818459705E-2</c:v>
                </c:pt>
                <c:pt idx="28">
                  <c:v>1.5808346285257666E-2</c:v>
                </c:pt>
                <c:pt idx="29">
                  <c:v>1.2847933818931285E-2</c:v>
                </c:pt>
                <c:pt idx="30">
                  <c:v>1.0331787941628713E-2</c:v>
                </c:pt>
                <c:pt idx="31">
                  <c:v>8.2155536782843423E-3</c:v>
                </c:pt>
                <c:pt idx="32">
                  <c:v>6.4550781678233528E-3</c:v>
                </c:pt>
                <c:pt idx="33">
                  <c:v>5.0073329323189197E-3</c:v>
                </c:pt>
                <c:pt idx="34">
                  <c:v>3.8311724066871574E-3</c:v>
                </c:pt>
                <c:pt idx="35">
                  <c:v>2.8879329831911229E-3</c:v>
                </c:pt>
                <c:pt idx="36">
                  <c:v>2.1418794570096148E-3</c:v>
                </c:pt>
                <c:pt idx="37">
                  <c:v>1.5605082786973759E-3</c:v>
                </c:pt>
                <c:pt idx="38">
                  <c:v>1.114719329814726E-3</c:v>
                </c:pt>
                <c:pt idx="39">
                  <c:v>7.7886994399218397E-4</c:v>
                </c:pt>
                <c:pt idx="40">
                  <c:v>5.3072650909607999E-4</c:v>
                </c:pt>
                <c:pt idx="41">
                  <c:v>3.5133013207703921E-4</c:v>
                </c:pt>
                <c:pt idx="42">
                  <c:v>2.247934705728431E-4</c:v>
                </c:pt>
                <c:pt idx="43">
                  <c:v>1.3804590239436894E-4</c:v>
                </c:pt>
                <c:pt idx="44">
                  <c:v>8.0543711320138565E-5</c:v>
                </c:pt>
                <c:pt idx="45">
                  <c:v>4.3960940560566056E-5</c:v>
                </c:pt>
                <c:pt idx="46">
                  <c:v>2.1875058943198731E-5</c:v>
                </c:pt>
                <c:pt idx="47">
                  <c:v>9.459681854328071E-6</c:v>
                </c:pt>
                <c:pt idx="48">
                  <c:v>3.1943946066127703E-6</c:v>
                </c:pt>
                <c:pt idx="49">
                  <c:v>5.9936164264735532E-7</c:v>
                </c:pt>
                <c:pt idx="50">
                  <c:v>0</c:v>
                </c:pt>
                <c:pt idx="51">
                  <c:v>3.2467725360330833E-7</c:v>
                </c:pt>
                <c:pt idx="52">
                  <c:v>9.362790133411289E-7</c:v>
                </c:pt>
                <c:pt idx="53">
                  <c:v>1.4966753432243757E-6</c:v>
                </c:pt>
                <c:pt idx="54">
                  <c:v>1.8616685807667671E-6</c:v>
                </c:pt>
                <c:pt idx="55">
                  <c:v>2.0029649110446429E-6</c:v>
                </c:pt>
                <c:pt idx="56">
                  <c:v>1.9530837292194757E-6</c:v>
                </c:pt>
                <c:pt idx="57">
                  <c:v>1.7688762499187771E-6</c:v>
                </c:pt>
                <c:pt idx="58">
                  <c:v>1.5094156716209619E-6</c:v>
                </c:pt>
                <c:pt idx="59">
                  <c:v>1.224374158632133E-6</c:v>
                </c:pt>
                <c:pt idx="60">
                  <c:v>9.4953539729989916E-7</c:v>
                </c:pt>
                <c:pt idx="61">
                  <c:v>7.0672282793907393E-7</c:v>
                </c:pt>
                <c:pt idx="62">
                  <c:v>5.0607736726637224E-7</c:v>
                </c:pt>
                <c:pt idx="63">
                  <c:v>3.4923277965625723E-7</c:v>
                </c:pt>
                <c:pt idx="64">
                  <c:v>2.3246788886809474E-7</c:v>
                </c:pt>
                <c:pt idx="65">
                  <c:v>1.4933769845231226E-7</c:v>
                </c:pt>
                <c:pt idx="66">
                  <c:v>9.2593161993663511E-8</c:v>
                </c:pt>
                <c:pt idx="67">
                  <c:v>5.5399237370135297E-8</c:v>
                </c:pt>
                <c:pt idx="68">
                  <c:v>3.1970314382282879E-8</c:v>
                </c:pt>
                <c:pt idx="69">
                  <c:v>1.7783507181017579E-8</c:v>
                </c:pt>
                <c:pt idx="70">
                  <c:v>9.52669065867636E-9</c:v>
                </c:pt>
                <c:pt idx="71">
                  <c:v>4.9099072100278824E-9</c:v>
                </c:pt>
                <c:pt idx="72">
                  <c:v>2.431615295628688E-9</c:v>
                </c:pt>
                <c:pt idx="73">
                  <c:v>1.1556487612712084E-9</c:v>
                </c:pt>
                <c:pt idx="74">
                  <c:v>5.2628757572276623E-10</c:v>
                </c:pt>
                <c:pt idx="75">
                  <c:v>2.2928878075985518E-10</c:v>
                </c:pt>
                <c:pt idx="76">
                  <c:v>9.5398387240993547E-11</c:v>
                </c:pt>
                <c:pt idx="77">
                  <c:v>3.783326574999547E-11</c:v>
                </c:pt>
                <c:pt idx="78">
                  <c:v>1.4272384574933776E-11</c:v>
                </c:pt>
                <c:pt idx="79">
                  <c:v>5.1104919841438325E-12</c:v>
                </c:pt>
                <c:pt idx="80">
                  <c:v>1.7328564612634564E-12</c:v>
                </c:pt>
                <c:pt idx="81">
                  <c:v>5.5503606163860133E-13</c:v>
                </c:pt>
                <c:pt idx="82">
                  <c:v>1.6749278142548552E-13</c:v>
                </c:pt>
                <c:pt idx="83">
                  <c:v>4.7487002958410096E-14</c:v>
                </c:pt>
                <c:pt idx="84">
                  <c:v>1.2611644761812969E-14</c:v>
                </c:pt>
                <c:pt idx="85">
                  <c:v>3.1277019914195867E-15</c:v>
                </c:pt>
                <c:pt idx="86">
                  <c:v>7.2192881169831586E-16</c:v>
                </c:pt>
                <c:pt idx="87">
                  <c:v>1.545446546158447E-16</c:v>
                </c:pt>
                <c:pt idx="88">
                  <c:v>3.0569749056258001E-17</c:v>
                </c:pt>
                <c:pt idx="89">
                  <c:v>5.5654939738649088E-18</c:v>
                </c:pt>
                <c:pt idx="90">
                  <c:v>9.2872791357119602E-19</c:v>
                </c:pt>
                <c:pt idx="91">
                  <c:v>1.414306195491478E-19</c:v>
                </c:pt>
                <c:pt idx="92">
                  <c:v>1.9564043996066372E-20</c:v>
                </c:pt>
                <c:pt idx="93">
                  <c:v>2.4463086528687846E-21</c:v>
                </c:pt>
                <c:pt idx="94">
                  <c:v>2.7508030767646118E-22</c:v>
                </c:pt>
                <c:pt idx="95">
                  <c:v>2.7665344649318884E-23</c:v>
                </c:pt>
                <c:pt idx="96">
                  <c:v>2.4742370993744567E-24</c:v>
                </c:pt>
                <c:pt idx="97">
                  <c:v>1.9558510802345701E-25</c:v>
                </c:pt>
                <c:pt idx="98">
                  <c:v>1.3577899609964173E-26</c:v>
                </c:pt>
                <c:pt idx="99">
                  <c:v>8.222220058485146E-28</c:v>
                </c:pt>
                <c:pt idx="100">
                  <c:v>4.3121926039589183E-29</c:v>
                </c:pt>
              </c:numCache>
            </c:numRef>
          </c:yVal>
          <c:smooth val="1"/>
          <c:extLst>
            <c:ext xmlns:c16="http://schemas.microsoft.com/office/drawing/2014/chart" uri="{C3380CC4-5D6E-409C-BE32-E72D297353CC}">
              <c16:uniqueId val="{00000002-B419-4CBD-9FDA-334D4296F957}"/>
            </c:ext>
          </c:extLst>
        </c:ser>
        <c:ser>
          <c:idx val="3"/>
          <c:order val="3"/>
          <c:tx>
            <c:strRef>
              <c:f>'fgt 1 und 2'!$X$29</c:f>
              <c:strCache>
                <c:ptCount val="1"/>
                <c:pt idx="0">
                  <c:v>ε=1, b=5/4</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2'!$X$30:$X$130</c:f>
              <c:numCache>
                <c:formatCode>General</c:formatCode>
                <c:ptCount val="101"/>
                <c:pt idx="0">
                  <c:v>1</c:v>
                </c:pt>
                <c:pt idx="1">
                  <c:v>0.92159999999999997</c:v>
                </c:pt>
                <c:pt idx="2">
                  <c:v>0.84640000000000004</c:v>
                </c:pt>
                <c:pt idx="3">
                  <c:v>0.77439999999999998</c:v>
                </c:pt>
                <c:pt idx="4">
                  <c:v>0.70559999999999989</c:v>
                </c:pt>
                <c:pt idx="5">
                  <c:v>0.64000000000000012</c:v>
                </c:pt>
                <c:pt idx="6">
                  <c:v>0.5776</c:v>
                </c:pt>
                <c:pt idx="7">
                  <c:v>0.51839999999999997</c:v>
                </c:pt>
                <c:pt idx="8">
                  <c:v>0.46240000000000009</c:v>
                </c:pt>
                <c:pt idx="9">
                  <c:v>0.40960000000000002</c:v>
                </c:pt>
                <c:pt idx="10">
                  <c:v>0.36</c:v>
                </c:pt>
                <c:pt idx="11">
                  <c:v>0.31360000000000005</c:v>
                </c:pt>
                <c:pt idx="12">
                  <c:v>0.27040000000000003</c:v>
                </c:pt>
                <c:pt idx="13">
                  <c:v>0.23039999999999999</c:v>
                </c:pt>
                <c:pt idx="14">
                  <c:v>0.19359999999999999</c:v>
                </c:pt>
                <c:pt idx="15">
                  <c:v>0.16000000000000003</c:v>
                </c:pt>
                <c:pt idx="16">
                  <c:v>0.12959999999999999</c:v>
                </c:pt>
                <c:pt idx="17">
                  <c:v>0.1024</c:v>
                </c:pt>
                <c:pt idx="18">
                  <c:v>7.8400000000000011E-2</c:v>
                </c:pt>
                <c:pt idx="19">
                  <c:v>5.7599999999999998E-2</c:v>
                </c:pt>
                <c:pt idx="20">
                  <c:v>4.0000000000000008E-2</c:v>
                </c:pt>
                <c:pt idx="21">
                  <c:v>2.5600000000000001E-2</c:v>
                </c:pt>
                <c:pt idx="22">
                  <c:v>1.44E-2</c:v>
                </c:pt>
                <c:pt idx="23">
                  <c:v>8.7890625E-3</c:v>
                </c:pt>
                <c:pt idx="24">
                  <c:v>6.9444444444444441E-3</c:v>
                </c:pt>
                <c:pt idx="25">
                  <c:v>5.3168402777777771E-3</c:v>
                </c:pt>
                <c:pt idx="26">
                  <c:v>2.9326176620597319E-3</c:v>
                </c:pt>
                <c:pt idx="27">
                  <c:v>1.386197526869798E-3</c:v>
                </c:pt>
                <c:pt idx="28">
                  <c:v>5.2761125753737433E-4</c:v>
                </c:pt>
                <c:pt idx="29">
                  <c:v>1.4638910113114604E-4</c:v>
                </c:pt>
                <c:pt idx="30">
                  <c:v>2.4725633504804182E-5</c:v>
                </c:pt>
                <c:pt idx="31">
                  <c:v>1.6296397591985462E-6</c:v>
                </c:pt>
                <c:pt idx="32">
                  <c:v>0</c:v>
                </c:pt>
                <c:pt idx="33">
                  <c:v>1.9420829101572152E-8</c:v>
                </c:pt>
                <c:pt idx="34">
                  <c:v>2.070707227386482E-9</c:v>
                </c:pt>
                <c:pt idx="35">
                  <c:v>2.7773492771712218E-11</c:v>
                </c:pt>
                <c:pt idx="36">
                  <c:v>3.3925935146520387E-14</c:v>
                </c:pt>
                <c:pt idx="37">
                  <c:v>1.5868108653087028E-18</c:v>
                </c:pt>
                <c:pt idx="38">
                  <c:v>7.0935904908825869E-25</c:v>
                </c:pt>
                <c:pt idx="39">
                  <c:v>3.702527694110083E-34</c:v>
                </c:pt>
                <c:pt idx="40">
                  <c:v>9.6293241579144961E-48</c:v>
                </c:pt>
                <c:pt idx="41">
                  <c:v>1.0977838049318708E-67</c:v>
                </c:pt>
                <c:pt idx="42">
                  <c:v>4.4154238813915701E-97</c:v>
                </c:pt>
                <c:pt idx="43">
                  <c:v>1.3204078396397786E-140</c:v>
                </c:pt>
                <c:pt idx="44">
                  <c:v>2.3468239754600372E-205</c:v>
                </c:pt>
                <c:pt idx="45">
                  <c:v>3.7640312985360044E-302</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3-B419-4CBD-9FDA-334D4296F957}"/>
            </c:ext>
          </c:extLst>
        </c:ser>
        <c:ser>
          <c:idx val="4"/>
          <c:order val="4"/>
          <c:tx>
            <c:strRef>
              <c:f>'fgt 1 und 2'!$F$28</c:f>
              <c:strCache>
                <c:ptCount val="1"/>
                <c:pt idx="0">
                  <c:v>pov(0|1)</c:v>
                </c:pt>
              </c:strCache>
            </c:strRef>
          </c:tx>
          <c:spPr>
            <a:ln w="25400">
              <a:solidFill>
                <a:schemeClr val="bg1">
                  <a:lumMod val="50000"/>
                </a:schemeClr>
              </a:solidFill>
              <a:prstDash val="sysDot"/>
            </a:ln>
          </c:spPr>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2'!$F$30:$F$130</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0</c:v>
                </c:pt>
                <c:pt idx="26">
                  <c:v>0</c:v>
                </c:pt>
              </c:numCache>
            </c:numRef>
          </c:yVal>
          <c:smooth val="1"/>
          <c:extLst>
            <c:ext xmlns:c16="http://schemas.microsoft.com/office/drawing/2014/chart" uri="{C3380CC4-5D6E-409C-BE32-E72D297353CC}">
              <c16:uniqueId val="{00000004-B419-4CBD-9FDA-334D4296F957}"/>
            </c:ext>
          </c:extLst>
        </c:ser>
        <c:ser>
          <c:idx val="0"/>
          <c:order val="5"/>
          <c:tx>
            <c:strRef>
              <c:f>'fgt 1 und 2'!$P$29</c:f>
              <c:strCache>
                <c:ptCount val="1"/>
                <c:pt idx="0">
                  <c:v>fgt2</c:v>
                </c:pt>
              </c:strCache>
            </c:strRef>
          </c:tx>
          <c:spPr>
            <a:ln>
              <a:solidFill>
                <a:schemeClr val="bg1">
                  <a:lumMod val="50000"/>
                </a:schemeClr>
              </a:solidFill>
              <a:prstDash val="sysDot"/>
            </a:ln>
          </c:spPr>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2'!$P$30:$P$130</c:f>
              <c:numCache>
                <c:formatCode>General</c:formatCode>
                <c:ptCount val="101"/>
                <c:pt idx="0">
                  <c:v>1</c:v>
                </c:pt>
                <c:pt idx="1">
                  <c:v>0.92159999999999997</c:v>
                </c:pt>
                <c:pt idx="2">
                  <c:v>0.84640000000000004</c:v>
                </c:pt>
                <c:pt idx="3">
                  <c:v>0.77439999999999998</c:v>
                </c:pt>
                <c:pt idx="4">
                  <c:v>0.70559999999999989</c:v>
                </c:pt>
                <c:pt idx="5">
                  <c:v>0.64000000000000012</c:v>
                </c:pt>
                <c:pt idx="6">
                  <c:v>0.5776</c:v>
                </c:pt>
                <c:pt idx="7">
                  <c:v>0.51839999999999997</c:v>
                </c:pt>
                <c:pt idx="8">
                  <c:v>0.46240000000000009</c:v>
                </c:pt>
                <c:pt idx="9">
                  <c:v>0.40960000000000002</c:v>
                </c:pt>
                <c:pt idx="10">
                  <c:v>0.36</c:v>
                </c:pt>
                <c:pt idx="11">
                  <c:v>0.31360000000000005</c:v>
                </c:pt>
                <c:pt idx="12">
                  <c:v>0.27040000000000003</c:v>
                </c:pt>
                <c:pt idx="13">
                  <c:v>0.23039999999999999</c:v>
                </c:pt>
                <c:pt idx="14">
                  <c:v>0.19359999999999999</c:v>
                </c:pt>
                <c:pt idx="15">
                  <c:v>0.16000000000000003</c:v>
                </c:pt>
                <c:pt idx="16">
                  <c:v>0.12959999999999999</c:v>
                </c:pt>
                <c:pt idx="17">
                  <c:v>0.1024</c:v>
                </c:pt>
                <c:pt idx="18">
                  <c:v>7.8400000000000011E-2</c:v>
                </c:pt>
                <c:pt idx="19">
                  <c:v>5.7599999999999998E-2</c:v>
                </c:pt>
                <c:pt idx="20">
                  <c:v>4.0000000000000008E-2</c:v>
                </c:pt>
                <c:pt idx="21">
                  <c:v>2.5600000000000001E-2</c:v>
                </c:pt>
                <c:pt idx="22">
                  <c:v>1.44E-2</c:v>
                </c:pt>
                <c:pt idx="23">
                  <c:v>6.4000000000000003E-3</c:v>
                </c:pt>
                <c:pt idx="24">
                  <c:v>1.6000000000000001E-3</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5-B419-4CBD-9FDA-334D4296F957}"/>
            </c:ext>
          </c:extLst>
        </c:ser>
        <c:dLbls>
          <c:showLegendKey val="0"/>
          <c:showVal val="0"/>
          <c:showCatName val="0"/>
          <c:showSerName val="0"/>
          <c:showPercent val="0"/>
          <c:showBubbleSize val="0"/>
        </c:dLbls>
        <c:axId val="231436640"/>
        <c:axId val="231437032"/>
      </c:scatterChart>
      <c:valAx>
        <c:axId val="231436640"/>
        <c:scaling>
          <c:orientation val="minMax"/>
          <c:max val="50"/>
          <c:min val="10"/>
        </c:scaling>
        <c:delete val="0"/>
        <c:axPos val="b"/>
        <c:numFmt formatCode="General" sourceLinked="1"/>
        <c:majorTickMark val="out"/>
        <c:minorTickMark val="none"/>
        <c:tickLblPos val="nextTo"/>
        <c:crossAx val="231437032"/>
        <c:crosses val="autoZero"/>
        <c:crossBetween val="midCat"/>
      </c:valAx>
      <c:valAx>
        <c:axId val="231437032"/>
        <c:scaling>
          <c:orientation val="minMax"/>
          <c:max val="0.1"/>
          <c:min val="0"/>
        </c:scaling>
        <c:delete val="0"/>
        <c:axPos val="l"/>
        <c:majorGridlines>
          <c:spPr>
            <a:ln>
              <a:prstDash val="sysDot"/>
            </a:ln>
          </c:spPr>
        </c:majorGridlines>
        <c:numFmt formatCode="General" sourceLinked="1"/>
        <c:majorTickMark val="out"/>
        <c:minorTickMark val="none"/>
        <c:tickLblPos val="nextTo"/>
        <c:crossAx val="231436640"/>
        <c:crosses val="autoZero"/>
        <c:crossBetween val="midCat"/>
        <c:majorUnit val="2.0000000000000004E-2"/>
      </c:valAx>
    </c:plotArea>
    <c:legend>
      <c:legendPos val="r"/>
      <c:legendEntry>
        <c:idx val="5"/>
        <c:txPr>
          <a:bodyPr/>
          <a:lstStyle/>
          <a:p>
            <a:pPr>
              <a:defRPr>
                <a:solidFill>
                  <a:srgbClr val="C00000"/>
                </a:solidFill>
              </a:defRPr>
            </a:pPr>
            <a:endParaRPr lang="de-DE"/>
          </a:p>
        </c:txPr>
      </c:legendEntry>
      <c:layout>
        <c:manualLayout>
          <c:xMode val="edge"/>
          <c:yMode val="edge"/>
          <c:x val="0.59418253968253965"/>
          <c:y val="5.4595727617381171E-2"/>
          <c:w val="0.40301388888888889"/>
          <c:h val="0.57330477179705219"/>
        </c:manualLayout>
      </c:layout>
      <c:overlay val="1"/>
      <c:spPr>
        <a:solidFill>
          <a:schemeClr val="bg1"/>
        </a:solidFill>
      </c:sp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'Tabelle1 (2)'!$B$1</c:f>
              <c:strCache>
                <c:ptCount val="1"/>
                <c:pt idx="0">
                  <c:v>population</c:v>
                </c:pt>
              </c:strCache>
            </c:strRef>
          </c:tx>
          <c:spPr>
            <a:solidFill>
              <a:schemeClr val="accent1">
                <a:lumMod val="40000"/>
                <a:lumOff val="60000"/>
              </a:schemeClr>
            </a:solidFill>
            <a:ln>
              <a:noFill/>
            </a:ln>
            <a:effectLst/>
          </c:spPr>
          <c:cat>
            <c:numRef>
              <c:f>'Tabelle1 (2)'!$A$2:$A$101</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cat>
          <c:val>
            <c:numRef>
              <c:f>'Tabelle1 (2)'!$B$2:$B$101</c:f>
              <c:numCache>
                <c:formatCode>General</c:formatCode>
                <c:ptCount val="100"/>
                <c:pt idx="0">
                  <c:v>0.05</c:v>
                </c:pt>
                <c:pt idx="1">
                  <c:v>7.3333333333333334E-2</c:v>
                </c:pt>
                <c:pt idx="2">
                  <c:v>0.10333333333333333</c:v>
                </c:pt>
                <c:pt idx="3">
                  <c:v>0.18666666666666668</c:v>
                </c:pt>
                <c:pt idx="4">
                  <c:v>0.27333333333333337</c:v>
                </c:pt>
                <c:pt idx="5">
                  <c:v>0.39666666666666667</c:v>
                </c:pt>
                <c:pt idx="6">
                  <c:v>0.51333333333333331</c:v>
                </c:pt>
                <c:pt idx="7">
                  <c:v>0.71333333333333337</c:v>
                </c:pt>
                <c:pt idx="8">
                  <c:v>1.0333333333333334</c:v>
                </c:pt>
                <c:pt idx="9">
                  <c:v>1.4266666666666667</c:v>
                </c:pt>
                <c:pt idx="10">
                  <c:v>1.83</c:v>
                </c:pt>
                <c:pt idx="11">
                  <c:v>2.0666666666666669</c:v>
                </c:pt>
                <c:pt idx="12">
                  <c:v>2.3533333333333331</c:v>
                </c:pt>
                <c:pt idx="13">
                  <c:v>2.5966666666666667</c:v>
                </c:pt>
                <c:pt idx="14">
                  <c:v>2.8800000000000003</c:v>
                </c:pt>
                <c:pt idx="15">
                  <c:v>3.1166666666666667</c:v>
                </c:pt>
                <c:pt idx="16">
                  <c:v>3.3566666666666669</c:v>
                </c:pt>
                <c:pt idx="17">
                  <c:v>3.5433333333333334</c:v>
                </c:pt>
                <c:pt idx="18">
                  <c:v>3.7633333333333336</c:v>
                </c:pt>
                <c:pt idx="19">
                  <c:v>3.7433333333333336</c:v>
                </c:pt>
                <c:pt idx="20">
                  <c:v>3.7933333333333334</c:v>
                </c:pt>
                <c:pt idx="21">
                  <c:v>3.7300000000000004</c:v>
                </c:pt>
                <c:pt idx="22">
                  <c:v>3.7733333333333334</c:v>
                </c:pt>
                <c:pt idx="23">
                  <c:v>3.5866666666666664</c:v>
                </c:pt>
                <c:pt idx="24">
                  <c:v>3.33</c:v>
                </c:pt>
                <c:pt idx="25">
                  <c:v>3.1333333333333329</c:v>
                </c:pt>
                <c:pt idx="26">
                  <c:v>3.0100000000000002</c:v>
                </c:pt>
                <c:pt idx="27">
                  <c:v>2.9033333333333338</c:v>
                </c:pt>
                <c:pt idx="28">
                  <c:v>2.7666666666666671</c:v>
                </c:pt>
                <c:pt idx="29">
                  <c:v>2.7133333333333334</c:v>
                </c:pt>
                <c:pt idx="30">
                  <c:v>2.5866666666666664</c:v>
                </c:pt>
                <c:pt idx="31">
                  <c:v>2.3966666666666669</c:v>
                </c:pt>
                <c:pt idx="32">
                  <c:v>2.1333333333333333</c:v>
                </c:pt>
                <c:pt idx="33">
                  <c:v>1.9633333333333336</c:v>
                </c:pt>
                <c:pt idx="34">
                  <c:v>1.8166666666666667</c:v>
                </c:pt>
                <c:pt idx="35">
                  <c:v>1.6866666666666665</c:v>
                </c:pt>
                <c:pt idx="36">
                  <c:v>1.5466666666666669</c:v>
                </c:pt>
                <c:pt idx="37">
                  <c:v>1.4100000000000001</c:v>
                </c:pt>
                <c:pt idx="38">
                  <c:v>1.36</c:v>
                </c:pt>
                <c:pt idx="39">
                  <c:v>1.2633333333333334</c:v>
                </c:pt>
                <c:pt idx="40">
                  <c:v>1.1733333333333333</c:v>
                </c:pt>
                <c:pt idx="41">
                  <c:v>1.04</c:v>
                </c:pt>
                <c:pt idx="42">
                  <c:v>0.94000000000000006</c:v>
                </c:pt>
                <c:pt idx="43">
                  <c:v>0.86</c:v>
                </c:pt>
                <c:pt idx="44">
                  <c:v>0.81666666666666676</c:v>
                </c:pt>
                <c:pt idx="45">
                  <c:v>0.76333333333333331</c:v>
                </c:pt>
                <c:pt idx="46">
                  <c:v>0.67666666666666675</c:v>
                </c:pt>
                <c:pt idx="47">
                  <c:v>0.64333333333333342</c:v>
                </c:pt>
                <c:pt idx="48">
                  <c:v>0.57000000000000006</c:v>
                </c:pt>
                <c:pt idx="49">
                  <c:v>0.54666666666666663</c:v>
                </c:pt>
                <c:pt idx="50">
                  <c:v>0.46666666666666662</c:v>
                </c:pt>
                <c:pt idx="51">
                  <c:v>0.46333333333333337</c:v>
                </c:pt>
                <c:pt idx="52">
                  <c:v>0.45666666666666661</c:v>
                </c:pt>
                <c:pt idx="53">
                  <c:v>0.41</c:v>
                </c:pt>
                <c:pt idx="54">
                  <c:v>0.36333333333333329</c:v>
                </c:pt>
                <c:pt idx="55">
                  <c:v>0.32</c:v>
                </c:pt>
                <c:pt idx="56">
                  <c:v>0.3133333333333333</c:v>
                </c:pt>
                <c:pt idx="57">
                  <c:v>0.29333333333333339</c:v>
                </c:pt>
                <c:pt idx="58">
                  <c:v>0.28333333333333338</c:v>
                </c:pt>
                <c:pt idx="59">
                  <c:v>0.29000000000000004</c:v>
                </c:pt>
                <c:pt idx="60">
                  <c:v>0.26333333333333336</c:v>
                </c:pt>
                <c:pt idx="61">
                  <c:v>0.23</c:v>
                </c:pt>
                <c:pt idx="62">
                  <c:v>0.19333333333333336</c:v>
                </c:pt>
                <c:pt idx="63">
                  <c:v>0.17333333333333334</c:v>
                </c:pt>
                <c:pt idx="64">
                  <c:v>0.17333333333333334</c:v>
                </c:pt>
                <c:pt idx="65">
                  <c:v>0.16666666666666666</c:v>
                </c:pt>
                <c:pt idx="66">
                  <c:v>0.16</c:v>
                </c:pt>
                <c:pt idx="67">
                  <c:v>0.14333333333333334</c:v>
                </c:pt>
                <c:pt idx="68">
                  <c:v>0.13</c:v>
                </c:pt>
                <c:pt idx="69">
                  <c:v>0.13</c:v>
                </c:pt>
                <c:pt idx="70">
                  <c:v>0.12666666666666668</c:v>
                </c:pt>
                <c:pt idx="71">
                  <c:v>0.11</c:v>
                </c:pt>
                <c:pt idx="72">
                  <c:v>9.0000000000000011E-2</c:v>
                </c:pt>
                <c:pt idx="73">
                  <c:v>9.0000000000000011E-2</c:v>
                </c:pt>
                <c:pt idx="74">
                  <c:v>9.0000000000000011E-2</c:v>
                </c:pt>
                <c:pt idx="75">
                  <c:v>9.3333333333333338E-2</c:v>
                </c:pt>
                <c:pt idx="76">
                  <c:v>8.666666666666667E-2</c:v>
                </c:pt>
                <c:pt idx="77">
                  <c:v>8.666666666666667E-2</c:v>
                </c:pt>
                <c:pt idx="78">
                  <c:v>7.333333333333332E-2</c:v>
                </c:pt>
                <c:pt idx="79">
                  <c:v>6.6666666666666666E-2</c:v>
                </c:pt>
                <c:pt idx="80">
                  <c:v>5.6666666666666671E-2</c:v>
                </c:pt>
                <c:pt idx="81">
                  <c:v>5.000000000000001E-2</c:v>
                </c:pt>
                <c:pt idx="82">
                  <c:v>3.6666666666666667E-2</c:v>
                </c:pt>
                <c:pt idx="83">
                  <c:v>3.6666666666666667E-2</c:v>
                </c:pt>
                <c:pt idx="84">
                  <c:v>4.3333333333333335E-2</c:v>
                </c:pt>
                <c:pt idx="85">
                  <c:v>5.6666666666666671E-2</c:v>
                </c:pt>
                <c:pt idx="86">
                  <c:v>5.3333333333333337E-2</c:v>
                </c:pt>
                <c:pt idx="87">
                  <c:v>5.000000000000001E-2</c:v>
                </c:pt>
                <c:pt idx="88">
                  <c:v>0.04</c:v>
                </c:pt>
                <c:pt idx="89">
                  <c:v>3.3333333333333333E-2</c:v>
                </c:pt>
                <c:pt idx="90">
                  <c:v>0.03</c:v>
                </c:pt>
                <c:pt idx="91">
                  <c:v>2.6666666666666668E-2</c:v>
                </c:pt>
                <c:pt idx="92">
                  <c:v>2.3333333333333331E-2</c:v>
                </c:pt>
                <c:pt idx="93">
                  <c:v>0.02</c:v>
                </c:pt>
                <c:pt idx="94">
                  <c:v>1.6666666666666666E-2</c:v>
                </c:pt>
                <c:pt idx="95">
                  <c:v>0.02</c:v>
                </c:pt>
                <c:pt idx="96">
                  <c:v>2.6666666666666668E-2</c:v>
                </c:pt>
                <c:pt idx="97">
                  <c:v>2.6666666666666668E-2</c:v>
                </c:pt>
                <c:pt idx="98">
                  <c:v>0.03</c:v>
                </c:pt>
                <c:pt idx="99">
                  <c:v>1.6666666666666666E-2</c:v>
                </c:pt>
              </c:numCache>
            </c:numRef>
          </c:val>
          <c:extLst>
            <c:ext xmlns:c16="http://schemas.microsoft.com/office/drawing/2014/chart" uri="{C3380CC4-5D6E-409C-BE32-E72D297353CC}">
              <c16:uniqueId val="{00000000-0B1E-4C3E-8599-CF75438EC94F}"/>
            </c:ext>
          </c:extLst>
        </c:ser>
        <c:ser>
          <c:idx val="3"/>
          <c:order val="1"/>
          <c:tx>
            <c:strRef>
              <c:f>'Tabelle1 (2)'!$E$1</c:f>
              <c:strCache>
                <c:ptCount val="1"/>
                <c:pt idx="0">
                  <c:v>pd share (z=60%med, u=med)</c:v>
                </c:pt>
              </c:strCache>
            </c:strRef>
          </c:tx>
          <c:spPr>
            <a:pattFill prst="wdUpDiag">
              <a:fgClr>
                <a:srgbClr val="C00000"/>
              </a:fgClr>
              <a:bgClr>
                <a:schemeClr val="accent1">
                  <a:lumMod val="40000"/>
                  <a:lumOff val="60000"/>
                </a:schemeClr>
              </a:bgClr>
            </a:pattFill>
            <a:ln w="19050">
              <a:noFill/>
              <a:prstDash val="sysDash"/>
            </a:ln>
            <a:effectLst/>
          </c:spPr>
          <c:val>
            <c:numRef>
              <c:f>'Tabelle1 (2)'!$E$2:$E$101</c:f>
              <c:numCache>
                <c:formatCode>General</c:formatCode>
                <c:ptCount val="100"/>
                <c:pt idx="0">
                  <c:v>0.05</c:v>
                </c:pt>
                <c:pt idx="1">
                  <c:v>7.3333333333333334E-2</c:v>
                </c:pt>
                <c:pt idx="2">
                  <c:v>0.10333333333333333</c:v>
                </c:pt>
                <c:pt idx="3">
                  <c:v>0.18666666666666668</c:v>
                </c:pt>
                <c:pt idx="4">
                  <c:v>0.27333333333333337</c:v>
                </c:pt>
                <c:pt idx="5">
                  <c:v>0.39666666666666667</c:v>
                </c:pt>
                <c:pt idx="6">
                  <c:v>0.51333333333333331</c:v>
                </c:pt>
                <c:pt idx="7">
                  <c:v>0.71333333333333337</c:v>
                </c:pt>
                <c:pt idx="8">
                  <c:v>1.0333333333333334</c:v>
                </c:pt>
                <c:pt idx="9">
                  <c:v>1.4266666666666667</c:v>
                </c:pt>
                <c:pt idx="10">
                  <c:v>1.83</c:v>
                </c:pt>
                <c:pt idx="11">
                  <c:v>2.0666666666666669</c:v>
                </c:pt>
                <c:pt idx="12">
                  <c:v>2.3533333333333331</c:v>
                </c:pt>
                <c:pt idx="13">
                  <c:v>2.5944335333333335</c:v>
                </c:pt>
                <c:pt idx="14">
                  <c:v>2.8122966720000004</c:v>
                </c:pt>
                <c:pt idx="15">
                  <c:v>2.8019949100000003</c:v>
                </c:pt>
                <c:pt idx="16">
                  <c:v>2.5546398383333337</c:v>
                </c:pt>
                <c:pt idx="17">
                  <c:v>2.2167454753333335</c:v>
                </c:pt>
                <c:pt idx="18">
                  <c:v>1.8410471283333334</c:v>
                </c:pt>
                <c:pt idx="19">
                  <c:v>1.3867208280000003</c:v>
                </c:pt>
                <c:pt idx="20">
                  <c:v>0.97856126866666671</c:v>
                </c:pt>
                <c:pt idx="21">
                  <c:v>0.63644878100000002</c:v>
                </c:pt>
                <c:pt idx="22">
                  <c:v>0.38707494799999997</c:v>
                </c:pt>
                <c:pt idx="23">
                  <c:v>0.19700950266666664</c:v>
                </c:pt>
                <c:pt idx="24">
                  <c:v>8.5269312E-2</c:v>
                </c:pt>
                <c:pt idx="25">
                  <c:v>2.6305899999999997E-2</c:v>
                </c:pt>
                <c:pt idx="26">
                  <c:v>3.0009700000000004E-4</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c:ext xmlns:c16="http://schemas.microsoft.com/office/drawing/2014/chart" uri="{C3380CC4-5D6E-409C-BE32-E72D297353CC}">
              <c16:uniqueId val="{00000001-0B1E-4C3E-8599-CF75438EC94F}"/>
            </c:ext>
          </c:extLst>
        </c:ser>
        <c:ser>
          <c:idx val="4"/>
          <c:order val="2"/>
          <c:tx>
            <c:strRef>
              <c:f>'Tabelle1 (2)'!$F$1</c:f>
              <c:strCache>
                <c:ptCount val="1"/>
                <c:pt idx="0">
                  <c:v>pov share (z=60%med, u=med)</c:v>
                </c:pt>
              </c:strCache>
            </c:strRef>
          </c:tx>
          <c:spPr>
            <a:solidFill>
              <a:srgbClr val="C00000"/>
            </a:solidFill>
            <a:ln w="19050">
              <a:noFill/>
            </a:ln>
            <a:effectLst/>
          </c:spPr>
          <c:val>
            <c:numRef>
              <c:f>'Tabelle1 (2)'!$F$2:$F$101</c:f>
              <c:numCache>
                <c:formatCode>General</c:formatCode>
                <c:ptCount val="100"/>
                <c:pt idx="0">
                  <c:v>0.05</c:v>
                </c:pt>
                <c:pt idx="1">
                  <c:v>7.3333333333333334E-2</c:v>
                </c:pt>
                <c:pt idx="2">
                  <c:v>0.10333333333333333</c:v>
                </c:pt>
                <c:pt idx="3">
                  <c:v>0.18666666666666668</c:v>
                </c:pt>
                <c:pt idx="4">
                  <c:v>0.27333333333333337</c:v>
                </c:pt>
                <c:pt idx="5">
                  <c:v>0.39666666666666667</c:v>
                </c:pt>
                <c:pt idx="6">
                  <c:v>0.51333333333333331</c:v>
                </c:pt>
                <c:pt idx="7">
                  <c:v>0.71333333333333337</c:v>
                </c:pt>
                <c:pt idx="8">
                  <c:v>1.0333333333333334</c:v>
                </c:pt>
                <c:pt idx="9">
                  <c:v>1.4266666666666667</c:v>
                </c:pt>
                <c:pt idx="10">
                  <c:v>1.83</c:v>
                </c:pt>
                <c:pt idx="11">
                  <c:v>2.0666666666666669</c:v>
                </c:pt>
                <c:pt idx="12">
                  <c:v>2.3533333333333331</c:v>
                </c:pt>
                <c:pt idx="13">
                  <c:v>2.5305511190000001</c:v>
                </c:pt>
                <c:pt idx="14">
                  <c:v>0.83212819199999999</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c:ext xmlns:c16="http://schemas.microsoft.com/office/drawing/2014/chart" uri="{C3380CC4-5D6E-409C-BE32-E72D297353CC}">
              <c16:uniqueId val="{00000002-0B1E-4C3E-8599-CF75438EC94F}"/>
            </c:ext>
          </c:extLst>
        </c:ser>
        <c:dLbls>
          <c:showLegendKey val="0"/>
          <c:showVal val="0"/>
          <c:showCatName val="0"/>
          <c:showSerName val="0"/>
          <c:showPercent val="0"/>
          <c:showBubbleSize val="0"/>
        </c:dLbls>
        <c:axId val="211162024"/>
        <c:axId val="211160456"/>
      </c:areaChart>
      <c:lineChart>
        <c:grouping val="standard"/>
        <c:varyColors val="0"/>
        <c:ser>
          <c:idx val="1"/>
          <c:order val="3"/>
          <c:tx>
            <c:strRef>
              <c:f>'Tabelle1 (2)'!$G$1</c:f>
              <c:strCache>
                <c:ptCount val="1"/>
                <c:pt idx="0">
                  <c:v>H0</c:v>
                </c:pt>
              </c:strCache>
            </c:strRef>
          </c:tx>
          <c:spPr>
            <a:ln w="15875" cap="rnd">
              <a:solidFill>
                <a:srgbClr val="C00000"/>
              </a:solidFill>
              <a:prstDash val="sysDash"/>
              <a:round/>
            </a:ln>
            <a:effectLst/>
          </c:spPr>
          <c:marker>
            <c:symbol val="none"/>
          </c:marker>
          <c:val>
            <c:numRef>
              <c:f>'Tabelle1 (2)'!$G$2:$G$94</c:f>
              <c:numCache>
                <c:formatCode>General</c:formatCode>
                <c:ptCount val="93"/>
                <c:pt idx="0">
                  <c:v>0.05</c:v>
                </c:pt>
                <c:pt idx="1">
                  <c:v>7.3333333333333334E-2</c:v>
                </c:pt>
                <c:pt idx="2">
                  <c:v>0.10333333333333333</c:v>
                </c:pt>
                <c:pt idx="3">
                  <c:v>0.18666666666666668</c:v>
                </c:pt>
                <c:pt idx="4">
                  <c:v>0.27333333333333337</c:v>
                </c:pt>
                <c:pt idx="5">
                  <c:v>0.39666666666666667</c:v>
                </c:pt>
                <c:pt idx="6">
                  <c:v>0.51333333333333331</c:v>
                </c:pt>
                <c:pt idx="7">
                  <c:v>0.71333333333333337</c:v>
                </c:pt>
                <c:pt idx="8">
                  <c:v>1.0333333333333334</c:v>
                </c:pt>
                <c:pt idx="9">
                  <c:v>1.4266666666666667</c:v>
                </c:pt>
                <c:pt idx="10">
                  <c:v>1.83</c:v>
                </c:pt>
                <c:pt idx="11">
                  <c:v>2.0666666666666669</c:v>
                </c:pt>
                <c:pt idx="12">
                  <c:v>2.3533333333333331</c:v>
                </c:pt>
                <c:pt idx="13">
                  <c:v>2.5966666666666667</c:v>
                </c:pt>
                <c:pt idx="14">
                  <c:v>2.8800000000000003</c:v>
                </c:pt>
                <c:pt idx="15">
                  <c:v>3.1166666666666667</c:v>
                </c:pt>
                <c:pt idx="16">
                  <c:v>3.3566666666666669</c:v>
                </c:pt>
                <c:pt idx="17">
                  <c:v>3.5433333333333334</c:v>
                </c:pt>
                <c:pt idx="18">
                  <c:v>3.7633333333333336</c:v>
                </c:pt>
                <c:pt idx="19">
                  <c:v>3.7433333333333336</c:v>
                </c:pt>
                <c:pt idx="20">
                  <c:v>3.7933333333333334</c:v>
                </c:pt>
                <c:pt idx="21">
                  <c:v>3.7300000000000004</c:v>
                </c:pt>
                <c:pt idx="22">
                  <c:v>3.7733333333333334</c:v>
                </c:pt>
                <c:pt idx="23">
                  <c:v>3.5866666666666664</c:v>
                </c:pt>
                <c:pt idx="24">
                  <c:v>3.33</c:v>
                </c:pt>
                <c:pt idx="25">
                  <c:v>3.1333333333333329</c:v>
                </c:pt>
                <c:pt idx="26">
                  <c:v>3.0100000000000002</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numCache>
            </c:numRef>
          </c:val>
          <c:smooth val="0"/>
          <c:extLst>
            <c:ext xmlns:c16="http://schemas.microsoft.com/office/drawing/2014/chart" uri="{C3380CC4-5D6E-409C-BE32-E72D297353CC}">
              <c16:uniqueId val="{00000003-0B1E-4C3E-8599-CF75438EC94F}"/>
            </c:ext>
          </c:extLst>
        </c:ser>
        <c:dLbls>
          <c:showLegendKey val="0"/>
          <c:showVal val="0"/>
          <c:showCatName val="0"/>
          <c:showSerName val="0"/>
          <c:showPercent val="0"/>
          <c:showBubbleSize val="0"/>
        </c:dLbls>
        <c:marker val="1"/>
        <c:smooth val="0"/>
        <c:axId val="211162024"/>
        <c:axId val="211160456"/>
      </c:lineChart>
      <c:catAx>
        <c:axId val="2111620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211160456"/>
        <c:crosses val="autoZero"/>
        <c:auto val="1"/>
        <c:lblAlgn val="ctr"/>
        <c:lblOffset val="100"/>
        <c:tickLblSkip val="5"/>
        <c:noMultiLvlLbl val="0"/>
      </c:catAx>
      <c:valAx>
        <c:axId val="2111604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1162024"/>
        <c:crosses val="autoZero"/>
        <c:crossBetween val="between"/>
      </c:valAx>
      <c:spPr>
        <a:noFill/>
        <a:ln>
          <a:noFill/>
        </a:ln>
        <a:effectLst/>
      </c:spPr>
    </c:plotArea>
    <c:legend>
      <c:legendPos val="b"/>
      <c:layout>
        <c:manualLayout>
          <c:xMode val="edge"/>
          <c:yMode val="edge"/>
          <c:x val="2.546751968503937E-2"/>
          <c:y val="0.82776670181545842"/>
          <c:w val="0.93923791660476419"/>
          <c:h val="0.1550129514182831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legend>
    <c:plotVisOnly val="1"/>
    <c:dispBlanksAs val="zero"/>
    <c:showDLblsOverMax val="0"/>
  </c:chart>
  <c:spPr>
    <a:solidFill>
      <a:schemeClr val="bg1"/>
    </a:solidFill>
    <a:ln w="9525" cap="flat" cmpd="sng" algn="ctr">
      <a:noFill/>
      <a:round/>
    </a:ln>
    <a:effectLst/>
  </c:spPr>
  <c:txPr>
    <a:bodyPr/>
    <a:lstStyle/>
    <a:p>
      <a:pPr>
        <a:defRPr/>
      </a:pPr>
      <a:endParaRPr lang="de-D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de-DE" b="0"/>
              <a:t>Germany</a:t>
            </a:r>
            <a:r>
              <a:rPr lang="de-DE" b="0" baseline="0"/>
              <a:t> [2016]</a:t>
            </a:r>
            <a:endParaRPr lang="de-DE" b="0"/>
          </a:p>
        </c:rich>
      </c:tx>
      <c:layout>
        <c:manualLayout>
          <c:xMode val="edge"/>
          <c:yMode val="edge"/>
          <c:x val="0.36965685311947105"/>
          <c:y val="3.15965060176134E-2"/>
        </c:manualLayout>
      </c:layout>
      <c:overlay val="0"/>
    </c:title>
    <c:autoTitleDeleted val="0"/>
    <c:plotArea>
      <c:layout>
        <c:manualLayout>
          <c:layoutTarget val="inner"/>
          <c:xMode val="edge"/>
          <c:yMode val="edge"/>
          <c:x val="0.12250992794780036"/>
          <c:y val="0.11663483085113638"/>
          <c:w val="0.75759987464253531"/>
          <c:h val="0.75074311883174005"/>
        </c:manualLayout>
      </c:layout>
      <c:scatterChart>
        <c:scatterStyle val="smoothMarker"/>
        <c:varyColors val="0"/>
        <c:ser>
          <c:idx val="1"/>
          <c:order val="1"/>
          <c:tx>
            <c:strRef>
              <c:f>DE!$C$4</c:f>
              <c:strCache>
                <c:ptCount val="1"/>
                <c:pt idx="0">
                  <c:v>part.deprivation</c:v>
                </c:pt>
              </c:strCache>
            </c:strRef>
          </c:tx>
          <c:spPr>
            <a:ln w="38100">
              <a:solidFill>
                <a:srgbClr val="C00000"/>
              </a:solidFill>
              <a:prstDash val="sysDot"/>
            </a:ln>
          </c:spPr>
          <c:marker>
            <c:symbol val="none"/>
          </c:marker>
          <c:xVal>
            <c:numRef>
              <c:f>DE!$A$5:$A$104</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DE!$C$5:$C$104</c:f>
              <c:numCache>
                <c:formatCode>General</c:formatCode>
                <c:ptCount val="100"/>
                <c:pt idx="0">
                  <c:v>1</c:v>
                </c:pt>
                <c:pt idx="1">
                  <c:v>1</c:v>
                </c:pt>
                <c:pt idx="2">
                  <c:v>1</c:v>
                </c:pt>
                <c:pt idx="3">
                  <c:v>1</c:v>
                </c:pt>
                <c:pt idx="4">
                  <c:v>1</c:v>
                </c:pt>
                <c:pt idx="5">
                  <c:v>1</c:v>
                </c:pt>
                <c:pt idx="6">
                  <c:v>1</c:v>
                </c:pt>
                <c:pt idx="7">
                  <c:v>1</c:v>
                </c:pt>
                <c:pt idx="8">
                  <c:v>1</c:v>
                </c:pt>
                <c:pt idx="9">
                  <c:v>0.997</c:v>
                </c:pt>
                <c:pt idx="10">
                  <c:v>0.95899999999999996</c:v>
                </c:pt>
                <c:pt idx="11">
                  <c:v>0.91900000000000004</c:v>
                </c:pt>
                <c:pt idx="12">
                  <c:v>0.877</c:v>
                </c:pt>
                <c:pt idx="13">
                  <c:v>0.83099999999999996</c:v>
                </c:pt>
                <c:pt idx="14">
                  <c:v>0.78600000000000003</c:v>
                </c:pt>
                <c:pt idx="15">
                  <c:v>0.751</c:v>
                </c:pt>
                <c:pt idx="16">
                  <c:v>0.71399999999999997</c:v>
                </c:pt>
                <c:pt idx="17">
                  <c:v>0.68</c:v>
                </c:pt>
                <c:pt idx="18">
                  <c:v>0.64300000000000002</c:v>
                </c:pt>
                <c:pt idx="19">
                  <c:v>0.60099999999999998</c:v>
                </c:pt>
                <c:pt idx="20">
                  <c:v>0.56999999999999995</c:v>
                </c:pt>
                <c:pt idx="21">
                  <c:v>0.53300000000000003</c:v>
                </c:pt>
                <c:pt idx="22">
                  <c:v>0.495</c:v>
                </c:pt>
                <c:pt idx="23">
                  <c:v>0.46</c:v>
                </c:pt>
                <c:pt idx="24">
                  <c:v>0.43</c:v>
                </c:pt>
                <c:pt idx="25">
                  <c:v>0.39700000000000002</c:v>
                </c:pt>
                <c:pt idx="26">
                  <c:v>0.36599999999999999</c:v>
                </c:pt>
                <c:pt idx="27">
                  <c:v>0.33400000000000002</c:v>
                </c:pt>
                <c:pt idx="28">
                  <c:v>0.307</c:v>
                </c:pt>
                <c:pt idx="29">
                  <c:v>0.28000000000000003</c:v>
                </c:pt>
                <c:pt idx="30">
                  <c:v>0.25600000000000001</c:v>
                </c:pt>
                <c:pt idx="31">
                  <c:v>0.22600000000000001</c:v>
                </c:pt>
                <c:pt idx="32">
                  <c:v>0.20499999999999999</c:v>
                </c:pt>
                <c:pt idx="33">
                  <c:v>0.184</c:v>
                </c:pt>
                <c:pt idx="34">
                  <c:v>0.16600000000000001</c:v>
                </c:pt>
                <c:pt idx="35">
                  <c:v>0.14899999999999999</c:v>
                </c:pt>
                <c:pt idx="36">
                  <c:v>0.129</c:v>
                </c:pt>
                <c:pt idx="37">
                  <c:v>0.112</c:v>
                </c:pt>
                <c:pt idx="38">
                  <c:v>9.5000000000000001E-2</c:v>
                </c:pt>
                <c:pt idx="39">
                  <c:v>8.2000000000000003E-2</c:v>
                </c:pt>
                <c:pt idx="40">
                  <c:v>7.1999999999999995E-2</c:v>
                </c:pt>
                <c:pt idx="41">
                  <c:v>6.2E-2</c:v>
                </c:pt>
                <c:pt idx="42">
                  <c:v>5.2999999999999999E-2</c:v>
                </c:pt>
                <c:pt idx="43">
                  <c:v>4.4999999999999998E-2</c:v>
                </c:pt>
                <c:pt idx="44">
                  <c:v>3.5999999999999997E-2</c:v>
                </c:pt>
                <c:pt idx="45">
                  <c:v>0.03</c:v>
                </c:pt>
                <c:pt idx="46">
                  <c:v>2.4E-2</c:v>
                </c:pt>
                <c:pt idx="47">
                  <c:v>1.9E-2</c:v>
                </c:pt>
                <c:pt idx="48">
                  <c:v>1.4999999999999999E-2</c:v>
                </c:pt>
                <c:pt idx="49">
                  <c:v>1.0999999999999999E-2</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yVal>
          <c:smooth val="1"/>
          <c:extLst>
            <c:ext xmlns:c16="http://schemas.microsoft.com/office/drawing/2014/chart" uri="{C3380CC4-5D6E-409C-BE32-E72D297353CC}">
              <c16:uniqueId val="{00000000-3DAD-4025-8888-22AF8268A139}"/>
            </c:ext>
          </c:extLst>
        </c:ser>
        <c:ser>
          <c:idx val="2"/>
          <c:order val="2"/>
          <c:tx>
            <c:strRef>
              <c:f>DE!$D$4</c:f>
              <c:strCache>
                <c:ptCount val="1"/>
                <c:pt idx="0">
                  <c:v>poverty</c:v>
                </c:pt>
              </c:strCache>
            </c:strRef>
          </c:tx>
          <c:spPr>
            <a:ln w="44450">
              <a:solidFill>
                <a:srgbClr val="C00000"/>
              </a:solidFill>
            </a:ln>
          </c:spPr>
          <c:marker>
            <c:symbol val="none"/>
          </c:marker>
          <c:xVal>
            <c:numRef>
              <c:f>DE!$A$5:$A$104</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DE!$D$5:$D$104</c:f>
              <c:numCache>
                <c:formatCode>General</c:formatCode>
                <c:ptCount val="100"/>
                <c:pt idx="0">
                  <c:v>1</c:v>
                </c:pt>
                <c:pt idx="1">
                  <c:v>1</c:v>
                </c:pt>
                <c:pt idx="2">
                  <c:v>1</c:v>
                </c:pt>
                <c:pt idx="3">
                  <c:v>1</c:v>
                </c:pt>
                <c:pt idx="4">
                  <c:v>1</c:v>
                </c:pt>
                <c:pt idx="5">
                  <c:v>1</c:v>
                </c:pt>
                <c:pt idx="6">
                  <c:v>1</c:v>
                </c:pt>
                <c:pt idx="7">
                  <c:v>1</c:v>
                </c:pt>
                <c:pt idx="8">
                  <c:v>1</c:v>
                </c:pt>
              </c:numCache>
            </c:numRef>
          </c:yVal>
          <c:smooth val="1"/>
          <c:extLst>
            <c:ext xmlns:c16="http://schemas.microsoft.com/office/drawing/2014/chart" uri="{C3380CC4-5D6E-409C-BE32-E72D297353CC}">
              <c16:uniqueId val="{00000001-3DAD-4025-8888-22AF8268A139}"/>
            </c:ext>
          </c:extLst>
        </c:ser>
        <c:ser>
          <c:idx val="3"/>
          <c:order val="3"/>
          <c:tx>
            <c:strRef>
              <c:f>DE!$E$4</c:f>
              <c:strCache>
                <c:ptCount val="1"/>
                <c:pt idx="0">
                  <c:v>wealth</c:v>
                </c:pt>
              </c:strCache>
            </c:strRef>
          </c:tx>
          <c:spPr>
            <a:ln w="25400">
              <a:solidFill>
                <a:srgbClr val="5B9BD5"/>
              </a:solidFill>
            </a:ln>
          </c:spPr>
          <c:marker>
            <c:symbol val="none"/>
          </c:marker>
          <c:xVal>
            <c:numRef>
              <c:f>DE!$A$5:$A$104</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DE!$E$5:$E$104</c:f>
              <c:numCache>
                <c:formatCode>General</c:formatCode>
                <c:ptCount val="100"/>
                <c:pt idx="92">
                  <c:v>1</c:v>
                </c:pt>
                <c:pt idx="93">
                  <c:v>1</c:v>
                </c:pt>
                <c:pt idx="94">
                  <c:v>1</c:v>
                </c:pt>
                <c:pt idx="95">
                  <c:v>1</c:v>
                </c:pt>
                <c:pt idx="96">
                  <c:v>1</c:v>
                </c:pt>
                <c:pt idx="97">
                  <c:v>1</c:v>
                </c:pt>
                <c:pt idx="98">
                  <c:v>1</c:v>
                </c:pt>
                <c:pt idx="99">
                  <c:v>1</c:v>
                </c:pt>
              </c:numCache>
            </c:numRef>
          </c:yVal>
          <c:smooth val="1"/>
          <c:extLst>
            <c:ext xmlns:c16="http://schemas.microsoft.com/office/drawing/2014/chart" uri="{C3380CC4-5D6E-409C-BE32-E72D297353CC}">
              <c16:uniqueId val="{00000002-3DAD-4025-8888-22AF8268A139}"/>
            </c:ext>
          </c:extLst>
        </c:ser>
        <c:dLbls>
          <c:showLegendKey val="0"/>
          <c:showVal val="0"/>
          <c:showCatName val="0"/>
          <c:showSerName val="0"/>
          <c:showPercent val="0"/>
          <c:showBubbleSize val="0"/>
        </c:dLbls>
        <c:axId val="283192872"/>
        <c:axId val="283193264"/>
      </c:scatterChart>
      <c:scatterChart>
        <c:scatterStyle val="smoothMarker"/>
        <c:varyColors val="0"/>
        <c:ser>
          <c:idx val="0"/>
          <c:order val="0"/>
          <c:tx>
            <c:strRef>
              <c:f>DE!$B$4</c:f>
              <c:strCache>
                <c:ptCount val="1"/>
                <c:pt idx="0">
                  <c:v>part.wealth</c:v>
                </c:pt>
              </c:strCache>
            </c:strRef>
          </c:tx>
          <c:spPr>
            <a:ln w="38100">
              <a:solidFill>
                <a:srgbClr val="5B9BD5"/>
              </a:solidFill>
              <a:prstDash val="sysDot"/>
            </a:ln>
          </c:spPr>
          <c:marker>
            <c:symbol val="none"/>
          </c:marker>
          <c:xVal>
            <c:numRef>
              <c:f>DE!$A$5:$A$104</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DE!$B$5:$B$104</c:f>
              <c:numCache>
                <c:formatCode>General</c:formatCode>
                <c:ptCount val="1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1.0999999999999999E-2</c:v>
                </c:pt>
                <c:pt idx="51">
                  <c:v>1.6E-2</c:v>
                </c:pt>
                <c:pt idx="52">
                  <c:v>0.02</c:v>
                </c:pt>
                <c:pt idx="53">
                  <c:v>2.5999999999999999E-2</c:v>
                </c:pt>
                <c:pt idx="54">
                  <c:v>3.2000000000000001E-2</c:v>
                </c:pt>
                <c:pt idx="55">
                  <c:v>0.04</c:v>
                </c:pt>
                <c:pt idx="56">
                  <c:v>4.7E-2</c:v>
                </c:pt>
                <c:pt idx="57">
                  <c:v>5.6000000000000001E-2</c:v>
                </c:pt>
                <c:pt idx="58">
                  <c:v>6.7000000000000004E-2</c:v>
                </c:pt>
                <c:pt idx="59">
                  <c:v>7.8E-2</c:v>
                </c:pt>
                <c:pt idx="60">
                  <c:v>9.0999999999999998E-2</c:v>
                </c:pt>
                <c:pt idx="61">
                  <c:v>0.104</c:v>
                </c:pt>
                <c:pt idx="62">
                  <c:v>0.11799999999999999</c:v>
                </c:pt>
                <c:pt idx="63">
                  <c:v>0.13400000000000001</c:v>
                </c:pt>
                <c:pt idx="64">
                  <c:v>0.15</c:v>
                </c:pt>
                <c:pt idx="65">
                  <c:v>0.16700000000000001</c:v>
                </c:pt>
                <c:pt idx="66">
                  <c:v>0.184</c:v>
                </c:pt>
                <c:pt idx="67">
                  <c:v>0.19900000000000001</c:v>
                </c:pt>
                <c:pt idx="68">
                  <c:v>0.22</c:v>
                </c:pt>
                <c:pt idx="69">
                  <c:v>0.24399999999999999</c:v>
                </c:pt>
                <c:pt idx="70">
                  <c:v>0.26700000000000002</c:v>
                </c:pt>
                <c:pt idx="71">
                  <c:v>0.28699999999999998</c:v>
                </c:pt>
                <c:pt idx="72">
                  <c:v>0.315</c:v>
                </c:pt>
                <c:pt idx="73">
                  <c:v>0.34499999999999997</c:v>
                </c:pt>
                <c:pt idx="74">
                  <c:v>0.373</c:v>
                </c:pt>
                <c:pt idx="75">
                  <c:v>0.40400000000000003</c:v>
                </c:pt>
                <c:pt idx="76">
                  <c:v>0.435</c:v>
                </c:pt>
                <c:pt idx="77">
                  <c:v>0.46300000000000002</c:v>
                </c:pt>
                <c:pt idx="78">
                  <c:v>0.49</c:v>
                </c:pt>
                <c:pt idx="79">
                  <c:v>0.52100000000000002</c:v>
                </c:pt>
                <c:pt idx="80">
                  <c:v>0.55400000000000005</c:v>
                </c:pt>
                <c:pt idx="81">
                  <c:v>0.58599999999999997</c:v>
                </c:pt>
                <c:pt idx="82">
                  <c:v>0.623</c:v>
                </c:pt>
                <c:pt idx="83">
                  <c:v>0.65400000000000003</c:v>
                </c:pt>
                <c:pt idx="84">
                  <c:v>0.69</c:v>
                </c:pt>
                <c:pt idx="85">
                  <c:v>0.72399999999999998</c:v>
                </c:pt>
                <c:pt idx="86">
                  <c:v>0.754</c:v>
                </c:pt>
                <c:pt idx="87">
                  <c:v>0.79400000000000004</c:v>
                </c:pt>
                <c:pt idx="88">
                  <c:v>0.83699999999999997</c:v>
                </c:pt>
                <c:pt idx="89">
                  <c:v>0.88100000000000001</c:v>
                </c:pt>
                <c:pt idx="90">
                  <c:v>0.92300000000000004</c:v>
                </c:pt>
                <c:pt idx="91">
                  <c:v>0.96599999999999997</c:v>
                </c:pt>
                <c:pt idx="92">
                  <c:v>0.999</c:v>
                </c:pt>
                <c:pt idx="93">
                  <c:v>1</c:v>
                </c:pt>
                <c:pt idx="94">
                  <c:v>1</c:v>
                </c:pt>
                <c:pt idx="95">
                  <c:v>1</c:v>
                </c:pt>
                <c:pt idx="96">
                  <c:v>1</c:v>
                </c:pt>
                <c:pt idx="97">
                  <c:v>1</c:v>
                </c:pt>
                <c:pt idx="98">
                  <c:v>1</c:v>
                </c:pt>
                <c:pt idx="99">
                  <c:v>1</c:v>
                </c:pt>
              </c:numCache>
            </c:numRef>
          </c:yVal>
          <c:smooth val="1"/>
          <c:extLst>
            <c:ext xmlns:c16="http://schemas.microsoft.com/office/drawing/2014/chart" uri="{C3380CC4-5D6E-409C-BE32-E72D297353CC}">
              <c16:uniqueId val="{00000003-3DAD-4025-8888-22AF8268A139}"/>
            </c:ext>
          </c:extLst>
        </c:ser>
        <c:ser>
          <c:idx val="4"/>
          <c:order val="4"/>
          <c:tx>
            <c:v>x</c:v>
          </c:tx>
          <c:spPr>
            <a:ln>
              <a:solidFill>
                <a:srgbClr val="C00000"/>
              </a:solidFill>
            </a:ln>
          </c:spPr>
          <c:marker>
            <c:symbol val="none"/>
          </c:marker>
          <c:xVal>
            <c:numRef>
              <c:f>DE!$G$4:$G$5</c:f>
              <c:numCache>
                <c:formatCode>General</c:formatCode>
                <c:ptCount val="2"/>
                <c:pt idx="0">
                  <c:v>9</c:v>
                </c:pt>
                <c:pt idx="1">
                  <c:v>9</c:v>
                </c:pt>
              </c:numCache>
            </c:numRef>
          </c:xVal>
          <c:yVal>
            <c:numRef>
              <c:f>DE!$H$4:$H$5</c:f>
              <c:numCache>
                <c:formatCode>General</c:formatCode>
                <c:ptCount val="2"/>
                <c:pt idx="0">
                  <c:v>0</c:v>
                </c:pt>
                <c:pt idx="1">
                  <c:v>1</c:v>
                </c:pt>
              </c:numCache>
            </c:numRef>
          </c:yVal>
          <c:smooth val="1"/>
          <c:extLst>
            <c:ext xmlns:c16="http://schemas.microsoft.com/office/drawing/2014/chart" uri="{C3380CC4-5D6E-409C-BE32-E72D297353CC}">
              <c16:uniqueId val="{00000004-3DAD-4025-8888-22AF8268A139}"/>
            </c:ext>
          </c:extLst>
        </c:ser>
        <c:ser>
          <c:idx val="5"/>
          <c:order val="5"/>
          <c:tx>
            <c:v>y</c:v>
          </c:tx>
          <c:marker>
            <c:symbol val="none"/>
          </c:marker>
          <c:dPt>
            <c:idx val="1"/>
            <c:bubble3D val="0"/>
            <c:spPr>
              <a:ln>
                <a:solidFill>
                  <a:srgbClr val="5B9BD5"/>
                </a:solidFill>
              </a:ln>
            </c:spPr>
            <c:extLst>
              <c:ext xmlns:c16="http://schemas.microsoft.com/office/drawing/2014/chart" uri="{C3380CC4-5D6E-409C-BE32-E72D297353CC}">
                <c16:uniqueId val="{00000006-3DAD-4025-8888-22AF8268A139}"/>
              </c:ext>
            </c:extLst>
          </c:dPt>
          <c:xVal>
            <c:numRef>
              <c:f>DE!$J$4:$J$5</c:f>
              <c:numCache>
                <c:formatCode>General</c:formatCode>
                <c:ptCount val="2"/>
                <c:pt idx="0">
                  <c:v>94</c:v>
                </c:pt>
                <c:pt idx="1">
                  <c:v>94</c:v>
                </c:pt>
              </c:numCache>
            </c:numRef>
          </c:xVal>
          <c:yVal>
            <c:numRef>
              <c:f>DE!$K$4:$K$5</c:f>
              <c:numCache>
                <c:formatCode>General</c:formatCode>
                <c:ptCount val="2"/>
                <c:pt idx="0">
                  <c:v>0</c:v>
                </c:pt>
                <c:pt idx="1">
                  <c:v>1</c:v>
                </c:pt>
              </c:numCache>
            </c:numRef>
          </c:yVal>
          <c:smooth val="1"/>
          <c:extLst>
            <c:ext xmlns:c16="http://schemas.microsoft.com/office/drawing/2014/chart" uri="{C3380CC4-5D6E-409C-BE32-E72D297353CC}">
              <c16:uniqueId val="{00000007-3DAD-4025-8888-22AF8268A139}"/>
            </c:ext>
          </c:extLst>
        </c:ser>
        <c:dLbls>
          <c:showLegendKey val="0"/>
          <c:showVal val="0"/>
          <c:showCatName val="0"/>
          <c:showSerName val="0"/>
          <c:showPercent val="0"/>
          <c:showBubbleSize val="0"/>
        </c:dLbls>
        <c:axId val="283194048"/>
        <c:axId val="283193656"/>
      </c:scatterChart>
      <c:valAx>
        <c:axId val="283192872"/>
        <c:scaling>
          <c:orientation val="minMax"/>
          <c:max val="100"/>
        </c:scaling>
        <c:delete val="0"/>
        <c:axPos val="b"/>
        <c:numFmt formatCode="General" sourceLinked="1"/>
        <c:majorTickMark val="out"/>
        <c:minorTickMark val="none"/>
        <c:tickLblPos val="nextTo"/>
        <c:crossAx val="283193264"/>
        <c:crosses val="autoZero"/>
        <c:crossBetween val="midCat"/>
      </c:valAx>
      <c:valAx>
        <c:axId val="283193264"/>
        <c:scaling>
          <c:orientation val="minMax"/>
          <c:max val="1"/>
          <c:min val="0"/>
        </c:scaling>
        <c:delete val="0"/>
        <c:axPos val="l"/>
        <c:majorGridlines/>
        <c:numFmt formatCode="General" sourceLinked="1"/>
        <c:majorTickMark val="out"/>
        <c:minorTickMark val="none"/>
        <c:tickLblPos val="nextTo"/>
        <c:crossAx val="283192872"/>
        <c:crosses val="autoZero"/>
        <c:crossBetween val="midCat"/>
        <c:minorUnit val="0.2"/>
      </c:valAx>
      <c:valAx>
        <c:axId val="283193656"/>
        <c:scaling>
          <c:orientation val="minMax"/>
          <c:max val="1"/>
          <c:min val="0"/>
        </c:scaling>
        <c:delete val="0"/>
        <c:axPos val="r"/>
        <c:numFmt formatCode="General" sourceLinked="1"/>
        <c:majorTickMark val="out"/>
        <c:minorTickMark val="none"/>
        <c:tickLblPos val="nextTo"/>
        <c:crossAx val="283194048"/>
        <c:crosses val="max"/>
        <c:crossBetween val="midCat"/>
        <c:minorUnit val="0.2"/>
      </c:valAx>
      <c:valAx>
        <c:axId val="283194048"/>
        <c:scaling>
          <c:orientation val="minMax"/>
        </c:scaling>
        <c:delete val="1"/>
        <c:axPos val="b"/>
        <c:numFmt formatCode="General" sourceLinked="1"/>
        <c:majorTickMark val="out"/>
        <c:minorTickMark val="none"/>
        <c:tickLblPos val="nextTo"/>
        <c:crossAx val="283193656"/>
        <c:crosses val="autoZero"/>
        <c:crossBetween val="midCat"/>
      </c:valAx>
    </c:plotArea>
    <c:legend>
      <c:legendPos val="b"/>
      <c:legendEntry>
        <c:idx val="4"/>
        <c:delete val="1"/>
      </c:legendEntry>
      <c:legendEntry>
        <c:idx val="5"/>
        <c:delete val="1"/>
      </c:legendEntry>
      <c:overlay val="0"/>
      <c:txPr>
        <a:bodyPr/>
        <a:lstStyle/>
        <a:p>
          <a:pPr>
            <a:defRPr sz="1200"/>
          </a:pPr>
          <a:endParaRPr lang="de-DE"/>
        </a:p>
      </c:txPr>
    </c:legend>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de-DE" sz="1200" b="0"/>
              <a:t>poverty</a:t>
            </a:r>
            <a:r>
              <a:rPr lang="de-DE" sz="1200" b="0" baseline="0"/>
              <a:t> threshold                            median                      wealth threshold</a:t>
            </a:r>
            <a:endParaRPr lang="de-DE" sz="1200" b="0"/>
          </a:p>
        </c:rich>
      </c:tx>
      <c:layout>
        <c:manualLayout>
          <c:xMode val="edge"/>
          <c:yMode val="edge"/>
          <c:x val="0.12106842811711992"/>
          <c:y val="5.0206668327364992E-2"/>
        </c:manualLayout>
      </c:layout>
      <c:overlay val="0"/>
    </c:title>
    <c:autoTitleDeleted val="0"/>
    <c:plotArea>
      <c:layout>
        <c:manualLayout>
          <c:layoutTarget val="inner"/>
          <c:xMode val="edge"/>
          <c:yMode val="edge"/>
          <c:x val="0.1225099279478"/>
          <c:y val="0.116634830851136"/>
          <c:w val="0.75759987464253498"/>
          <c:h val="0.75074311883174005"/>
        </c:manualLayout>
      </c:layout>
      <c:scatterChart>
        <c:scatterStyle val="smoothMarker"/>
        <c:varyColors val="0"/>
        <c:ser>
          <c:idx val="1"/>
          <c:order val="1"/>
          <c:tx>
            <c:strRef>
              <c:f>'Regression (Anteile)'!$C$3</c:f>
              <c:strCache>
                <c:ptCount val="1"/>
                <c:pt idx="0">
                  <c:v>part.deprivation</c:v>
                </c:pt>
              </c:strCache>
            </c:strRef>
          </c:tx>
          <c:spPr>
            <a:ln w="38100">
              <a:solidFill>
                <a:srgbClr val="C00000"/>
              </a:solidFill>
              <a:prstDash val="sysDot"/>
            </a:ln>
          </c:spPr>
          <c:marker>
            <c:symbol val="none"/>
          </c:marker>
          <c:xVal>
            <c:numRef>
              <c:f>'Regression (Anteile)'!$A$4:$A$103</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'Regression (Anteile)'!$C$4:$C$103</c:f>
              <c:numCache>
                <c:formatCode>General</c:formatCode>
                <c:ptCount val="100"/>
                <c:pt idx="0">
                  <c:v>1</c:v>
                </c:pt>
                <c:pt idx="1">
                  <c:v>1</c:v>
                </c:pt>
                <c:pt idx="2">
                  <c:v>1</c:v>
                </c:pt>
                <c:pt idx="3">
                  <c:v>1</c:v>
                </c:pt>
                <c:pt idx="4">
                  <c:v>1</c:v>
                </c:pt>
                <c:pt idx="5">
                  <c:v>1</c:v>
                </c:pt>
                <c:pt idx="6">
                  <c:v>1</c:v>
                </c:pt>
                <c:pt idx="7">
                  <c:v>1</c:v>
                </c:pt>
                <c:pt idx="8">
                  <c:v>1</c:v>
                </c:pt>
                <c:pt idx="9">
                  <c:v>0.997</c:v>
                </c:pt>
                <c:pt idx="10">
                  <c:v>0.95899999999999996</c:v>
                </c:pt>
                <c:pt idx="11">
                  <c:v>0.91900000000000004</c:v>
                </c:pt>
                <c:pt idx="12">
                  <c:v>0.877</c:v>
                </c:pt>
                <c:pt idx="13">
                  <c:v>0.83099999999999996</c:v>
                </c:pt>
                <c:pt idx="14">
                  <c:v>0.78600000000000003</c:v>
                </c:pt>
                <c:pt idx="15">
                  <c:v>0.751</c:v>
                </c:pt>
                <c:pt idx="16">
                  <c:v>0.71399999999999997</c:v>
                </c:pt>
                <c:pt idx="17">
                  <c:v>0.68</c:v>
                </c:pt>
                <c:pt idx="18">
                  <c:v>0.64300000000000002</c:v>
                </c:pt>
                <c:pt idx="19">
                  <c:v>0.60099999999999998</c:v>
                </c:pt>
                <c:pt idx="20">
                  <c:v>0.56999999999999995</c:v>
                </c:pt>
                <c:pt idx="21">
                  <c:v>0.53300000000000003</c:v>
                </c:pt>
                <c:pt idx="22">
                  <c:v>0.495</c:v>
                </c:pt>
                <c:pt idx="23">
                  <c:v>0.46</c:v>
                </c:pt>
                <c:pt idx="24">
                  <c:v>0.43</c:v>
                </c:pt>
                <c:pt idx="25">
                  <c:v>0.39700000000000002</c:v>
                </c:pt>
                <c:pt idx="26">
                  <c:v>0.36599999999999999</c:v>
                </c:pt>
                <c:pt idx="27">
                  <c:v>0.33400000000000002</c:v>
                </c:pt>
                <c:pt idx="28">
                  <c:v>0.307</c:v>
                </c:pt>
                <c:pt idx="29">
                  <c:v>0.28000000000000003</c:v>
                </c:pt>
                <c:pt idx="30">
                  <c:v>0.25600000000000001</c:v>
                </c:pt>
                <c:pt idx="31">
                  <c:v>0.22600000000000001</c:v>
                </c:pt>
                <c:pt idx="32">
                  <c:v>0.20499999999999999</c:v>
                </c:pt>
                <c:pt idx="33">
                  <c:v>0.184</c:v>
                </c:pt>
                <c:pt idx="34">
                  <c:v>0.16600000000000001</c:v>
                </c:pt>
                <c:pt idx="35">
                  <c:v>0.14899999999999999</c:v>
                </c:pt>
                <c:pt idx="36">
                  <c:v>0.129</c:v>
                </c:pt>
                <c:pt idx="37">
                  <c:v>0.112</c:v>
                </c:pt>
                <c:pt idx="38">
                  <c:v>9.5000000000000001E-2</c:v>
                </c:pt>
                <c:pt idx="39">
                  <c:v>8.2000000000000003E-2</c:v>
                </c:pt>
                <c:pt idx="40">
                  <c:v>7.1999999999999995E-2</c:v>
                </c:pt>
                <c:pt idx="41">
                  <c:v>6.2E-2</c:v>
                </c:pt>
                <c:pt idx="42">
                  <c:v>5.2999999999999999E-2</c:v>
                </c:pt>
                <c:pt idx="43">
                  <c:v>4.4999999999999998E-2</c:v>
                </c:pt>
                <c:pt idx="44">
                  <c:v>3.5999999999999997E-2</c:v>
                </c:pt>
                <c:pt idx="45">
                  <c:v>0.03</c:v>
                </c:pt>
                <c:pt idx="46">
                  <c:v>2.4E-2</c:v>
                </c:pt>
                <c:pt idx="47">
                  <c:v>1.9E-2</c:v>
                </c:pt>
                <c:pt idx="48">
                  <c:v>1.4999999999999999E-2</c:v>
                </c:pt>
                <c:pt idx="49">
                  <c:v>1.0999999999999999E-2</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yVal>
          <c:smooth val="1"/>
          <c:extLst>
            <c:ext xmlns:c16="http://schemas.microsoft.com/office/drawing/2014/chart" uri="{C3380CC4-5D6E-409C-BE32-E72D297353CC}">
              <c16:uniqueId val="{00000000-751E-4E2D-AE16-1445896D8CD4}"/>
            </c:ext>
          </c:extLst>
        </c:ser>
        <c:ser>
          <c:idx val="2"/>
          <c:order val="2"/>
          <c:tx>
            <c:strRef>
              <c:f>'Regression (Anteile)'!$D$3</c:f>
              <c:strCache>
                <c:ptCount val="1"/>
                <c:pt idx="0">
                  <c:v>poverty</c:v>
                </c:pt>
              </c:strCache>
            </c:strRef>
          </c:tx>
          <c:spPr>
            <a:ln w="25400">
              <a:solidFill>
                <a:srgbClr val="C00000"/>
              </a:solidFill>
            </a:ln>
          </c:spPr>
          <c:marker>
            <c:symbol val="none"/>
          </c:marker>
          <c:xVal>
            <c:numRef>
              <c:f>'Regression (Anteile)'!$A$4:$A$103</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'Regression (Anteile)'!$D$4:$D$103</c:f>
              <c:numCache>
                <c:formatCode>General</c:formatCode>
                <c:ptCount val="100"/>
                <c:pt idx="0">
                  <c:v>1</c:v>
                </c:pt>
                <c:pt idx="1">
                  <c:v>1</c:v>
                </c:pt>
                <c:pt idx="2">
                  <c:v>1</c:v>
                </c:pt>
                <c:pt idx="3">
                  <c:v>1</c:v>
                </c:pt>
                <c:pt idx="4">
                  <c:v>1</c:v>
                </c:pt>
                <c:pt idx="5">
                  <c:v>1</c:v>
                </c:pt>
                <c:pt idx="6">
                  <c:v>1</c:v>
                </c:pt>
                <c:pt idx="7">
                  <c:v>1</c:v>
                </c:pt>
                <c:pt idx="8">
                  <c:v>1</c:v>
                </c:pt>
              </c:numCache>
            </c:numRef>
          </c:yVal>
          <c:smooth val="1"/>
          <c:extLst>
            <c:ext xmlns:c16="http://schemas.microsoft.com/office/drawing/2014/chart" uri="{C3380CC4-5D6E-409C-BE32-E72D297353CC}">
              <c16:uniqueId val="{00000001-751E-4E2D-AE16-1445896D8CD4}"/>
            </c:ext>
          </c:extLst>
        </c:ser>
        <c:ser>
          <c:idx val="3"/>
          <c:order val="3"/>
          <c:tx>
            <c:strRef>
              <c:f>'Regression (Anteile)'!$E$3</c:f>
              <c:strCache>
                <c:ptCount val="1"/>
                <c:pt idx="0">
                  <c:v>wealth</c:v>
                </c:pt>
              </c:strCache>
            </c:strRef>
          </c:tx>
          <c:spPr>
            <a:ln w="25400">
              <a:solidFill>
                <a:srgbClr val="5B9BD5"/>
              </a:solidFill>
            </a:ln>
          </c:spPr>
          <c:marker>
            <c:symbol val="none"/>
          </c:marker>
          <c:xVal>
            <c:numRef>
              <c:f>'Regression (Anteile)'!$A$4:$A$103</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'Regression (Anteile)'!$E$4:$E$103</c:f>
              <c:numCache>
                <c:formatCode>General</c:formatCode>
                <c:ptCount val="100"/>
                <c:pt idx="92">
                  <c:v>1</c:v>
                </c:pt>
                <c:pt idx="93">
                  <c:v>1</c:v>
                </c:pt>
                <c:pt idx="94">
                  <c:v>1</c:v>
                </c:pt>
                <c:pt idx="95">
                  <c:v>1</c:v>
                </c:pt>
                <c:pt idx="96">
                  <c:v>1</c:v>
                </c:pt>
                <c:pt idx="97">
                  <c:v>1</c:v>
                </c:pt>
                <c:pt idx="98">
                  <c:v>1</c:v>
                </c:pt>
                <c:pt idx="99">
                  <c:v>1</c:v>
                </c:pt>
              </c:numCache>
            </c:numRef>
          </c:yVal>
          <c:smooth val="1"/>
          <c:extLst>
            <c:ext xmlns:c16="http://schemas.microsoft.com/office/drawing/2014/chart" uri="{C3380CC4-5D6E-409C-BE32-E72D297353CC}">
              <c16:uniqueId val="{00000002-751E-4E2D-AE16-1445896D8CD4}"/>
            </c:ext>
          </c:extLst>
        </c:ser>
        <c:ser>
          <c:idx val="4"/>
          <c:order val="4"/>
          <c:tx>
            <c:v>Poverty</c:v>
          </c:tx>
          <c:spPr>
            <a:ln w="25400">
              <a:solidFill>
                <a:srgbClr val="FFC000">
                  <a:lumMod val="75000"/>
                </a:srgbClr>
              </a:solidFill>
            </a:ln>
          </c:spPr>
          <c:marker>
            <c:symbol val="none"/>
          </c:marker>
          <c:dPt>
            <c:idx val="1"/>
            <c:bubble3D val="0"/>
            <c:spPr>
              <a:ln w="25400">
                <a:solidFill>
                  <a:srgbClr val="C00000"/>
                </a:solidFill>
              </a:ln>
            </c:spPr>
            <c:extLst>
              <c:ext xmlns:c16="http://schemas.microsoft.com/office/drawing/2014/chart" uri="{C3380CC4-5D6E-409C-BE32-E72D297353CC}">
                <c16:uniqueId val="{00000004-751E-4E2D-AE16-1445896D8CD4}"/>
              </c:ext>
            </c:extLst>
          </c:dPt>
          <c:xVal>
            <c:numRef>
              <c:f>'Regression (Anteile)'!$F$27:$F$28</c:f>
              <c:numCache>
                <c:formatCode>General</c:formatCode>
                <c:ptCount val="2"/>
                <c:pt idx="0">
                  <c:v>9</c:v>
                </c:pt>
                <c:pt idx="1">
                  <c:v>9</c:v>
                </c:pt>
              </c:numCache>
            </c:numRef>
          </c:xVal>
          <c:yVal>
            <c:numRef>
              <c:f>'Regression (Anteile)'!$G$27:$G$28</c:f>
              <c:numCache>
                <c:formatCode>General</c:formatCode>
                <c:ptCount val="2"/>
                <c:pt idx="0">
                  <c:v>0</c:v>
                </c:pt>
                <c:pt idx="1">
                  <c:v>1</c:v>
                </c:pt>
              </c:numCache>
            </c:numRef>
          </c:yVal>
          <c:smooth val="1"/>
          <c:extLst>
            <c:ext xmlns:c16="http://schemas.microsoft.com/office/drawing/2014/chart" uri="{C3380CC4-5D6E-409C-BE32-E72D297353CC}">
              <c16:uniqueId val="{00000005-751E-4E2D-AE16-1445896D8CD4}"/>
            </c:ext>
          </c:extLst>
        </c:ser>
        <c:ser>
          <c:idx val="5"/>
          <c:order val="5"/>
          <c:tx>
            <c:v>Wealth</c:v>
          </c:tx>
          <c:spPr>
            <a:ln w="25400">
              <a:solidFill>
                <a:srgbClr val="5B9BD5"/>
              </a:solidFill>
            </a:ln>
          </c:spPr>
          <c:marker>
            <c:symbol val="none"/>
          </c:marker>
          <c:xVal>
            <c:numRef>
              <c:f>'Regression (Anteile)'!$I$27:$I$28</c:f>
              <c:numCache>
                <c:formatCode>General</c:formatCode>
                <c:ptCount val="2"/>
                <c:pt idx="0">
                  <c:v>93</c:v>
                </c:pt>
                <c:pt idx="1">
                  <c:v>93</c:v>
                </c:pt>
              </c:numCache>
            </c:numRef>
          </c:xVal>
          <c:yVal>
            <c:numRef>
              <c:f>'Regression (Anteile)'!$J$27:$J$28</c:f>
              <c:numCache>
                <c:formatCode>General</c:formatCode>
                <c:ptCount val="2"/>
                <c:pt idx="0">
                  <c:v>0</c:v>
                </c:pt>
                <c:pt idx="1">
                  <c:v>1</c:v>
                </c:pt>
              </c:numCache>
            </c:numRef>
          </c:yVal>
          <c:smooth val="1"/>
          <c:extLst>
            <c:ext xmlns:c16="http://schemas.microsoft.com/office/drawing/2014/chart" uri="{C3380CC4-5D6E-409C-BE32-E72D297353CC}">
              <c16:uniqueId val="{00000006-751E-4E2D-AE16-1445896D8CD4}"/>
            </c:ext>
          </c:extLst>
        </c:ser>
        <c:ser>
          <c:idx val="6"/>
          <c:order val="6"/>
          <c:tx>
            <c:v>median</c:v>
          </c:tx>
          <c:spPr>
            <a:ln>
              <a:solidFill>
                <a:srgbClr val="A5A5A5">
                  <a:lumMod val="60000"/>
                  <a:lumOff val="40000"/>
                </a:srgbClr>
              </a:solidFill>
              <a:prstDash val="sysDash"/>
            </a:ln>
          </c:spPr>
          <c:marker>
            <c:symbol val="none"/>
          </c:marker>
          <c:xVal>
            <c:numRef>
              <c:f>'Regression (Anteile)'!$L$27:$L$28</c:f>
              <c:numCache>
                <c:formatCode>General</c:formatCode>
                <c:ptCount val="2"/>
                <c:pt idx="0">
                  <c:v>50</c:v>
                </c:pt>
                <c:pt idx="1">
                  <c:v>50</c:v>
                </c:pt>
              </c:numCache>
            </c:numRef>
          </c:xVal>
          <c:yVal>
            <c:numRef>
              <c:f>'Regression (Anteile)'!$M$27:$M$28</c:f>
              <c:numCache>
                <c:formatCode>General</c:formatCode>
                <c:ptCount val="2"/>
                <c:pt idx="0">
                  <c:v>0</c:v>
                </c:pt>
                <c:pt idx="1">
                  <c:v>1</c:v>
                </c:pt>
              </c:numCache>
            </c:numRef>
          </c:yVal>
          <c:smooth val="1"/>
          <c:extLst>
            <c:ext xmlns:c16="http://schemas.microsoft.com/office/drawing/2014/chart" uri="{C3380CC4-5D6E-409C-BE32-E72D297353CC}">
              <c16:uniqueId val="{00000007-751E-4E2D-AE16-1445896D8CD4}"/>
            </c:ext>
          </c:extLst>
        </c:ser>
        <c:dLbls>
          <c:showLegendKey val="0"/>
          <c:showVal val="0"/>
          <c:showCatName val="0"/>
          <c:showSerName val="0"/>
          <c:showPercent val="0"/>
          <c:showBubbleSize val="0"/>
        </c:dLbls>
        <c:axId val="283194832"/>
        <c:axId val="283195224"/>
      </c:scatterChart>
      <c:scatterChart>
        <c:scatterStyle val="smoothMarker"/>
        <c:varyColors val="0"/>
        <c:ser>
          <c:idx val="0"/>
          <c:order val="0"/>
          <c:tx>
            <c:strRef>
              <c:f>'Regression (Anteile)'!$B$3</c:f>
              <c:strCache>
                <c:ptCount val="1"/>
                <c:pt idx="0">
                  <c:v>part.wealth</c:v>
                </c:pt>
              </c:strCache>
            </c:strRef>
          </c:tx>
          <c:spPr>
            <a:ln w="38100">
              <a:solidFill>
                <a:srgbClr val="5B9BD5"/>
              </a:solidFill>
              <a:prstDash val="sysDot"/>
            </a:ln>
          </c:spPr>
          <c:marker>
            <c:symbol val="none"/>
          </c:marker>
          <c:xVal>
            <c:numRef>
              <c:f>'Regression (Anteile)'!$A$4:$A$103</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'Regression (Anteile)'!$B$4:$B$103</c:f>
              <c:numCache>
                <c:formatCode>General</c:formatCode>
                <c:ptCount val="100"/>
                <c:pt idx="0">
                  <c:v>0</c:v>
                </c:pt>
                <c:pt idx="1">
                  <c:v>0</c:v>
                </c:pt>
                <c:pt idx="2">
                  <c:v>0</c:v>
                </c:pt>
                <c:pt idx="3">
                  <c:v>0</c:v>
                </c:pt>
                <c:pt idx="4">
                  <c:v>0</c:v>
                </c:pt>
                <c:pt idx="5">
                  <c:v>0</c:v>
                </c:pt>
                <c:pt idx="6">
                  <c:v>0</c:v>
                </c:pt>
                <c:pt idx="7">
                  <c:v>0</c:v>
                </c:pt>
                <c:pt idx="8">
                  <c:v>0</c:v>
                </c:pt>
                <c:pt idx="9">
                  <c:v>4.0000000000000001E-3</c:v>
                </c:pt>
                <c:pt idx="10">
                  <c:v>1.7000000000000001E-2</c:v>
                </c:pt>
                <c:pt idx="11">
                  <c:v>2.5000000000000001E-2</c:v>
                </c:pt>
                <c:pt idx="12">
                  <c:v>3.5000000000000003E-2</c:v>
                </c:pt>
                <c:pt idx="13">
                  <c:v>4.8000000000000001E-2</c:v>
                </c:pt>
                <c:pt idx="14">
                  <c:v>6.3E-2</c:v>
                </c:pt>
                <c:pt idx="15">
                  <c:v>7.5999999999999998E-2</c:v>
                </c:pt>
                <c:pt idx="16">
                  <c:v>0.09</c:v>
                </c:pt>
                <c:pt idx="17">
                  <c:v>0.105</c:v>
                </c:pt>
                <c:pt idx="18">
                  <c:v>0.121</c:v>
                </c:pt>
                <c:pt idx="19">
                  <c:v>0.14000000000000001</c:v>
                </c:pt>
                <c:pt idx="20">
                  <c:v>0.155</c:v>
                </c:pt>
                <c:pt idx="21">
                  <c:v>0.17299999999999999</c:v>
                </c:pt>
                <c:pt idx="22">
                  <c:v>0.192</c:v>
                </c:pt>
                <c:pt idx="23">
                  <c:v>0.21</c:v>
                </c:pt>
                <c:pt idx="24">
                  <c:v>0.22500000000000001</c:v>
                </c:pt>
                <c:pt idx="25">
                  <c:v>0.24299999999999999</c:v>
                </c:pt>
                <c:pt idx="26">
                  <c:v>0.26100000000000001</c:v>
                </c:pt>
                <c:pt idx="27">
                  <c:v>0.27900000000000003</c:v>
                </c:pt>
                <c:pt idx="28">
                  <c:v>0.29499999999999998</c:v>
                </c:pt>
                <c:pt idx="29">
                  <c:v>0.311</c:v>
                </c:pt>
                <c:pt idx="30">
                  <c:v>0.32600000000000001</c:v>
                </c:pt>
                <c:pt idx="31">
                  <c:v>0.34499999999999997</c:v>
                </c:pt>
                <c:pt idx="32">
                  <c:v>0.36</c:v>
                </c:pt>
                <c:pt idx="33">
                  <c:v>0.374</c:v>
                </c:pt>
                <c:pt idx="34">
                  <c:v>0.38700000000000001</c:v>
                </c:pt>
                <c:pt idx="35">
                  <c:v>0.40100000000000002</c:v>
                </c:pt>
                <c:pt idx="36">
                  <c:v>0.41699999999999998</c:v>
                </c:pt>
                <c:pt idx="37">
                  <c:v>0.432</c:v>
                </c:pt>
                <c:pt idx="38">
                  <c:v>0.44700000000000001</c:v>
                </c:pt>
                <c:pt idx="39">
                  <c:v>0.46</c:v>
                </c:pt>
                <c:pt idx="40">
                  <c:v>0.47199999999999998</c:v>
                </c:pt>
                <c:pt idx="41">
                  <c:v>0.48299999999999998</c:v>
                </c:pt>
                <c:pt idx="42">
                  <c:v>0.49399999999999999</c:v>
                </c:pt>
                <c:pt idx="43">
                  <c:v>0.50700000000000001</c:v>
                </c:pt>
                <c:pt idx="44">
                  <c:v>0.52</c:v>
                </c:pt>
                <c:pt idx="45">
                  <c:v>0.53200000000000003</c:v>
                </c:pt>
                <c:pt idx="46">
                  <c:v>0.54300000000000004</c:v>
                </c:pt>
                <c:pt idx="47">
                  <c:v>0.55600000000000005</c:v>
                </c:pt>
                <c:pt idx="48">
                  <c:v>0.56699999999999995</c:v>
                </c:pt>
                <c:pt idx="49">
                  <c:v>0.57799999999999996</c:v>
                </c:pt>
                <c:pt idx="50">
                  <c:v>0.59</c:v>
                </c:pt>
                <c:pt idx="51">
                  <c:v>0.60199999999999998</c:v>
                </c:pt>
                <c:pt idx="52">
                  <c:v>0.61399999999999999</c:v>
                </c:pt>
                <c:pt idx="53">
                  <c:v>0.626</c:v>
                </c:pt>
                <c:pt idx="54">
                  <c:v>0.63700000000000001</c:v>
                </c:pt>
                <c:pt idx="55">
                  <c:v>0.64800000000000002</c:v>
                </c:pt>
                <c:pt idx="56">
                  <c:v>0.65800000000000003</c:v>
                </c:pt>
                <c:pt idx="57">
                  <c:v>0.66700000000000004</c:v>
                </c:pt>
                <c:pt idx="58">
                  <c:v>0.67900000000000005</c:v>
                </c:pt>
                <c:pt idx="59">
                  <c:v>0.68899999999999995</c:v>
                </c:pt>
                <c:pt idx="60">
                  <c:v>0.69899999999999995</c:v>
                </c:pt>
                <c:pt idx="61">
                  <c:v>0.70899999999999996</c:v>
                </c:pt>
                <c:pt idx="62">
                  <c:v>0.71799999999999997</c:v>
                </c:pt>
                <c:pt idx="63">
                  <c:v>0.72799999999999998</c:v>
                </c:pt>
                <c:pt idx="64">
                  <c:v>0.73799999999999999</c:v>
                </c:pt>
                <c:pt idx="65">
                  <c:v>0.746</c:v>
                </c:pt>
                <c:pt idx="66">
                  <c:v>0.755</c:v>
                </c:pt>
                <c:pt idx="67">
                  <c:v>0.76200000000000001</c:v>
                </c:pt>
                <c:pt idx="68">
                  <c:v>0.77200000000000002</c:v>
                </c:pt>
                <c:pt idx="69">
                  <c:v>0.78200000000000003</c:v>
                </c:pt>
                <c:pt idx="70">
                  <c:v>0.79100000000000004</c:v>
                </c:pt>
                <c:pt idx="71">
                  <c:v>0.79900000000000004</c:v>
                </c:pt>
                <c:pt idx="72">
                  <c:v>0.80900000000000005</c:v>
                </c:pt>
                <c:pt idx="73">
                  <c:v>0.82</c:v>
                </c:pt>
                <c:pt idx="74">
                  <c:v>0.82899999999999996</c:v>
                </c:pt>
                <c:pt idx="75">
                  <c:v>0.83899999999999997</c:v>
                </c:pt>
                <c:pt idx="76">
                  <c:v>0.84899999999999998</c:v>
                </c:pt>
                <c:pt idx="77">
                  <c:v>0.85799999999999998</c:v>
                </c:pt>
                <c:pt idx="78">
                  <c:v>0.86599999999999999</c:v>
                </c:pt>
                <c:pt idx="79">
                  <c:v>0.875</c:v>
                </c:pt>
                <c:pt idx="80">
                  <c:v>0.88400000000000001</c:v>
                </c:pt>
                <c:pt idx="81">
                  <c:v>0.89300000000000002</c:v>
                </c:pt>
                <c:pt idx="82">
                  <c:v>0.90300000000000002</c:v>
                </c:pt>
                <c:pt idx="83">
                  <c:v>0.91200000000000003</c:v>
                </c:pt>
                <c:pt idx="84">
                  <c:v>0.92100000000000004</c:v>
                </c:pt>
                <c:pt idx="85">
                  <c:v>0.93</c:v>
                </c:pt>
                <c:pt idx="86">
                  <c:v>0.93799999999999994</c:v>
                </c:pt>
                <c:pt idx="87">
                  <c:v>0.94799999999999995</c:v>
                </c:pt>
                <c:pt idx="88">
                  <c:v>0.95899999999999996</c:v>
                </c:pt>
                <c:pt idx="89">
                  <c:v>0.97</c:v>
                </c:pt>
                <c:pt idx="90">
                  <c:v>0.98099999999999998</c:v>
                </c:pt>
                <c:pt idx="91">
                  <c:v>0.99199999999999999</c:v>
                </c:pt>
                <c:pt idx="92">
                  <c:v>1</c:v>
                </c:pt>
                <c:pt idx="93">
                  <c:v>1</c:v>
                </c:pt>
                <c:pt idx="94">
                  <c:v>1</c:v>
                </c:pt>
                <c:pt idx="95">
                  <c:v>1</c:v>
                </c:pt>
                <c:pt idx="96">
                  <c:v>1</c:v>
                </c:pt>
                <c:pt idx="97">
                  <c:v>1</c:v>
                </c:pt>
                <c:pt idx="98">
                  <c:v>1</c:v>
                </c:pt>
                <c:pt idx="99">
                  <c:v>1</c:v>
                </c:pt>
              </c:numCache>
            </c:numRef>
          </c:yVal>
          <c:smooth val="1"/>
          <c:extLst>
            <c:ext xmlns:c16="http://schemas.microsoft.com/office/drawing/2014/chart" uri="{C3380CC4-5D6E-409C-BE32-E72D297353CC}">
              <c16:uniqueId val="{00000008-751E-4E2D-AE16-1445896D8CD4}"/>
            </c:ext>
          </c:extLst>
        </c:ser>
        <c:dLbls>
          <c:showLegendKey val="0"/>
          <c:showVal val="0"/>
          <c:showCatName val="0"/>
          <c:showSerName val="0"/>
          <c:showPercent val="0"/>
          <c:showBubbleSize val="0"/>
        </c:dLbls>
        <c:axId val="285432816"/>
        <c:axId val="285432424"/>
      </c:scatterChart>
      <c:valAx>
        <c:axId val="283194832"/>
        <c:scaling>
          <c:orientation val="minMax"/>
          <c:max val="100"/>
        </c:scaling>
        <c:delete val="0"/>
        <c:axPos val="b"/>
        <c:numFmt formatCode="General" sourceLinked="1"/>
        <c:majorTickMark val="out"/>
        <c:minorTickMark val="none"/>
        <c:tickLblPos val="nextTo"/>
        <c:crossAx val="283195224"/>
        <c:crosses val="autoZero"/>
        <c:crossBetween val="midCat"/>
      </c:valAx>
      <c:valAx>
        <c:axId val="283195224"/>
        <c:scaling>
          <c:orientation val="minMax"/>
          <c:max val="1"/>
          <c:min val="0"/>
        </c:scaling>
        <c:delete val="0"/>
        <c:axPos val="l"/>
        <c:majorGridlines/>
        <c:numFmt formatCode="General" sourceLinked="1"/>
        <c:majorTickMark val="out"/>
        <c:minorTickMark val="none"/>
        <c:tickLblPos val="nextTo"/>
        <c:crossAx val="283194832"/>
        <c:crosses val="autoZero"/>
        <c:crossBetween val="midCat"/>
        <c:minorUnit val="0.2"/>
      </c:valAx>
      <c:valAx>
        <c:axId val="285432424"/>
        <c:scaling>
          <c:orientation val="minMax"/>
          <c:max val="1"/>
          <c:min val="0"/>
        </c:scaling>
        <c:delete val="0"/>
        <c:axPos val="r"/>
        <c:numFmt formatCode="General" sourceLinked="1"/>
        <c:majorTickMark val="out"/>
        <c:minorTickMark val="none"/>
        <c:tickLblPos val="nextTo"/>
        <c:crossAx val="285432816"/>
        <c:crosses val="max"/>
        <c:crossBetween val="midCat"/>
        <c:minorUnit val="0.2"/>
      </c:valAx>
      <c:valAx>
        <c:axId val="285432816"/>
        <c:scaling>
          <c:orientation val="minMax"/>
        </c:scaling>
        <c:delete val="1"/>
        <c:axPos val="b"/>
        <c:numFmt formatCode="General" sourceLinked="1"/>
        <c:majorTickMark val="out"/>
        <c:minorTickMark val="none"/>
        <c:tickLblPos val="nextTo"/>
        <c:crossAx val="285432424"/>
        <c:crosses val="autoZero"/>
        <c:crossBetween val="midCat"/>
      </c:valAx>
    </c:plotArea>
    <c:legend>
      <c:legendPos val="b"/>
      <c:legendEntry>
        <c:idx val="3"/>
        <c:delete val="1"/>
      </c:legendEntry>
      <c:legendEntry>
        <c:idx val="4"/>
        <c:delete val="1"/>
      </c:legendEntry>
      <c:overlay val="0"/>
      <c:txPr>
        <a:bodyPr/>
        <a:lstStyle/>
        <a:p>
          <a:pPr>
            <a:defRPr sz="1200"/>
          </a:pPr>
          <a:endParaRPr lang="de-DE"/>
        </a:p>
      </c:txPr>
    </c:legend>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50992794780036"/>
          <c:y val="0.11663483085113638"/>
          <c:w val="0.75759987464253531"/>
          <c:h val="0.75074311883174005"/>
        </c:manualLayout>
      </c:layout>
      <c:scatterChart>
        <c:scatterStyle val="smoothMarker"/>
        <c:varyColors val="0"/>
        <c:ser>
          <c:idx val="1"/>
          <c:order val="1"/>
          <c:tx>
            <c:strRef>
              <c:f>'Fig. 1(a) (2)'!$C$8</c:f>
              <c:strCache>
                <c:ptCount val="1"/>
                <c:pt idx="0">
                  <c:v>z'</c:v>
                </c:pt>
              </c:strCache>
            </c:strRef>
          </c:tx>
          <c:spPr>
            <a:ln w="38100">
              <a:solidFill>
                <a:srgbClr val="C00000"/>
              </a:solidFill>
              <a:prstDash val="sysDot"/>
            </a:ln>
          </c:spPr>
          <c:marker>
            <c:symbol val="none"/>
          </c:marker>
          <c:xVal>
            <c:numRef>
              <c:f>'Fig. 1(a) (2)'!$A$9:$A$108</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'Fig. 1(a) (2)'!$C$9:$C$108</c:f>
              <c:numCache>
                <c:formatCode>General</c:formatCode>
                <c:ptCount val="10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numCache>
            </c:numRef>
          </c:yVal>
          <c:smooth val="1"/>
          <c:extLst>
            <c:ext xmlns:c16="http://schemas.microsoft.com/office/drawing/2014/chart" uri="{C3380CC4-5D6E-409C-BE32-E72D297353CC}">
              <c16:uniqueId val="{00000000-C155-442A-88DB-5C4D944945ED}"/>
            </c:ext>
          </c:extLst>
        </c:ser>
        <c:dLbls>
          <c:showLegendKey val="0"/>
          <c:showVal val="0"/>
          <c:showCatName val="0"/>
          <c:showSerName val="0"/>
          <c:showPercent val="0"/>
          <c:showBubbleSize val="0"/>
        </c:dLbls>
        <c:axId val="173051528"/>
        <c:axId val="173048000"/>
      </c:scatterChart>
      <c:scatterChart>
        <c:scatterStyle val="smoothMarker"/>
        <c:varyColors val="0"/>
        <c:ser>
          <c:idx val="0"/>
          <c:order val="0"/>
          <c:tx>
            <c:strRef>
              <c:f>'Fig. 1(a) (2)'!$B$8</c:f>
              <c:strCache>
                <c:ptCount val="1"/>
                <c:pt idx="0">
                  <c:v>z</c:v>
                </c:pt>
              </c:strCache>
            </c:strRef>
          </c:tx>
          <c:spPr>
            <a:ln w="34925" cmpd="sng">
              <a:solidFill>
                <a:sysClr val="windowText" lastClr="000000"/>
              </a:solidFill>
              <a:prstDash val="solid"/>
            </a:ln>
          </c:spPr>
          <c:marker>
            <c:symbol val="none"/>
          </c:marker>
          <c:xVal>
            <c:numRef>
              <c:f>'Fig. 1(a) (2)'!$A$9:$A$108</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'Fig. 1(a) (2)'!$B$9:$B$108</c:f>
              <c:numCache>
                <c:formatCode>General</c:formatCode>
                <c:ptCount val="10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numCache>
            </c:numRef>
          </c:yVal>
          <c:smooth val="1"/>
          <c:extLst>
            <c:ext xmlns:c16="http://schemas.microsoft.com/office/drawing/2014/chart" uri="{C3380CC4-5D6E-409C-BE32-E72D297353CC}">
              <c16:uniqueId val="{00000001-C155-442A-88DB-5C4D944945ED}"/>
            </c:ext>
          </c:extLst>
        </c:ser>
        <c:ser>
          <c:idx val="2"/>
          <c:order val="2"/>
          <c:tx>
            <c:v>z</c:v>
          </c:tx>
          <c:marker>
            <c:symbol val="none"/>
          </c:marker>
          <c:dPt>
            <c:idx val="1"/>
            <c:bubble3D val="0"/>
            <c:spPr>
              <a:ln>
                <a:solidFill>
                  <a:sysClr val="windowText" lastClr="000000"/>
                </a:solidFill>
              </a:ln>
            </c:spPr>
            <c:extLst>
              <c:ext xmlns:c16="http://schemas.microsoft.com/office/drawing/2014/chart" uri="{C3380CC4-5D6E-409C-BE32-E72D297353CC}">
                <c16:uniqueId val="{00000003-C155-442A-88DB-5C4D944945ED}"/>
              </c:ext>
            </c:extLst>
          </c:dPt>
          <c:xVal>
            <c:numRef>
              <c:f>'Fig. 1(a) (2)'!$D$10:$D$11</c:f>
              <c:numCache>
                <c:formatCode>General</c:formatCode>
                <c:ptCount val="2"/>
                <c:pt idx="0">
                  <c:v>45</c:v>
                </c:pt>
                <c:pt idx="1">
                  <c:v>45</c:v>
                </c:pt>
              </c:numCache>
            </c:numRef>
          </c:xVal>
          <c:yVal>
            <c:numRef>
              <c:f>'Fig. 1(a) (2)'!$E$10:$E$11</c:f>
              <c:numCache>
                <c:formatCode>General</c:formatCode>
                <c:ptCount val="2"/>
                <c:pt idx="0">
                  <c:v>0</c:v>
                </c:pt>
                <c:pt idx="1">
                  <c:v>1</c:v>
                </c:pt>
              </c:numCache>
            </c:numRef>
          </c:yVal>
          <c:smooth val="1"/>
          <c:extLst>
            <c:ext xmlns:c16="http://schemas.microsoft.com/office/drawing/2014/chart" uri="{C3380CC4-5D6E-409C-BE32-E72D297353CC}">
              <c16:uniqueId val="{00000004-C155-442A-88DB-5C4D944945ED}"/>
            </c:ext>
          </c:extLst>
        </c:ser>
        <c:ser>
          <c:idx val="3"/>
          <c:order val="3"/>
          <c:tx>
            <c:v>z'</c:v>
          </c:tx>
          <c:spPr>
            <a:ln w="25400">
              <a:solidFill>
                <a:srgbClr val="C00000"/>
              </a:solidFill>
              <a:prstDash val="lgDash"/>
            </a:ln>
          </c:spPr>
          <c:marker>
            <c:symbol val="none"/>
          </c:marker>
          <c:xVal>
            <c:numRef>
              <c:f>'Fig. 1(a) (2)'!$D$14:$D$15</c:f>
              <c:numCache>
                <c:formatCode>General</c:formatCode>
                <c:ptCount val="2"/>
                <c:pt idx="0">
                  <c:v>35</c:v>
                </c:pt>
                <c:pt idx="1">
                  <c:v>35</c:v>
                </c:pt>
              </c:numCache>
            </c:numRef>
          </c:xVal>
          <c:yVal>
            <c:numRef>
              <c:f>'Fig. 1(a) (2)'!$E$14:$E$15</c:f>
              <c:numCache>
                <c:formatCode>General</c:formatCode>
                <c:ptCount val="2"/>
                <c:pt idx="0">
                  <c:v>0</c:v>
                </c:pt>
                <c:pt idx="1">
                  <c:v>1</c:v>
                </c:pt>
              </c:numCache>
            </c:numRef>
          </c:yVal>
          <c:smooth val="1"/>
          <c:extLst>
            <c:ext xmlns:c16="http://schemas.microsoft.com/office/drawing/2014/chart" uri="{C3380CC4-5D6E-409C-BE32-E72D297353CC}">
              <c16:uniqueId val="{00000005-C155-442A-88DB-5C4D944945ED}"/>
            </c:ext>
          </c:extLst>
        </c:ser>
        <c:ser>
          <c:idx val="4"/>
          <c:order val="4"/>
          <c:tx>
            <c:v>partial z</c:v>
          </c:tx>
          <c:spPr>
            <a:ln>
              <a:solidFill>
                <a:srgbClr val="00B050"/>
              </a:solidFill>
              <a:prstDash val="lgDash"/>
            </a:ln>
          </c:spPr>
          <c:marker>
            <c:symbol val="none"/>
          </c:marker>
          <c:xVal>
            <c:numRef>
              <c:f>'Fig. 1(a) (2)'!$D$18:$D$19</c:f>
              <c:numCache>
                <c:formatCode>General</c:formatCode>
                <c:ptCount val="2"/>
                <c:pt idx="0">
                  <c:v>45</c:v>
                </c:pt>
                <c:pt idx="1">
                  <c:v>90</c:v>
                </c:pt>
              </c:numCache>
            </c:numRef>
          </c:xVal>
          <c:yVal>
            <c:numRef>
              <c:f>'Fig. 1(a) (2)'!$E$18:$E$19</c:f>
              <c:numCache>
                <c:formatCode>General</c:formatCode>
                <c:ptCount val="2"/>
                <c:pt idx="0">
                  <c:v>1</c:v>
                </c:pt>
                <c:pt idx="1">
                  <c:v>0</c:v>
                </c:pt>
              </c:numCache>
            </c:numRef>
          </c:yVal>
          <c:smooth val="1"/>
          <c:extLst>
            <c:ext xmlns:c16="http://schemas.microsoft.com/office/drawing/2014/chart" uri="{C3380CC4-5D6E-409C-BE32-E72D297353CC}">
              <c16:uniqueId val="{00000006-C155-442A-88DB-5C4D944945ED}"/>
            </c:ext>
          </c:extLst>
        </c:ser>
        <c:ser>
          <c:idx val="5"/>
          <c:order val="5"/>
          <c:tx>
            <c:v>partial z'</c:v>
          </c:tx>
          <c:spPr>
            <a:ln w="25400">
              <a:solidFill>
                <a:srgbClr val="C00000"/>
              </a:solidFill>
              <a:prstDash val="lgDash"/>
            </a:ln>
          </c:spPr>
          <c:marker>
            <c:symbol val="none"/>
          </c:marker>
          <c:xVal>
            <c:numRef>
              <c:f>'Fig. 1(a) (2)'!$D$22:$D$23</c:f>
              <c:numCache>
                <c:formatCode>General</c:formatCode>
                <c:ptCount val="2"/>
                <c:pt idx="0">
                  <c:v>35</c:v>
                </c:pt>
                <c:pt idx="1">
                  <c:v>90</c:v>
                </c:pt>
              </c:numCache>
            </c:numRef>
          </c:xVal>
          <c:yVal>
            <c:numRef>
              <c:f>'Fig. 1(a) (2)'!$E$22:$E$23</c:f>
              <c:numCache>
                <c:formatCode>General</c:formatCode>
                <c:ptCount val="2"/>
                <c:pt idx="0">
                  <c:v>1</c:v>
                </c:pt>
                <c:pt idx="1">
                  <c:v>0</c:v>
                </c:pt>
              </c:numCache>
            </c:numRef>
          </c:yVal>
          <c:smooth val="1"/>
          <c:extLst>
            <c:ext xmlns:c16="http://schemas.microsoft.com/office/drawing/2014/chart" uri="{C3380CC4-5D6E-409C-BE32-E72D297353CC}">
              <c16:uniqueId val="{00000007-C155-442A-88DB-5C4D944945ED}"/>
            </c:ext>
          </c:extLst>
        </c:ser>
        <c:dLbls>
          <c:showLegendKey val="0"/>
          <c:showVal val="0"/>
          <c:showCatName val="0"/>
          <c:showSerName val="0"/>
          <c:showPercent val="0"/>
          <c:showBubbleSize val="0"/>
        </c:dLbls>
        <c:axId val="173046040"/>
        <c:axId val="173047608"/>
      </c:scatterChart>
      <c:valAx>
        <c:axId val="173051528"/>
        <c:scaling>
          <c:orientation val="minMax"/>
          <c:max val="100"/>
        </c:scaling>
        <c:delete val="1"/>
        <c:axPos val="b"/>
        <c:numFmt formatCode="General" sourceLinked="1"/>
        <c:majorTickMark val="out"/>
        <c:minorTickMark val="none"/>
        <c:tickLblPos val="nextTo"/>
        <c:crossAx val="173048000"/>
        <c:crosses val="autoZero"/>
        <c:crossBetween val="midCat"/>
      </c:valAx>
      <c:valAx>
        <c:axId val="173048000"/>
        <c:scaling>
          <c:orientation val="minMax"/>
          <c:max val="1"/>
          <c:min val="0"/>
        </c:scaling>
        <c:delete val="0"/>
        <c:axPos val="l"/>
        <c:majorGridlines/>
        <c:numFmt formatCode="General" sourceLinked="1"/>
        <c:majorTickMark val="out"/>
        <c:minorTickMark val="none"/>
        <c:tickLblPos val="nextTo"/>
        <c:txPr>
          <a:bodyPr/>
          <a:lstStyle/>
          <a:p>
            <a:pPr>
              <a:defRPr sz="1200"/>
            </a:pPr>
            <a:endParaRPr lang="de-DE"/>
          </a:p>
        </c:txPr>
        <c:crossAx val="173051528"/>
        <c:crosses val="autoZero"/>
        <c:crossBetween val="midCat"/>
        <c:majorUnit val="1"/>
        <c:minorUnit val="0.2"/>
      </c:valAx>
      <c:valAx>
        <c:axId val="173047608"/>
        <c:scaling>
          <c:orientation val="minMax"/>
          <c:max val="1"/>
          <c:min val="0"/>
        </c:scaling>
        <c:delete val="1"/>
        <c:axPos val="r"/>
        <c:numFmt formatCode="General" sourceLinked="1"/>
        <c:majorTickMark val="out"/>
        <c:minorTickMark val="none"/>
        <c:tickLblPos val="nextTo"/>
        <c:crossAx val="173046040"/>
        <c:crosses val="max"/>
        <c:crossBetween val="midCat"/>
        <c:minorUnit val="0.2"/>
      </c:valAx>
      <c:valAx>
        <c:axId val="173046040"/>
        <c:scaling>
          <c:orientation val="minMax"/>
        </c:scaling>
        <c:delete val="1"/>
        <c:axPos val="b"/>
        <c:numFmt formatCode="General" sourceLinked="1"/>
        <c:majorTickMark val="out"/>
        <c:minorTickMark val="none"/>
        <c:tickLblPos val="nextTo"/>
        <c:crossAx val="173047608"/>
        <c:crosses val="autoZero"/>
        <c:crossBetween val="midCat"/>
      </c:valAx>
    </c:plotArea>
    <c:plotVisOnly val="1"/>
    <c:dispBlanksAs val="gap"/>
    <c:showDLblsOverMax val="0"/>
  </c:chart>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50992794780036"/>
          <c:y val="0.11663483085113638"/>
          <c:w val="0.75759987464253531"/>
          <c:h val="0.75074311883174005"/>
        </c:manualLayout>
      </c:layout>
      <c:scatterChart>
        <c:scatterStyle val="smoothMarker"/>
        <c:varyColors val="0"/>
        <c:ser>
          <c:idx val="1"/>
          <c:order val="1"/>
          <c:tx>
            <c:strRef>
              <c:f>'Fig. 1(b)'!$C$8</c:f>
              <c:strCache>
                <c:ptCount val="1"/>
                <c:pt idx="0">
                  <c:v>w'</c:v>
                </c:pt>
              </c:strCache>
            </c:strRef>
          </c:tx>
          <c:spPr>
            <a:ln w="38100">
              <a:solidFill>
                <a:srgbClr val="C00000"/>
              </a:solidFill>
              <a:prstDash val="sysDot"/>
            </a:ln>
          </c:spPr>
          <c:marker>
            <c:symbol val="none"/>
          </c:marker>
          <c:xVal>
            <c:numRef>
              <c:f>'Fig. 1(b)'!$A$9:$A$108</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'Fig. 1(b)'!$C$9:$C$108</c:f>
              <c:numCache>
                <c:formatCode>General</c:formatCode>
                <c:ptCount val="100"/>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numCache>
            </c:numRef>
          </c:yVal>
          <c:smooth val="1"/>
          <c:extLst>
            <c:ext xmlns:c16="http://schemas.microsoft.com/office/drawing/2014/chart" uri="{C3380CC4-5D6E-409C-BE32-E72D297353CC}">
              <c16:uniqueId val="{00000000-9B64-4BAE-9063-7FB0C418C5C2}"/>
            </c:ext>
          </c:extLst>
        </c:ser>
        <c:dLbls>
          <c:showLegendKey val="0"/>
          <c:showVal val="0"/>
          <c:showCatName val="0"/>
          <c:showSerName val="0"/>
          <c:showPercent val="0"/>
          <c:showBubbleSize val="0"/>
        </c:dLbls>
        <c:axId val="173050744"/>
        <c:axId val="173046432"/>
      </c:scatterChart>
      <c:scatterChart>
        <c:scatterStyle val="smoothMarker"/>
        <c:varyColors val="0"/>
        <c:ser>
          <c:idx val="0"/>
          <c:order val="0"/>
          <c:tx>
            <c:strRef>
              <c:f>'Fig. 1(b)'!$B$8</c:f>
              <c:strCache>
                <c:ptCount val="1"/>
                <c:pt idx="0">
                  <c:v>w</c:v>
                </c:pt>
              </c:strCache>
            </c:strRef>
          </c:tx>
          <c:spPr>
            <a:ln w="38100" cmpd="sng">
              <a:solidFill>
                <a:sysClr val="windowText" lastClr="000000"/>
              </a:solidFill>
              <a:prstDash val="solid"/>
            </a:ln>
          </c:spPr>
          <c:marker>
            <c:symbol val="none"/>
          </c:marker>
          <c:xVal>
            <c:numRef>
              <c:f>'Fig. 1(b)'!$A$9:$A$108</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'Fig. 1(b)'!$B$9:$B$108</c:f>
              <c:numCache>
                <c:formatCode>General</c:formatCode>
                <c:ptCount val="100"/>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numCache>
            </c:numRef>
          </c:yVal>
          <c:smooth val="1"/>
          <c:extLst>
            <c:ext xmlns:c16="http://schemas.microsoft.com/office/drawing/2014/chart" uri="{C3380CC4-5D6E-409C-BE32-E72D297353CC}">
              <c16:uniqueId val="{00000001-9B64-4BAE-9063-7FB0C418C5C2}"/>
            </c:ext>
          </c:extLst>
        </c:ser>
        <c:ser>
          <c:idx val="2"/>
          <c:order val="2"/>
          <c:tx>
            <c:v>w</c:v>
          </c:tx>
          <c:spPr>
            <a:ln w="28575">
              <a:solidFill>
                <a:sysClr val="windowText" lastClr="000000"/>
              </a:solidFill>
            </a:ln>
          </c:spPr>
          <c:marker>
            <c:symbol val="none"/>
          </c:marker>
          <c:xVal>
            <c:numRef>
              <c:f>'Fig. 1(b)'!$E$10:$E$11</c:f>
              <c:numCache>
                <c:formatCode>General</c:formatCode>
                <c:ptCount val="2"/>
                <c:pt idx="0">
                  <c:v>50</c:v>
                </c:pt>
                <c:pt idx="1">
                  <c:v>50</c:v>
                </c:pt>
              </c:numCache>
            </c:numRef>
          </c:xVal>
          <c:yVal>
            <c:numRef>
              <c:f>'Fig. 1(b)'!$F$10:$F$11</c:f>
              <c:numCache>
                <c:formatCode>General</c:formatCode>
                <c:ptCount val="2"/>
                <c:pt idx="0">
                  <c:v>0</c:v>
                </c:pt>
                <c:pt idx="1">
                  <c:v>1</c:v>
                </c:pt>
              </c:numCache>
            </c:numRef>
          </c:yVal>
          <c:smooth val="1"/>
          <c:extLst>
            <c:ext xmlns:c16="http://schemas.microsoft.com/office/drawing/2014/chart" uri="{C3380CC4-5D6E-409C-BE32-E72D297353CC}">
              <c16:uniqueId val="{00000002-9B64-4BAE-9063-7FB0C418C5C2}"/>
            </c:ext>
          </c:extLst>
        </c:ser>
        <c:ser>
          <c:idx val="3"/>
          <c:order val="3"/>
          <c:tx>
            <c:v>w'</c:v>
          </c:tx>
          <c:spPr>
            <a:ln>
              <a:solidFill>
                <a:srgbClr val="C00000"/>
              </a:solidFill>
              <a:prstDash val="lgDash"/>
            </a:ln>
          </c:spPr>
          <c:marker>
            <c:symbol val="none"/>
          </c:marker>
          <c:xVal>
            <c:numRef>
              <c:f>'Fig. 1(b)'!$E$14:$E$15</c:f>
              <c:numCache>
                <c:formatCode>General</c:formatCode>
                <c:ptCount val="2"/>
                <c:pt idx="0">
                  <c:v>80</c:v>
                </c:pt>
                <c:pt idx="1">
                  <c:v>80</c:v>
                </c:pt>
              </c:numCache>
            </c:numRef>
          </c:xVal>
          <c:yVal>
            <c:numRef>
              <c:f>'Fig. 1(b)'!$F$14:$F$15</c:f>
              <c:numCache>
                <c:formatCode>General</c:formatCode>
                <c:ptCount val="2"/>
                <c:pt idx="0">
                  <c:v>0</c:v>
                </c:pt>
                <c:pt idx="1">
                  <c:v>1</c:v>
                </c:pt>
              </c:numCache>
            </c:numRef>
          </c:yVal>
          <c:smooth val="1"/>
          <c:extLst>
            <c:ext xmlns:c16="http://schemas.microsoft.com/office/drawing/2014/chart" uri="{C3380CC4-5D6E-409C-BE32-E72D297353CC}">
              <c16:uniqueId val="{00000003-9B64-4BAE-9063-7FB0C418C5C2}"/>
            </c:ext>
          </c:extLst>
        </c:ser>
        <c:ser>
          <c:idx val="4"/>
          <c:order val="4"/>
          <c:tx>
            <c:strRef>
              <c:f>'Fig. 1(b)'!$E$17</c:f>
              <c:strCache>
                <c:ptCount val="1"/>
                <c:pt idx="0">
                  <c:v>partial w</c:v>
                </c:pt>
              </c:strCache>
            </c:strRef>
          </c:tx>
          <c:spPr>
            <a:ln>
              <a:solidFill>
                <a:srgbClr val="00B050"/>
              </a:solidFill>
            </a:ln>
          </c:spPr>
          <c:marker>
            <c:symbol val="none"/>
          </c:marker>
          <c:dPt>
            <c:idx val="1"/>
            <c:bubble3D val="0"/>
            <c:spPr>
              <a:ln>
                <a:solidFill>
                  <a:srgbClr val="00B050"/>
                </a:solidFill>
                <a:prstDash val="lgDash"/>
              </a:ln>
            </c:spPr>
            <c:extLst>
              <c:ext xmlns:c16="http://schemas.microsoft.com/office/drawing/2014/chart" uri="{C3380CC4-5D6E-409C-BE32-E72D297353CC}">
                <c16:uniqueId val="{00000005-9B64-4BAE-9063-7FB0C418C5C2}"/>
              </c:ext>
            </c:extLst>
          </c:dPt>
          <c:xVal>
            <c:numRef>
              <c:f>'Fig. 1(b)'!$E$18:$E$19</c:f>
              <c:numCache>
                <c:formatCode>General</c:formatCode>
                <c:ptCount val="2"/>
                <c:pt idx="0">
                  <c:v>50</c:v>
                </c:pt>
                <c:pt idx="1">
                  <c:v>20</c:v>
                </c:pt>
              </c:numCache>
            </c:numRef>
          </c:xVal>
          <c:yVal>
            <c:numRef>
              <c:f>'Fig. 1(b)'!$F$18:$F$19</c:f>
              <c:numCache>
                <c:formatCode>General</c:formatCode>
                <c:ptCount val="2"/>
                <c:pt idx="0">
                  <c:v>1</c:v>
                </c:pt>
                <c:pt idx="1">
                  <c:v>0</c:v>
                </c:pt>
              </c:numCache>
            </c:numRef>
          </c:yVal>
          <c:smooth val="1"/>
          <c:extLst>
            <c:ext xmlns:c16="http://schemas.microsoft.com/office/drawing/2014/chart" uri="{C3380CC4-5D6E-409C-BE32-E72D297353CC}">
              <c16:uniqueId val="{00000006-9B64-4BAE-9063-7FB0C418C5C2}"/>
            </c:ext>
          </c:extLst>
        </c:ser>
        <c:ser>
          <c:idx val="5"/>
          <c:order val="5"/>
          <c:tx>
            <c:strRef>
              <c:f>'Fig. 1(b)'!$E$21</c:f>
              <c:strCache>
                <c:ptCount val="1"/>
                <c:pt idx="0">
                  <c:v>partial w'</c:v>
                </c:pt>
              </c:strCache>
            </c:strRef>
          </c:tx>
          <c:spPr>
            <a:ln>
              <a:solidFill>
                <a:srgbClr val="C00000"/>
              </a:solidFill>
              <a:prstDash val="lgDash"/>
            </a:ln>
          </c:spPr>
          <c:marker>
            <c:symbol val="none"/>
          </c:marker>
          <c:xVal>
            <c:numRef>
              <c:f>'Fig. 1(b)'!$E$22:$E$23</c:f>
              <c:numCache>
                <c:formatCode>General</c:formatCode>
                <c:ptCount val="2"/>
                <c:pt idx="0">
                  <c:v>80</c:v>
                </c:pt>
                <c:pt idx="1">
                  <c:v>20</c:v>
                </c:pt>
              </c:numCache>
            </c:numRef>
          </c:xVal>
          <c:yVal>
            <c:numRef>
              <c:f>'Fig. 1(b)'!$F$22:$F$23</c:f>
              <c:numCache>
                <c:formatCode>General</c:formatCode>
                <c:ptCount val="2"/>
                <c:pt idx="0">
                  <c:v>1</c:v>
                </c:pt>
                <c:pt idx="1">
                  <c:v>0</c:v>
                </c:pt>
              </c:numCache>
            </c:numRef>
          </c:yVal>
          <c:smooth val="1"/>
          <c:extLst>
            <c:ext xmlns:c16="http://schemas.microsoft.com/office/drawing/2014/chart" uri="{C3380CC4-5D6E-409C-BE32-E72D297353CC}">
              <c16:uniqueId val="{00000007-9B64-4BAE-9063-7FB0C418C5C2}"/>
            </c:ext>
          </c:extLst>
        </c:ser>
        <c:dLbls>
          <c:showLegendKey val="0"/>
          <c:showVal val="0"/>
          <c:showCatName val="0"/>
          <c:showSerName val="0"/>
          <c:showPercent val="0"/>
          <c:showBubbleSize val="0"/>
        </c:dLbls>
        <c:axId val="173049960"/>
        <c:axId val="173053096"/>
      </c:scatterChart>
      <c:valAx>
        <c:axId val="173050744"/>
        <c:scaling>
          <c:orientation val="minMax"/>
          <c:max val="100"/>
        </c:scaling>
        <c:delete val="1"/>
        <c:axPos val="b"/>
        <c:numFmt formatCode="General" sourceLinked="1"/>
        <c:majorTickMark val="out"/>
        <c:minorTickMark val="none"/>
        <c:tickLblPos val="nextTo"/>
        <c:crossAx val="173046432"/>
        <c:crosses val="autoZero"/>
        <c:crossBetween val="midCat"/>
      </c:valAx>
      <c:valAx>
        <c:axId val="173046432"/>
        <c:scaling>
          <c:orientation val="minMax"/>
          <c:max val="1"/>
          <c:min val="0"/>
        </c:scaling>
        <c:delete val="0"/>
        <c:axPos val="l"/>
        <c:majorGridlines/>
        <c:numFmt formatCode="General" sourceLinked="1"/>
        <c:majorTickMark val="out"/>
        <c:minorTickMark val="none"/>
        <c:tickLblPos val="nextTo"/>
        <c:txPr>
          <a:bodyPr/>
          <a:lstStyle/>
          <a:p>
            <a:pPr>
              <a:defRPr sz="1200"/>
            </a:pPr>
            <a:endParaRPr lang="de-DE"/>
          </a:p>
        </c:txPr>
        <c:crossAx val="173050744"/>
        <c:crosses val="autoZero"/>
        <c:crossBetween val="midCat"/>
        <c:majorUnit val="1"/>
        <c:minorUnit val="0.2"/>
      </c:valAx>
      <c:valAx>
        <c:axId val="173053096"/>
        <c:scaling>
          <c:orientation val="minMax"/>
          <c:max val="1"/>
          <c:min val="0"/>
        </c:scaling>
        <c:delete val="0"/>
        <c:axPos val="r"/>
        <c:numFmt formatCode="General" sourceLinked="1"/>
        <c:majorTickMark val="out"/>
        <c:minorTickMark val="none"/>
        <c:tickLblPos val="nextTo"/>
        <c:txPr>
          <a:bodyPr/>
          <a:lstStyle/>
          <a:p>
            <a:pPr>
              <a:defRPr sz="1200"/>
            </a:pPr>
            <a:endParaRPr lang="de-DE"/>
          </a:p>
        </c:txPr>
        <c:crossAx val="173049960"/>
        <c:crosses val="max"/>
        <c:crossBetween val="midCat"/>
        <c:majorUnit val="1"/>
        <c:minorUnit val="0.2"/>
      </c:valAx>
      <c:valAx>
        <c:axId val="173049960"/>
        <c:scaling>
          <c:orientation val="minMax"/>
        </c:scaling>
        <c:delete val="1"/>
        <c:axPos val="b"/>
        <c:numFmt formatCode="General" sourceLinked="1"/>
        <c:majorTickMark val="out"/>
        <c:minorTickMark val="none"/>
        <c:tickLblPos val="nextTo"/>
        <c:crossAx val="173053096"/>
        <c:crosses val="autoZero"/>
        <c:crossBetween val="midCat"/>
      </c:valAx>
    </c:plotArea>
    <c:plotVisOnly val="1"/>
    <c:dispBlanksAs val="gap"/>
    <c:showDLblsOverMax val="0"/>
  </c:chart>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50992794780036"/>
          <c:y val="0.11663483085113638"/>
          <c:w val="0.75759987464253531"/>
          <c:h val="0.75074311883174005"/>
        </c:manualLayout>
      </c:layout>
      <c:scatterChart>
        <c:scatterStyle val="smoothMarker"/>
        <c:varyColors val="0"/>
        <c:ser>
          <c:idx val="1"/>
          <c:order val="1"/>
          <c:tx>
            <c:strRef>
              <c:f>'Fig. 1(a) (2)'!$C$8</c:f>
              <c:strCache>
                <c:ptCount val="1"/>
                <c:pt idx="0">
                  <c:v>z'</c:v>
                </c:pt>
              </c:strCache>
            </c:strRef>
          </c:tx>
          <c:spPr>
            <a:ln w="38100">
              <a:solidFill>
                <a:srgbClr val="C00000"/>
              </a:solidFill>
              <a:prstDash val="sysDot"/>
            </a:ln>
          </c:spPr>
          <c:marker>
            <c:symbol val="none"/>
          </c:marker>
          <c:xVal>
            <c:numRef>
              <c:f>'Fig. 1(a) (2)'!$A$9:$A$108</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'Fig. 1(a) (2)'!$C$9:$C$108</c:f>
              <c:numCache>
                <c:formatCode>General</c:formatCode>
                <c:ptCount val="10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numCache>
            </c:numRef>
          </c:yVal>
          <c:smooth val="1"/>
          <c:extLst>
            <c:ext xmlns:c16="http://schemas.microsoft.com/office/drawing/2014/chart" uri="{C3380CC4-5D6E-409C-BE32-E72D297353CC}">
              <c16:uniqueId val="{00000000-C155-442A-88DB-5C4D944945ED}"/>
            </c:ext>
          </c:extLst>
        </c:ser>
        <c:dLbls>
          <c:showLegendKey val="0"/>
          <c:showVal val="0"/>
          <c:showCatName val="0"/>
          <c:showSerName val="0"/>
          <c:showPercent val="0"/>
          <c:showBubbleSize val="0"/>
        </c:dLbls>
        <c:axId val="173051528"/>
        <c:axId val="173048000"/>
      </c:scatterChart>
      <c:scatterChart>
        <c:scatterStyle val="smoothMarker"/>
        <c:varyColors val="0"/>
        <c:ser>
          <c:idx val="0"/>
          <c:order val="0"/>
          <c:tx>
            <c:strRef>
              <c:f>'Fig. 1(a) (2)'!$B$8</c:f>
              <c:strCache>
                <c:ptCount val="1"/>
                <c:pt idx="0">
                  <c:v>z</c:v>
                </c:pt>
              </c:strCache>
            </c:strRef>
          </c:tx>
          <c:spPr>
            <a:ln w="34925" cmpd="sng">
              <a:solidFill>
                <a:sysClr val="windowText" lastClr="000000"/>
              </a:solidFill>
              <a:prstDash val="solid"/>
            </a:ln>
          </c:spPr>
          <c:marker>
            <c:symbol val="none"/>
          </c:marker>
          <c:xVal>
            <c:numRef>
              <c:f>'Fig. 1(a) (2)'!$A$9:$A$108</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'Fig. 1(a) (2)'!$B$9:$B$108</c:f>
              <c:numCache>
                <c:formatCode>General</c:formatCode>
                <c:ptCount val="10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numCache>
            </c:numRef>
          </c:yVal>
          <c:smooth val="1"/>
          <c:extLst>
            <c:ext xmlns:c16="http://schemas.microsoft.com/office/drawing/2014/chart" uri="{C3380CC4-5D6E-409C-BE32-E72D297353CC}">
              <c16:uniqueId val="{00000001-C155-442A-88DB-5C4D944945ED}"/>
            </c:ext>
          </c:extLst>
        </c:ser>
        <c:ser>
          <c:idx val="2"/>
          <c:order val="2"/>
          <c:tx>
            <c:v>z</c:v>
          </c:tx>
          <c:marker>
            <c:symbol val="none"/>
          </c:marker>
          <c:dPt>
            <c:idx val="1"/>
            <c:bubble3D val="0"/>
            <c:spPr>
              <a:ln>
                <a:solidFill>
                  <a:sysClr val="windowText" lastClr="000000"/>
                </a:solidFill>
              </a:ln>
            </c:spPr>
            <c:extLst>
              <c:ext xmlns:c16="http://schemas.microsoft.com/office/drawing/2014/chart" uri="{C3380CC4-5D6E-409C-BE32-E72D297353CC}">
                <c16:uniqueId val="{00000003-C155-442A-88DB-5C4D944945ED}"/>
              </c:ext>
            </c:extLst>
          </c:dPt>
          <c:xVal>
            <c:numRef>
              <c:f>'Fig. 1(a) (2)'!$D$10:$D$11</c:f>
              <c:numCache>
                <c:formatCode>General</c:formatCode>
                <c:ptCount val="2"/>
                <c:pt idx="0">
                  <c:v>45</c:v>
                </c:pt>
                <c:pt idx="1">
                  <c:v>45</c:v>
                </c:pt>
              </c:numCache>
            </c:numRef>
          </c:xVal>
          <c:yVal>
            <c:numRef>
              <c:f>'Fig. 1(a) (2)'!$E$10:$E$11</c:f>
              <c:numCache>
                <c:formatCode>General</c:formatCode>
                <c:ptCount val="2"/>
                <c:pt idx="0">
                  <c:v>0</c:v>
                </c:pt>
                <c:pt idx="1">
                  <c:v>1</c:v>
                </c:pt>
              </c:numCache>
            </c:numRef>
          </c:yVal>
          <c:smooth val="1"/>
          <c:extLst>
            <c:ext xmlns:c16="http://schemas.microsoft.com/office/drawing/2014/chart" uri="{C3380CC4-5D6E-409C-BE32-E72D297353CC}">
              <c16:uniqueId val="{00000004-C155-442A-88DB-5C4D944945ED}"/>
            </c:ext>
          </c:extLst>
        </c:ser>
        <c:ser>
          <c:idx val="3"/>
          <c:order val="3"/>
          <c:tx>
            <c:v>z'</c:v>
          </c:tx>
          <c:spPr>
            <a:ln w="25400">
              <a:solidFill>
                <a:srgbClr val="C00000"/>
              </a:solidFill>
              <a:prstDash val="lgDash"/>
            </a:ln>
          </c:spPr>
          <c:marker>
            <c:symbol val="none"/>
          </c:marker>
          <c:xVal>
            <c:numRef>
              <c:f>'Fig. 1(a) (2)'!$D$14:$D$15</c:f>
              <c:numCache>
                <c:formatCode>General</c:formatCode>
                <c:ptCount val="2"/>
                <c:pt idx="0">
                  <c:v>35</c:v>
                </c:pt>
                <c:pt idx="1">
                  <c:v>35</c:v>
                </c:pt>
              </c:numCache>
            </c:numRef>
          </c:xVal>
          <c:yVal>
            <c:numRef>
              <c:f>'Fig. 1(a) (2)'!$E$14:$E$15</c:f>
              <c:numCache>
                <c:formatCode>General</c:formatCode>
                <c:ptCount val="2"/>
                <c:pt idx="0">
                  <c:v>0</c:v>
                </c:pt>
                <c:pt idx="1">
                  <c:v>1</c:v>
                </c:pt>
              </c:numCache>
            </c:numRef>
          </c:yVal>
          <c:smooth val="1"/>
          <c:extLst>
            <c:ext xmlns:c16="http://schemas.microsoft.com/office/drawing/2014/chart" uri="{C3380CC4-5D6E-409C-BE32-E72D297353CC}">
              <c16:uniqueId val="{00000005-C155-442A-88DB-5C4D944945ED}"/>
            </c:ext>
          </c:extLst>
        </c:ser>
        <c:ser>
          <c:idx val="4"/>
          <c:order val="4"/>
          <c:tx>
            <c:v>partial z</c:v>
          </c:tx>
          <c:spPr>
            <a:ln>
              <a:solidFill>
                <a:srgbClr val="00B050"/>
              </a:solidFill>
              <a:prstDash val="lgDash"/>
            </a:ln>
          </c:spPr>
          <c:marker>
            <c:symbol val="none"/>
          </c:marker>
          <c:xVal>
            <c:numRef>
              <c:f>'Fig. 1(a) (2)'!$D$18:$D$19</c:f>
              <c:numCache>
                <c:formatCode>General</c:formatCode>
                <c:ptCount val="2"/>
                <c:pt idx="0">
                  <c:v>45</c:v>
                </c:pt>
                <c:pt idx="1">
                  <c:v>90</c:v>
                </c:pt>
              </c:numCache>
            </c:numRef>
          </c:xVal>
          <c:yVal>
            <c:numRef>
              <c:f>'Fig. 1(a) (2)'!$E$18:$E$19</c:f>
              <c:numCache>
                <c:formatCode>General</c:formatCode>
                <c:ptCount val="2"/>
                <c:pt idx="0">
                  <c:v>1</c:v>
                </c:pt>
                <c:pt idx="1">
                  <c:v>0</c:v>
                </c:pt>
              </c:numCache>
            </c:numRef>
          </c:yVal>
          <c:smooth val="1"/>
          <c:extLst>
            <c:ext xmlns:c16="http://schemas.microsoft.com/office/drawing/2014/chart" uri="{C3380CC4-5D6E-409C-BE32-E72D297353CC}">
              <c16:uniqueId val="{00000006-C155-442A-88DB-5C4D944945ED}"/>
            </c:ext>
          </c:extLst>
        </c:ser>
        <c:ser>
          <c:idx val="5"/>
          <c:order val="5"/>
          <c:tx>
            <c:v>partial z'</c:v>
          </c:tx>
          <c:spPr>
            <a:ln w="25400">
              <a:solidFill>
                <a:srgbClr val="C00000"/>
              </a:solidFill>
              <a:prstDash val="lgDash"/>
            </a:ln>
          </c:spPr>
          <c:marker>
            <c:symbol val="none"/>
          </c:marker>
          <c:xVal>
            <c:numRef>
              <c:f>'Fig. 1(a) (2)'!$D$22:$D$23</c:f>
              <c:numCache>
                <c:formatCode>General</c:formatCode>
                <c:ptCount val="2"/>
                <c:pt idx="0">
                  <c:v>35</c:v>
                </c:pt>
                <c:pt idx="1">
                  <c:v>90</c:v>
                </c:pt>
              </c:numCache>
            </c:numRef>
          </c:xVal>
          <c:yVal>
            <c:numRef>
              <c:f>'Fig. 1(a) (2)'!$E$22:$E$23</c:f>
              <c:numCache>
                <c:formatCode>General</c:formatCode>
                <c:ptCount val="2"/>
                <c:pt idx="0">
                  <c:v>1</c:v>
                </c:pt>
                <c:pt idx="1">
                  <c:v>0</c:v>
                </c:pt>
              </c:numCache>
            </c:numRef>
          </c:yVal>
          <c:smooth val="1"/>
          <c:extLst>
            <c:ext xmlns:c16="http://schemas.microsoft.com/office/drawing/2014/chart" uri="{C3380CC4-5D6E-409C-BE32-E72D297353CC}">
              <c16:uniqueId val="{00000007-C155-442A-88DB-5C4D944945ED}"/>
            </c:ext>
          </c:extLst>
        </c:ser>
        <c:dLbls>
          <c:showLegendKey val="0"/>
          <c:showVal val="0"/>
          <c:showCatName val="0"/>
          <c:showSerName val="0"/>
          <c:showPercent val="0"/>
          <c:showBubbleSize val="0"/>
        </c:dLbls>
        <c:axId val="173046040"/>
        <c:axId val="173047608"/>
      </c:scatterChart>
      <c:valAx>
        <c:axId val="173051528"/>
        <c:scaling>
          <c:orientation val="minMax"/>
          <c:max val="100"/>
        </c:scaling>
        <c:delete val="1"/>
        <c:axPos val="b"/>
        <c:numFmt formatCode="General" sourceLinked="1"/>
        <c:majorTickMark val="out"/>
        <c:minorTickMark val="none"/>
        <c:tickLblPos val="nextTo"/>
        <c:crossAx val="173048000"/>
        <c:crosses val="autoZero"/>
        <c:crossBetween val="midCat"/>
      </c:valAx>
      <c:valAx>
        <c:axId val="173048000"/>
        <c:scaling>
          <c:orientation val="minMax"/>
          <c:max val="1"/>
          <c:min val="0"/>
        </c:scaling>
        <c:delete val="0"/>
        <c:axPos val="l"/>
        <c:majorGridlines/>
        <c:numFmt formatCode="General" sourceLinked="1"/>
        <c:majorTickMark val="out"/>
        <c:minorTickMark val="none"/>
        <c:tickLblPos val="nextTo"/>
        <c:txPr>
          <a:bodyPr/>
          <a:lstStyle/>
          <a:p>
            <a:pPr>
              <a:defRPr sz="1200"/>
            </a:pPr>
            <a:endParaRPr lang="de-DE"/>
          </a:p>
        </c:txPr>
        <c:crossAx val="173051528"/>
        <c:crosses val="autoZero"/>
        <c:crossBetween val="midCat"/>
        <c:majorUnit val="1"/>
        <c:minorUnit val="0.2"/>
      </c:valAx>
      <c:valAx>
        <c:axId val="173047608"/>
        <c:scaling>
          <c:orientation val="minMax"/>
          <c:max val="1"/>
          <c:min val="0"/>
        </c:scaling>
        <c:delete val="1"/>
        <c:axPos val="r"/>
        <c:numFmt formatCode="General" sourceLinked="1"/>
        <c:majorTickMark val="out"/>
        <c:minorTickMark val="none"/>
        <c:tickLblPos val="nextTo"/>
        <c:crossAx val="173046040"/>
        <c:crosses val="max"/>
        <c:crossBetween val="midCat"/>
        <c:minorUnit val="0.2"/>
      </c:valAx>
      <c:valAx>
        <c:axId val="173046040"/>
        <c:scaling>
          <c:orientation val="minMax"/>
        </c:scaling>
        <c:delete val="1"/>
        <c:axPos val="b"/>
        <c:numFmt formatCode="General" sourceLinked="1"/>
        <c:majorTickMark val="out"/>
        <c:minorTickMark val="none"/>
        <c:tickLblPos val="nextTo"/>
        <c:crossAx val="173047608"/>
        <c:crosses val="autoZero"/>
        <c:crossBetween val="midCat"/>
      </c:valAx>
    </c:plotArea>
    <c:plotVisOnly val="1"/>
    <c:dispBlanksAs val="gap"/>
    <c:showDLblsOverMax val="0"/>
  </c:chart>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50992794780036"/>
          <c:y val="0.11663483085113638"/>
          <c:w val="0.75759987464253531"/>
          <c:h val="0.75074311883174005"/>
        </c:manualLayout>
      </c:layout>
      <c:scatterChart>
        <c:scatterStyle val="smoothMarker"/>
        <c:varyColors val="0"/>
        <c:ser>
          <c:idx val="1"/>
          <c:order val="1"/>
          <c:tx>
            <c:strRef>
              <c:f>'Fig. 1(b)'!$C$8</c:f>
              <c:strCache>
                <c:ptCount val="1"/>
                <c:pt idx="0">
                  <c:v>w'</c:v>
                </c:pt>
              </c:strCache>
            </c:strRef>
          </c:tx>
          <c:spPr>
            <a:ln w="38100">
              <a:solidFill>
                <a:srgbClr val="C00000"/>
              </a:solidFill>
              <a:prstDash val="sysDot"/>
            </a:ln>
          </c:spPr>
          <c:marker>
            <c:symbol val="none"/>
          </c:marker>
          <c:xVal>
            <c:numRef>
              <c:f>'Fig. 1(b)'!$A$9:$A$108</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'Fig. 1(b)'!$C$9:$C$108</c:f>
              <c:numCache>
                <c:formatCode>General</c:formatCode>
                <c:ptCount val="100"/>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numCache>
            </c:numRef>
          </c:yVal>
          <c:smooth val="1"/>
          <c:extLst>
            <c:ext xmlns:c16="http://schemas.microsoft.com/office/drawing/2014/chart" uri="{C3380CC4-5D6E-409C-BE32-E72D297353CC}">
              <c16:uniqueId val="{00000000-9B64-4BAE-9063-7FB0C418C5C2}"/>
            </c:ext>
          </c:extLst>
        </c:ser>
        <c:dLbls>
          <c:showLegendKey val="0"/>
          <c:showVal val="0"/>
          <c:showCatName val="0"/>
          <c:showSerName val="0"/>
          <c:showPercent val="0"/>
          <c:showBubbleSize val="0"/>
        </c:dLbls>
        <c:axId val="173050744"/>
        <c:axId val="173046432"/>
      </c:scatterChart>
      <c:scatterChart>
        <c:scatterStyle val="smoothMarker"/>
        <c:varyColors val="0"/>
        <c:ser>
          <c:idx val="0"/>
          <c:order val="0"/>
          <c:tx>
            <c:strRef>
              <c:f>'Fig. 1(b)'!$B$8</c:f>
              <c:strCache>
                <c:ptCount val="1"/>
                <c:pt idx="0">
                  <c:v>w</c:v>
                </c:pt>
              </c:strCache>
            </c:strRef>
          </c:tx>
          <c:spPr>
            <a:ln w="38100" cmpd="sng">
              <a:solidFill>
                <a:sysClr val="windowText" lastClr="000000"/>
              </a:solidFill>
              <a:prstDash val="solid"/>
            </a:ln>
          </c:spPr>
          <c:marker>
            <c:symbol val="none"/>
          </c:marker>
          <c:xVal>
            <c:numRef>
              <c:f>'Fig. 1(b)'!$A$9:$A$108</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'Fig. 1(b)'!$B$9:$B$108</c:f>
              <c:numCache>
                <c:formatCode>General</c:formatCode>
                <c:ptCount val="100"/>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numCache>
            </c:numRef>
          </c:yVal>
          <c:smooth val="1"/>
          <c:extLst>
            <c:ext xmlns:c16="http://schemas.microsoft.com/office/drawing/2014/chart" uri="{C3380CC4-5D6E-409C-BE32-E72D297353CC}">
              <c16:uniqueId val="{00000001-9B64-4BAE-9063-7FB0C418C5C2}"/>
            </c:ext>
          </c:extLst>
        </c:ser>
        <c:ser>
          <c:idx val="2"/>
          <c:order val="2"/>
          <c:tx>
            <c:v>w</c:v>
          </c:tx>
          <c:spPr>
            <a:ln w="28575">
              <a:solidFill>
                <a:sysClr val="windowText" lastClr="000000"/>
              </a:solidFill>
            </a:ln>
          </c:spPr>
          <c:marker>
            <c:symbol val="none"/>
          </c:marker>
          <c:xVal>
            <c:numRef>
              <c:f>'Fig. 1(b)'!$E$10:$E$11</c:f>
              <c:numCache>
                <c:formatCode>General</c:formatCode>
                <c:ptCount val="2"/>
                <c:pt idx="0">
                  <c:v>50</c:v>
                </c:pt>
                <c:pt idx="1">
                  <c:v>50</c:v>
                </c:pt>
              </c:numCache>
            </c:numRef>
          </c:xVal>
          <c:yVal>
            <c:numRef>
              <c:f>'Fig. 1(b)'!$F$10:$F$11</c:f>
              <c:numCache>
                <c:formatCode>General</c:formatCode>
                <c:ptCount val="2"/>
                <c:pt idx="0">
                  <c:v>0</c:v>
                </c:pt>
                <c:pt idx="1">
                  <c:v>1</c:v>
                </c:pt>
              </c:numCache>
            </c:numRef>
          </c:yVal>
          <c:smooth val="1"/>
          <c:extLst>
            <c:ext xmlns:c16="http://schemas.microsoft.com/office/drawing/2014/chart" uri="{C3380CC4-5D6E-409C-BE32-E72D297353CC}">
              <c16:uniqueId val="{00000002-9B64-4BAE-9063-7FB0C418C5C2}"/>
            </c:ext>
          </c:extLst>
        </c:ser>
        <c:ser>
          <c:idx val="3"/>
          <c:order val="3"/>
          <c:tx>
            <c:v>w'</c:v>
          </c:tx>
          <c:spPr>
            <a:ln>
              <a:solidFill>
                <a:srgbClr val="C00000"/>
              </a:solidFill>
              <a:prstDash val="lgDash"/>
            </a:ln>
          </c:spPr>
          <c:marker>
            <c:symbol val="none"/>
          </c:marker>
          <c:xVal>
            <c:numRef>
              <c:f>'Fig. 1(b)'!$E$14:$E$15</c:f>
              <c:numCache>
                <c:formatCode>General</c:formatCode>
                <c:ptCount val="2"/>
                <c:pt idx="0">
                  <c:v>80</c:v>
                </c:pt>
                <c:pt idx="1">
                  <c:v>80</c:v>
                </c:pt>
              </c:numCache>
            </c:numRef>
          </c:xVal>
          <c:yVal>
            <c:numRef>
              <c:f>'Fig. 1(b)'!$F$14:$F$15</c:f>
              <c:numCache>
                <c:formatCode>General</c:formatCode>
                <c:ptCount val="2"/>
                <c:pt idx="0">
                  <c:v>0</c:v>
                </c:pt>
                <c:pt idx="1">
                  <c:v>1</c:v>
                </c:pt>
              </c:numCache>
            </c:numRef>
          </c:yVal>
          <c:smooth val="1"/>
          <c:extLst>
            <c:ext xmlns:c16="http://schemas.microsoft.com/office/drawing/2014/chart" uri="{C3380CC4-5D6E-409C-BE32-E72D297353CC}">
              <c16:uniqueId val="{00000003-9B64-4BAE-9063-7FB0C418C5C2}"/>
            </c:ext>
          </c:extLst>
        </c:ser>
        <c:ser>
          <c:idx val="4"/>
          <c:order val="4"/>
          <c:tx>
            <c:strRef>
              <c:f>'Fig. 1(b)'!$E$17</c:f>
              <c:strCache>
                <c:ptCount val="1"/>
                <c:pt idx="0">
                  <c:v>partial w</c:v>
                </c:pt>
              </c:strCache>
            </c:strRef>
          </c:tx>
          <c:spPr>
            <a:ln>
              <a:solidFill>
                <a:srgbClr val="00B050"/>
              </a:solidFill>
            </a:ln>
          </c:spPr>
          <c:marker>
            <c:symbol val="none"/>
          </c:marker>
          <c:dPt>
            <c:idx val="1"/>
            <c:bubble3D val="0"/>
            <c:spPr>
              <a:ln>
                <a:solidFill>
                  <a:srgbClr val="00B050"/>
                </a:solidFill>
                <a:prstDash val="lgDash"/>
              </a:ln>
            </c:spPr>
            <c:extLst>
              <c:ext xmlns:c16="http://schemas.microsoft.com/office/drawing/2014/chart" uri="{C3380CC4-5D6E-409C-BE32-E72D297353CC}">
                <c16:uniqueId val="{00000005-9B64-4BAE-9063-7FB0C418C5C2}"/>
              </c:ext>
            </c:extLst>
          </c:dPt>
          <c:xVal>
            <c:numRef>
              <c:f>'Fig. 1(b)'!$E$18:$E$19</c:f>
              <c:numCache>
                <c:formatCode>General</c:formatCode>
                <c:ptCount val="2"/>
                <c:pt idx="0">
                  <c:v>50</c:v>
                </c:pt>
                <c:pt idx="1">
                  <c:v>20</c:v>
                </c:pt>
              </c:numCache>
            </c:numRef>
          </c:xVal>
          <c:yVal>
            <c:numRef>
              <c:f>'Fig. 1(b)'!$F$18:$F$19</c:f>
              <c:numCache>
                <c:formatCode>General</c:formatCode>
                <c:ptCount val="2"/>
                <c:pt idx="0">
                  <c:v>1</c:v>
                </c:pt>
                <c:pt idx="1">
                  <c:v>0</c:v>
                </c:pt>
              </c:numCache>
            </c:numRef>
          </c:yVal>
          <c:smooth val="1"/>
          <c:extLst>
            <c:ext xmlns:c16="http://schemas.microsoft.com/office/drawing/2014/chart" uri="{C3380CC4-5D6E-409C-BE32-E72D297353CC}">
              <c16:uniqueId val="{00000006-9B64-4BAE-9063-7FB0C418C5C2}"/>
            </c:ext>
          </c:extLst>
        </c:ser>
        <c:ser>
          <c:idx val="5"/>
          <c:order val="5"/>
          <c:tx>
            <c:strRef>
              <c:f>'Fig. 1(b)'!$E$21</c:f>
              <c:strCache>
                <c:ptCount val="1"/>
                <c:pt idx="0">
                  <c:v>partial w'</c:v>
                </c:pt>
              </c:strCache>
            </c:strRef>
          </c:tx>
          <c:spPr>
            <a:ln>
              <a:solidFill>
                <a:srgbClr val="C00000"/>
              </a:solidFill>
              <a:prstDash val="lgDash"/>
            </a:ln>
          </c:spPr>
          <c:marker>
            <c:symbol val="none"/>
          </c:marker>
          <c:xVal>
            <c:numRef>
              <c:f>'Fig. 1(b)'!$E$22:$E$23</c:f>
              <c:numCache>
                <c:formatCode>General</c:formatCode>
                <c:ptCount val="2"/>
                <c:pt idx="0">
                  <c:v>80</c:v>
                </c:pt>
                <c:pt idx="1">
                  <c:v>20</c:v>
                </c:pt>
              </c:numCache>
            </c:numRef>
          </c:xVal>
          <c:yVal>
            <c:numRef>
              <c:f>'Fig. 1(b)'!$F$22:$F$23</c:f>
              <c:numCache>
                <c:formatCode>General</c:formatCode>
                <c:ptCount val="2"/>
                <c:pt idx="0">
                  <c:v>1</c:v>
                </c:pt>
                <c:pt idx="1">
                  <c:v>0</c:v>
                </c:pt>
              </c:numCache>
            </c:numRef>
          </c:yVal>
          <c:smooth val="1"/>
          <c:extLst>
            <c:ext xmlns:c16="http://schemas.microsoft.com/office/drawing/2014/chart" uri="{C3380CC4-5D6E-409C-BE32-E72D297353CC}">
              <c16:uniqueId val="{00000007-9B64-4BAE-9063-7FB0C418C5C2}"/>
            </c:ext>
          </c:extLst>
        </c:ser>
        <c:dLbls>
          <c:showLegendKey val="0"/>
          <c:showVal val="0"/>
          <c:showCatName val="0"/>
          <c:showSerName val="0"/>
          <c:showPercent val="0"/>
          <c:showBubbleSize val="0"/>
        </c:dLbls>
        <c:axId val="173049960"/>
        <c:axId val="173053096"/>
      </c:scatterChart>
      <c:valAx>
        <c:axId val="173050744"/>
        <c:scaling>
          <c:orientation val="minMax"/>
          <c:max val="100"/>
        </c:scaling>
        <c:delete val="1"/>
        <c:axPos val="b"/>
        <c:numFmt formatCode="General" sourceLinked="1"/>
        <c:majorTickMark val="out"/>
        <c:minorTickMark val="none"/>
        <c:tickLblPos val="nextTo"/>
        <c:crossAx val="173046432"/>
        <c:crosses val="autoZero"/>
        <c:crossBetween val="midCat"/>
      </c:valAx>
      <c:valAx>
        <c:axId val="173046432"/>
        <c:scaling>
          <c:orientation val="minMax"/>
          <c:max val="1"/>
          <c:min val="0"/>
        </c:scaling>
        <c:delete val="0"/>
        <c:axPos val="l"/>
        <c:majorGridlines/>
        <c:numFmt formatCode="General" sourceLinked="1"/>
        <c:majorTickMark val="out"/>
        <c:minorTickMark val="none"/>
        <c:tickLblPos val="nextTo"/>
        <c:txPr>
          <a:bodyPr/>
          <a:lstStyle/>
          <a:p>
            <a:pPr>
              <a:defRPr sz="1200"/>
            </a:pPr>
            <a:endParaRPr lang="de-DE"/>
          </a:p>
        </c:txPr>
        <c:crossAx val="173050744"/>
        <c:crosses val="autoZero"/>
        <c:crossBetween val="midCat"/>
        <c:majorUnit val="1"/>
        <c:minorUnit val="0.2"/>
      </c:valAx>
      <c:valAx>
        <c:axId val="173053096"/>
        <c:scaling>
          <c:orientation val="minMax"/>
          <c:max val="1"/>
          <c:min val="0"/>
        </c:scaling>
        <c:delete val="0"/>
        <c:axPos val="r"/>
        <c:numFmt formatCode="General" sourceLinked="1"/>
        <c:majorTickMark val="out"/>
        <c:minorTickMark val="none"/>
        <c:tickLblPos val="nextTo"/>
        <c:txPr>
          <a:bodyPr/>
          <a:lstStyle/>
          <a:p>
            <a:pPr>
              <a:defRPr sz="1200"/>
            </a:pPr>
            <a:endParaRPr lang="de-DE"/>
          </a:p>
        </c:txPr>
        <c:crossAx val="173049960"/>
        <c:crosses val="max"/>
        <c:crossBetween val="midCat"/>
        <c:majorUnit val="1"/>
        <c:minorUnit val="0.2"/>
      </c:valAx>
      <c:valAx>
        <c:axId val="173049960"/>
        <c:scaling>
          <c:orientation val="minMax"/>
        </c:scaling>
        <c:delete val="1"/>
        <c:axPos val="b"/>
        <c:numFmt formatCode="General" sourceLinked="1"/>
        <c:majorTickMark val="out"/>
        <c:minorTickMark val="none"/>
        <c:tickLblPos val="nextTo"/>
        <c:crossAx val="173053096"/>
        <c:crosses val="autoZero"/>
        <c:crossBetween val="midCat"/>
      </c:valAx>
    </c:plotArea>
    <c:plotVisOnly val="1"/>
    <c:dispBlanksAs val="gap"/>
    <c:showDLblsOverMax val="0"/>
  </c:chart>
  <c:externalData r:id="rId2">
    <c:autoUpdate val="0"/>
  </c:externalData>
  <c:userShapes r:id="rId3"/>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tx>
            <c:strRef>
              <c:f>'Figure 7'!$B$28</c:f>
              <c:strCache>
                <c:ptCount val="1"/>
                <c:pt idx="0">
                  <c:v>lim_u=0.001</c:v>
                </c:pt>
              </c:strCache>
            </c:strRef>
          </c:tx>
          <c:spPr>
            <a:ln>
              <a:prstDash val="solid"/>
            </a:ln>
          </c:spPr>
          <c:marker>
            <c:symbol val="none"/>
          </c:marker>
          <c:xVal>
            <c:numRef>
              <c:f>'Figure 7'!$A$29:$A$129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'Figure 7'!$B$29:$B$129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0.94930429718069609</c:v>
                </c:pt>
                <c:pt idx="27">
                  <c:v>0.89683969208852932</c:v>
                </c:pt>
                <c:pt idx="28">
                  <c:v>0.84285675895145151</c:v>
                </c:pt>
                <c:pt idx="29">
                  <c:v>0.78764113072663444</c:v>
                </c:pt>
                <c:pt idx="30">
                  <c:v>0.73151515724235538</c:v>
                </c:pt>
                <c:pt idx="31">
                  <c:v>0.67483836762142058</c:v>
                </c:pt>
                <c:pt idx="32">
                  <c:v>0.61800643670460986</c:v>
                </c:pt>
                <c:pt idx="33">
                  <c:v>0.56144834115122522</c:v>
                </c:pt>
                <c:pt idx="34">
                  <c:v>0.50562140085234386</c:v>
                </c:pt>
                <c:pt idx="35">
                  <c:v>0.45100394455825632</c:v>
                </c:pt>
                <c:pt idx="36">
                  <c:v>0.39808542500511418</c:v>
                </c:pt>
                <c:pt idx="37">
                  <c:v>0.34735394726056895</c:v>
                </c:pt>
                <c:pt idx="38">
                  <c:v>0.29928137045010844</c:v>
                </c:pt>
                <c:pt idx="39">
                  <c:v>0.25430639759935941</c:v>
                </c:pt>
                <c:pt idx="40">
                  <c:v>0.21281637187571026</c:v>
                </c:pt>
                <c:pt idx="41">
                  <c:v>0.17512882800979901</c:v>
                </c:pt>
                <c:pt idx="42">
                  <c:v>0.14147416737962459</c:v>
                </c:pt>
                <c:pt idx="43">
                  <c:v>0.11198107990863983</c:v>
                </c:pt>
                <c:pt idx="44">
                  <c:v>8.6666457843815589E-2</c:v>
                </c:pt>
                <c:pt idx="45">
                  <c:v>6.5431462987661629E-2</c:v>
                </c:pt>
                <c:pt idx="46">
                  <c:v>4.8065057663746982E-2</c:v>
                </c:pt>
                <c:pt idx="47">
                  <c:v>3.4255659723730923E-2</c:v>
                </c:pt>
                <c:pt idx="48">
                  <c:v>2.3610657853335135E-2</c:v>
                </c:pt>
                <c:pt idx="49">
                  <c:v>1.5682425024944057E-2</c:v>
                </c:pt>
                <c:pt idx="50">
                  <c:v>9.9983752083916428E-3</c:v>
                </c:pt>
                <c:pt idx="51">
                  <c:v>6.0917617161048709E-3</c:v>
                </c:pt>
                <c:pt idx="52">
                  <c:v>3.5295639797438922E-3</c:v>
                </c:pt>
                <c:pt idx="53">
                  <c:v>1.9341331183540084E-3</c:v>
                </c:pt>
              </c:numCache>
            </c:numRef>
          </c:yVal>
          <c:smooth val="1"/>
          <c:extLst>
            <c:ext xmlns:c16="http://schemas.microsoft.com/office/drawing/2014/chart" uri="{C3380CC4-5D6E-409C-BE32-E72D297353CC}">
              <c16:uniqueId val="{00000000-6E52-4B48-98DD-EEDCEA119539}"/>
            </c:ext>
          </c:extLst>
        </c:ser>
        <c:ser>
          <c:idx val="1"/>
          <c:order val="1"/>
          <c:tx>
            <c:strRef>
              <c:f>'Figure 7'!$C$28</c:f>
              <c:strCache>
                <c:ptCount val="1"/>
                <c:pt idx="0">
                  <c:v>lim_u=0.01</c:v>
                </c:pt>
              </c:strCache>
            </c:strRef>
          </c:tx>
          <c:marker>
            <c:symbol val="none"/>
          </c:marker>
          <c:xVal>
            <c:numRef>
              <c:f>'Figure 7'!$A$29:$A$129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'Figure 7'!$C$29:$C$129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0.94930429718069609</c:v>
                </c:pt>
                <c:pt idx="27">
                  <c:v>0.89683969208852932</c:v>
                </c:pt>
                <c:pt idx="28">
                  <c:v>0.84285675895145151</c:v>
                </c:pt>
                <c:pt idx="29">
                  <c:v>0.78764113072663444</c:v>
                </c:pt>
                <c:pt idx="30">
                  <c:v>0.73151515724235538</c:v>
                </c:pt>
                <c:pt idx="31">
                  <c:v>0.67483836762142058</c:v>
                </c:pt>
                <c:pt idx="32">
                  <c:v>0.61800643670460986</c:v>
                </c:pt>
                <c:pt idx="33">
                  <c:v>0.56144834115122522</c:v>
                </c:pt>
                <c:pt idx="34">
                  <c:v>0.50562140085234386</c:v>
                </c:pt>
                <c:pt idx="35">
                  <c:v>0.45100394455825632</c:v>
                </c:pt>
                <c:pt idx="36">
                  <c:v>0.39808542500511418</c:v>
                </c:pt>
                <c:pt idx="37">
                  <c:v>0.34735394726056895</c:v>
                </c:pt>
                <c:pt idx="38">
                  <c:v>0.29928137045010844</c:v>
                </c:pt>
                <c:pt idx="39">
                  <c:v>0.25430639759935941</c:v>
                </c:pt>
                <c:pt idx="40">
                  <c:v>0.21281637187571026</c:v>
                </c:pt>
                <c:pt idx="41">
                  <c:v>0.17512882800979901</c:v>
                </c:pt>
                <c:pt idx="42">
                  <c:v>0.14147416737962459</c:v>
                </c:pt>
                <c:pt idx="43">
                  <c:v>0.11198107990863983</c:v>
                </c:pt>
                <c:pt idx="44">
                  <c:v>8.6666457843815589E-2</c:v>
                </c:pt>
                <c:pt idx="45">
                  <c:v>6.5431462987661629E-2</c:v>
                </c:pt>
                <c:pt idx="46">
                  <c:v>4.8065057663746982E-2</c:v>
                </c:pt>
                <c:pt idx="47">
                  <c:v>3.4255659723730923E-2</c:v>
                </c:pt>
                <c:pt idx="48">
                  <c:v>2.3610657853335135E-2</c:v>
                </c:pt>
                <c:pt idx="49">
                  <c:v>1.5682425024944057E-2</c:v>
                </c:pt>
                <c:pt idx="50">
                  <c:v>0</c:v>
                </c:pt>
              </c:numCache>
            </c:numRef>
          </c:yVal>
          <c:smooth val="1"/>
          <c:extLst>
            <c:ext xmlns:c16="http://schemas.microsoft.com/office/drawing/2014/chart" uri="{C3380CC4-5D6E-409C-BE32-E72D297353CC}">
              <c16:uniqueId val="{00000001-6E52-4B48-98DD-EEDCEA119539}"/>
            </c:ext>
          </c:extLst>
        </c:ser>
        <c:ser>
          <c:idx val="2"/>
          <c:order val="2"/>
          <c:tx>
            <c:strRef>
              <c:f>'Figure 7'!$D$28</c:f>
              <c:strCache>
                <c:ptCount val="1"/>
                <c:pt idx="0">
                  <c:v>lim_u=0.1</c:v>
                </c:pt>
              </c:strCache>
            </c:strRef>
          </c:tx>
          <c:marker>
            <c:symbol val="none"/>
          </c:marker>
          <c:xVal>
            <c:numRef>
              <c:f>'Figure 7'!$A$29:$A$129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'Figure 7'!$D$29:$D$129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0.94930429718069609</c:v>
                </c:pt>
                <c:pt idx="27">
                  <c:v>0.89683969208852932</c:v>
                </c:pt>
                <c:pt idx="28">
                  <c:v>0.84285675895145151</c:v>
                </c:pt>
                <c:pt idx="29">
                  <c:v>0.78764113072663444</c:v>
                </c:pt>
                <c:pt idx="30">
                  <c:v>0.73151515724235538</c:v>
                </c:pt>
                <c:pt idx="31">
                  <c:v>0.67483836762142058</c:v>
                </c:pt>
                <c:pt idx="32">
                  <c:v>0.61800643670460986</c:v>
                </c:pt>
                <c:pt idx="33">
                  <c:v>0.56144834115122522</c:v>
                </c:pt>
                <c:pt idx="34">
                  <c:v>0.50562140085234386</c:v>
                </c:pt>
                <c:pt idx="35">
                  <c:v>0.45100394455825632</c:v>
                </c:pt>
                <c:pt idx="36">
                  <c:v>0.39808542500511418</c:v>
                </c:pt>
                <c:pt idx="37">
                  <c:v>0.34735394726056895</c:v>
                </c:pt>
                <c:pt idx="38">
                  <c:v>0.29928137045010844</c:v>
                </c:pt>
                <c:pt idx="39">
                  <c:v>0.25430639759935941</c:v>
                </c:pt>
                <c:pt idx="40">
                  <c:v>0.21281637187571026</c:v>
                </c:pt>
                <c:pt idx="41">
                  <c:v>0.17512882800979901</c:v>
                </c:pt>
                <c:pt idx="42">
                  <c:v>0.14147416737962459</c:v>
                </c:pt>
                <c:pt idx="43">
                  <c:v>0.11198107990863983</c:v>
                </c:pt>
                <c:pt idx="44">
                  <c:v>0</c:v>
                </c:pt>
              </c:numCache>
            </c:numRef>
          </c:yVal>
          <c:smooth val="1"/>
          <c:extLst>
            <c:ext xmlns:c16="http://schemas.microsoft.com/office/drawing/2014/chart" uri="{C3380CC4-5D6E-409C-BE32-E72D297353CC}">
              <c16:uniqueId val="{00000002-6E52-4B48-98DD-EEDCEA119539}"/>
            </c:ext>
          </c:extLst>
        </c:ser>
        <c:ser>
          <c:idx val="3"/>
          <c:order val="3"/>
          <c:tx>
            <c:strRef>
              <c:f>'Figure 7'!$E$28</c:f>
              <c:strCache>
                <c:ptCount val="1"/>
                <c:pt idx="0">
                  <c:v>lim_u=0.2</c:v>
                </c:pt>
              </c:strCache>
            </c:strRef>
          </c:tx>
          <c:marker>
            <c:symbol val="none"/>
          </c:marker>
          <c:xVal>
            <c:numRef>
              <c:f>'Figure 7'!$A$29:$A$129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'Figure 7'!$E$29:$E$129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0.94930429718069609</c:v>
                </c:pt>
                <c:pt idx="27">
                  <c:v>0.89683969208852932</c:v>
                </c:pt>
                <c:pt idx="28">
                  <c:v>0.84285675895145151</c:v>
                </c:pt>
                <c:pt idx="29">
                  <c:v>0.78764113072663444</c:v>
                </c:pt>
                <c:pt idx="30">
                  <c:v>0.73151515724235538</c:v>
                </c:pt>
                <c:pt idx="31">
                  <c:v>0.67483836762142058</c:v>
                </c:pt>
                <c:pt idx="32">
                  <c:v>0.61800643670460986</c:v>
                </c:pt>
                <c:pt idx="33">
                  <c:v>0.56144834115122522</c:v>
                </c:pt>
                <c:pt idx="34">
                  <c:v>0.50562140085234386</c:v>
                </c:pt>
                <c:pt idx="35">
                  <c:v>0.45100394455825632</c:v>
                </c:pt>
                <c:pt idx="36">
                  <c:v>0.39808542500511418</c:v>
                </c:pt>
                <c:pt idx="37">
                  <c:v>0.34735394726056895</c:v>
                </c:pt>
                <c:pt idx="38">
                  <c:v>0.29928137045010844</c:v>
                </c:pt>
                <c:pt idx="39">
                  <c:v>0.25430639759935941</c:v>
                </c:pt>
                <c:pt idx="40">
                  <c:v>0.21281637187571026</c:v>
                </c:pt>
                <c:pt idx="41">
                  <c:v>0</c:v>
                </c:pt>
              </c:numCache>
            </c:numRef>
          </c:yVal>
          <c:smooth val="1"/>
          <c:extLst>
            <c:ext xmlns:c16="http://schemas.microsoft.com/office/drawing/2014/chart" uri="{C3380CC4-5D6E-409C-BE32-E72D297353CC}">
              <c16:uniqueId val="{00000003-6E52-4B48-98DD-EEDCEA119539}"/>
            </c:ext>
          </c:extLst>
        </c:ser>
        <c:ser>
          <c:idx val="5"/>
          <c:order val="4"/>
          <c:tx>
            <c:strRef>
              <c:f>'Figure 7'!$F$28</c:f>
              <c:strCache>
                <c:ptCount val="1"/>
                <c:pt idx="0">
                  <c:v>lim_u=0.5</c:v>
                </c:pt>
              </c:strCache>
            </c:strRef>
          </c:tx>
          <c:marker>
            <c:symbol val="none"/>
          </c:marker>
          <c:xVal>
            <c:numRef>
              <c:f>'Figure 7'!$A$29:$A$129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'Figure 7'!$F$29:$F$129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0.94930429718069609</c:v>
                </c:pt>
                <c:pt idx="27">
                  <c:v>0.89683969208852932</c:v>
                </c:pt>
                <c:pt idx="28">
                  <c:v>0.84285675895145151</c:v>
                </c:pt>
                <c:pt idx="29">
                  <c:v>0.78764113072663444</c:v>
                </c:pt>
                <c:pt idx="30">
                  <c:v>0.73151515724235538</c:v>
                </c:pt>
                <c:pt idx="31">
                  <c:v>0.67483836762142058</c:v>
                </c:pt>
                <c:pt idx="32">
                  <c:v>0.61800643670460986</c:v>
                </c:pt>
                <c:pt idx="33">
                  <c:v>0.56144834115122522</c:v>
                </c:pt>
                <c:pt idx="34">
                  <c:v>0.50562140085234386</c:v>
                </c:pt>
                <c:pt idx="35">
                  <c:v>0</c:v>
                </c:pt>
              </c:numCache>
            </c:numRef>
          </c:yVal>
          <c:smooth val="1"/>
          <c:extLst>
            <c:ext xmlns:c16="http://schemas.microsoft.com/office/drawing/2014/chart" uri="{C3380CC4-5D6E-409C-BE32-E72D297353CC}">
              <c16:uniqueId val="{00000004-6E52-4B48-98DD-EEDCEA119539}"/>
            </c:ext>
          </c:extLst>
        </c:ser>
        <c:ser>
          <c:idx val="4"/>
          <c:order val="5"/>
          <c:tx>
            <c:strRef>
              <c:f>'Figure 7'!$G$28</c:f>
              <c:strCache>
                <c:ptCount val="1"/>
                <c:pt idx="0">
                  <c:v>pov (0|1)</c:v>
                </c:pt>
              </c:strCache>
            </c:strRef>
          </c:tx>
          <c:spPr>
            <a:ln>
              <a:solidFill>
                <a:schemeClr val="bg1">
                  <a:lumMod val="75000"/>
                </a:schemeClr>
              </a:solidFill>
              <a:prstDash val="sysDash"/>
            </a:ln>
          </c:spPr>
          <c:marker>
            <c:symbol val="none"/>
          </c:marker>
          <c:xVal>
            <c:numRef>
              <c:f>'Figure 7'!$A$29:$A$129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'Figure 7'!$G$29:$G$118</c:f>
              <c:numCache>
                <c:formatCode>General</c:formatCode>
                <c:ptCount val="9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c:v>
                </c:pt>
              </c:numCache>
            </c:numRef>
          </c:yVal>
          <c:smooth val="1"/>
          <c:extLst>
            <c:ext xmlns:c16="http://schemas.microsoft.com/office/drawing/2014/chart" uri="{C3380CC4-5D6E-409C-BE32-E72D297353CC}">
              <c16:uniqueId val="{00000005-6E52-4B48-98DD-EEDCEA119539}"/>
            </c:ext>
          </c:extLst>
        </c:ser>
        <c:dLbls>
          <c:showLegendKey val="0"/>
          <c:showVal val="0"/>
          <c:showCatName val="0"/>
          <c:showSerName val="0"/>
          <c:showPercent val="0"/>
          <c:showBubbleSize val="0"/>
        </c:dLbls>
        <c:axId val="234047776"/>
        <c:axId val="234048168"/>
      </c:scatterChart>
      <c:valAx>
        <c:axId val="234047776"/>
        <c:scaling>
          <c:orientation val="minMax"/>
        </c:scaling>
        <c:delete val="0"/>
        <c:axPos val="b"/>
        <c:numFmt formatCode="General" sourceLinked="1"/>
        <c:majorTickMark val="out"/>
        <c:minorTickMark val="none"/>
        <c:tickLblPos val="nextTo"/>
        <c:txPr>
          <a:bodyPr/>
          <a:lstStyle/>
          <a:p>
            <a:pPr>
              <a:defRPr sz="1600"/>
            </a:pPr>
            <a:endParaRPr lang="de-DE"/>
          </a:p>
        </c:txPr>
        <c:crossAx val="234048168"/>
        <c:crosses val="autoZero"/>
        <c:crossBetween val="midCat"/>
      </c:valAx>
      <c:valAx>
        <c:axId val="234048168"/>
        <c:scaling>
          <c:orientation val="minMax"/>
          <c:max val="1"/>
        </c:scaling>
        <c:delete val="0"/>
        <c:axPos val="l"/>
        <c:majorGridlines>
          <c:spPr>
            <a:ln>
              <a:solidFill>
                <a:srgbClr val="ED7D31">
                  <a:alpha val="20000"/>
                </a:srgbClr>
              </a:solidFill>
            </a:ln>
          </c:spPr>
        </c:majorGridlines>
        <c:numFmt formatCode="General" sourceLinked="1"/>
        <c:majorTickMark val="out"/>
        <c:minorTickMark val="none"/>
        <c:tickLblPos val="nextTo"/>
        <c:txPr>
          <a:bodyPr/>
          <a:lstStyle/>
          <a:p>
            <a:pPr>
              <a:defRPr sz="1600"/>
            </a:pPr>
            <a:endParaRPr lang="de-DE"/>
          </a:p>
        </c:txPr>
        <c:crossAx val="234047776"/>
        <c:crosses val="autoZero"/>
        <c:crossBetween val="midCat"/>
      </c:valAx>
    </c:plotArea>
    <c:legend>
      <c:legendPos val="r"/>
      <c:overlay val="0"/>
      <c:txPr>
        <a:bodyPr/>
        <a:lstStyle/>
        <a:p>
          <a:pPr>
            <a:defRPr sz="1800"/>
          </a:pPr>
          <a:endParaRPr lang="de-DE"/>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50992794780036"/>
          <c:y val="0.11663483085113638"/>
          <c:w val="0.75759987464253531"/>
          <c:h val="0.75074311883174005"/>
        </c:manualLayout>
      </c:layout>
      <c:scatterChart>
        <c:scatterStyle val="smoothMarker"/>
        <c:varyColors val="0"/>
        <c:ser>
          <c:idx val="1"/>
          <c:order val="1"/>
          <c:tx>
            <c:strRef>
              <c:f>'Fig. 1(b)'!$C$8</c:f>
              <c:strCache>
                <c:ptCount val="1"/>
                <c:pt idx="0">
                  <c:v>w'</c:v>
                </c:pt>
              </c:strCache>
            </c:strRef>
          </c:tx>
          <c:spPr>
            <a:ln w="38100">
              <a:solidFill>
                <a:srgbClr val="C00000"/>
              </a:solidFill>
              <a:prstDash val="sysDot"/>
            </a:ln>
          </c:spPr>
          <c:marker>
            <c:symbol val="none"/>
          </c:marker>
          <c:xVal>
            <c:numRef>
              <c:f>'Fig. 1(b)'!$A$9:$A$108</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'Fig. 1(b)'!$C$9:$C$108</c:f>
              <c:numCache>
                <c:formatCode>General</c:formatCode>
                <c:ptCount val="100"/>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numCache>
            </c:numRef>
          </c:yVal>
          <c:smooth val="1"/>
          <c:extLst>
            <c:ext xmlns:c16="http://schemas.microsoft.com/office/drawing/2014/chart" uri="{C3380CC4-5D6E-409C-BE32-E72D297353CC}">
              <c16:uniqueId val="{00000000-9B64-4BAE-9063-7FB0C418C5C2}"/>
            </c:ext>
          </c:extLst>
        </c:ser>
        <c:dLbls>
          <c:showLegendKey val="0"/>
          <c:showVal val="0"/>
          <c:showCatName val="0"/>
          <c:showSerName val="0"/>
          <c:showPercent val="0"/>
          <c:showBubbleSize val="0"/>
        </c:dLbls>
        <c:axId val="173050744"/>
        <c:axId val="173046432"/>
      </c:scatterChart>
      <c:scatterChart>
        <c:scatterStyle val="smoothMarker"/>
        <c:varyColors val="0"/>
        <c:ser>
          <c:idx val="0"/>
          <c:order val="0"/>
          <c:tx>
            <c:strRef>
              <c:f>'Fig. 1(b)'!$B$8</c:f>
              <c:strCache>
                <c:ptCount val="1"/>
                <c:pt idx="0">
                  <c:v>w</c:v>
                </c:pt>
              </c:strCache>
            </c:strRef>
          </c:tx>
          <c:spPr>
            <a:ln w="38100" cmpd="sng">
              <a:solidFill>
                <a:sysClr val="windowText" lastClr="000000"/>
              </a:solidFill>
              <a:prstDash val="solid"/>
            </a:ln>
          </c:spPr>
          <c:marker>
            <c:symbol val="none"/>
          </c:marker>
          <c:xVal>
            <c:numRef>
              <c:f>'Fig. 1(b)'!$A$9:$A$108</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'Fig. 1(b)'!$B$9:$B$108</c:f>
              <c:numCache>
                <c:formatCode>General</c:formatCode>
                <c:ptCount val="100"/>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numCache>
            </c:numRef>
          </c:yVal>
          <c:smooth val="1"/>
          <c:extLst>
            <c:ext xmlns:c16="http://schemas.microsoft.com/office/drawing/2014/chart" uri="{C3380CC4-5D6E-409C-BE32-E72D297353CC}">
              <c16:uniqueId val="{00000001-9B64-4BAE-9063-7FB0C418C5C2}"/>
            </c:ext>
          </c:extLst>
        </c:ser>
        <c:ser>
          <c:idx val="2"/>
          <c:order val="2"/>
          <c:tx>
            <c:v>w</c:v>
          </c:tx>
          <c:spPr>
            <a:ln w="28575">
              <a:solidFill>
                <a:sysClr val="windowText" lastClr="000000"/>
              </a:solidFill>
            </a:ln>
          </c:spPr>
          <c:marker>
            <c:symbol val="none"/>
          </c:marker>
          <c:xVal>
            <c:numRef>
              <c:f>'Fig. 1(b)'!$E$10:$E$11</c:f>
              <c:numCache>
                <c:formatCode>General</c:formatCode>
                <c:ptCount val="2"/>
                <c:pt idx="0">
                  <c:v>50</c:v>
                </c:pt>
                <c:pt idx="1">
                  <c:v>50</c:v>
                </c:pt>
              </c:numCache>
            </c:numRef>
          </c:xVal>
          <c:yVal>
            <c:numRef>
              <c:f>'Fig. 1(b)'!$F$10:$F$11</c:f>
              <c:numCache>
                <c:formatCode>General</c:formatCode>
                <c:ptCount val="2"/>
                <c:pt idx="0">
                  <c:v>0</c:v>
                </c:pt>
                <c:pt idx="1">
                  <c:v>1</c:v>
                </c:pt>
              </c:numCache>
            </c:numRef>
          </c:yVal>
          <c:smooth val="1"/>
          <c:extLst>
            <c:ext xmlns:c16="http://schemas.microsoft.com/office/drawing/2014/chart" uri="{C3380CC4-5D6E-409C-BE32-E72D297353CC}">
              <c16:uniqueId val="{00000002-9B64-4BAE-9063-7FB0C418C5C2}"/>
            </c:ext>
          </c:extLst>
        </c:ser>
        <c:ser>
          <c:idx val="3"/>
          <c:order val="3"/>
          <c:tx>
            <c:v>w'</c:v>
          </c:tx>
          <c:spPr>
            <a:ln>
              <a:solidFill>
                <a:srgbClr val="C00000"/>
              </a:solidFill>
              <a:prstDash val="lgDash"/>
            </a:ln>
          </c:spPr>
          <c:marker>
            <c:symbol val="none"/>
          </c:marker>
          <c:xVal>
            <c:numRef>
              <c:f>'Fig. 1(b)'!$E$14:$E$15</c:f>
              <c:numCache>
                <c:formatCode>General</c:formatCode>
                <c:ptCount val="2"/>
                <c:pt idx="0">
                  <c:v>80</c:v>
                </c:pt>
                <c:pt idx="1">
                  <c:v>80</c:v>
                </c:pt>
              </c:numCache>
            </c:numRef>
          </c:xVal>
          <c:yVal>
            <c:numRef>
              <c:f>'Fig. 1(b)'!$F$14:$F$15</c:f>
              <c:numCache>
                <c:formatCode>General</c:formatCode>
                <c:ptCount val="2"/>
                <c:pt idx="0">
                  <c:v>0</c:v>
                </c:pt>
                <c:pt idx="1">
                  <c:v>1</c:v>
                </c:pt>
              </c:numCache>
            </c:numRef>
          </c:yVal>
          <c:smooth val="1"/>
          <c:extLst>
            <c:ext xmlns:c16="http://schemas.microsoft.com/office/drawing/2014/chart" uri="{C3380CC4-5D6E-409C-BE32-E72D297353CC}">
              <c16:uniqueId val="{00000003-9B64-4BAE-9063-7FB0C418C5C2}"/>
            </c:ext>
          </c:extLst>
        </c:ser>
        <c:ser>
          <c:idx val="4"/>
          <c:order val="4"/>
          <c:tx>
            <c:strRef>
              <c:f>'Fig. 1(b)'!$E$17</c:f>
              <c:strCache>
                <c:ptCount val="1"/>
                <c:pt idx="0">
                  <c:v>partial w</c:v>
                </c:pt>
              </c:strCache>
            </c:strRef>
          </c:tx>
          <c:spPr>
            <a:ln>
              <a:solidFill>
                <a:srgbClr val="00B050"/>
              </a:solidFill>
            </a:ln>
          </c:spPr>
          <c:marker>
            <c:symbol val="none"/>
          </c:marker>
          <c:dPt>
            <c:idx val="1"/>
            <c:bubble3D val="0"/>
            <c:spPr>
              <a:ln>
                <a:solidFill>
                  <a:srgbClr val="00B050"/>
                </a:solidFill>
                <a:prstDash val="lgDash"/>
              </a:ln>
            </c:spPr>
            <c:extLst>
              <c:ext xmlns:c16="http://schemas.microsoft.com/office/drawing/2014/chart" uri="{C3380CC4-5D6E-409C-BE32-E72D297353CC}">
                <c16:uniqueId val="{00000005-9B64-4BAE-9063-7FB0C418C5C2}"/>
              </c:ext>
            </c:extLst>
          </c:dPt>
          <c:xVal>
            <c:numRef>
              <c:f>'Fig. 1(b)'!$E$18:$E$19</c:f>
              <c:numCache>
                <c:formatCode>General</c:formatCode>
                <c:ptCount val="2"/>
                <c:pt idx="0">
                  <c:v>50</c:v>
                </c:pt>
                <c:pt idx="1">
                  <c:v>20</c:v>
                </c:pt>
              </c:numCache>
            </c:numRef>
          </c:xVal>
          <c:yVal>
            <c:numRef>
              <c:f>'Fig. 1(b)'!$F$18:$F$19</c:f>
              <c:numCache>
                <c:formatCode>General</c:formatCode>
                <c:ptCount val="2"/>
                <c:pt idx="0">
                  <c:v>1</c:v>
                </c:pt>
                <c:pt idx="1">
                  <c:v>0</c:v>
                </c:pt>
              </c:numCache>
            </c:numRef>
          </c:yVal>
          <c:smooth val="1"/>
          <c:extLst>
            <c:ext xmlns:c16="http://schemas.microsoft.com/office/drawing/2014/chart" uri="{C3380CC4-5D6E-409C-BE32-E72D297353CC}">
              <c16:uniqueId val="{00000006-9B64-4BAE-9063-7FB0C418C5C2}"/>
            </c:ext>
          </c:extLst>
        </c:ser>
        <c:ser>
          <c:idx val="5"/>
          <c:order val="5"/>
          <c:tx>
            <c:strRef>
              <c:f>'Fig. 1(b)'!$E$21</c:f>
              <c:strCache>
                <c:ptCount val="1"/>
                <c:pt idx="0">
                  <c:v>partial w'</c:v>
                </c:pt>
              </c:strCache>
            </c:strRef>
          </c:tx>
          <c:spPr>
            <a:ln>
              <a:solidFill>
                <a:srgbClr val="C00000"/>
              </a:solidFill>
              <a:prstDash val="lgDash"/>
            </a:ln>
          </c:spPr>
          <c:marker>
            <c:symbol val="none"/>
          </c:marker>
          <c:xVal>
            <c:numRef>
              <c:f>'Fig. 1(b)'!$E$22:$E$23</c:f>
              <c:numCache>
                <c:formatCode>General</c:formatCode>
                <c:ptCount val="2"/>
                <c:pt idx="0">
                  <c:v>80</c:v>
                </c:pt>
                <c:pt idx="1">
                  <c:v>20</c:v>
                </c:pt>
              </c:numCache>
            </c:numRef>
          </c:xVal>
          <c:yVal>
            <c:numRef>
              <c:f>'Fig. 1(b)'!$F$22:$F$23</c:f>
              <c:numCache>
                <c:formatCode>General</c:formatCode>
                <c:ptCount val="2"/>
                <c:pt idx="0">
                  <c:v>1</c:v>
                </c:pt>
                <c:pt idx="1">
                  <c:v>0</c:v>
                </c:pt>
              </c:numCache>
            </c:numRef>
          </c:yVal>
          <c:smooth val="1"/>
          <c:extLst>
            <c:ext xmlns:c16="http://schemas.microsoft.com/office/drawing/2014/chart" uri="{C3380CC4-5D6E-409C-BE32-E72D297353CC}">
              <c16:uniqueId val="{00000007-9B64-4BAE-9063-7FB0C418C5C2}"/>
            </c:ext>
          </c:extLst>
        </c:ser>
        <c:dLbls>
          <c:showLegendKey val="0"/>
          <c:showVal val="0"/>
          <c:showCatName val="0"/>
          <c:showSerName val="0"/>
          <c:showPercent val="0"/>
          <c:showBubbleSize val="0"/>
        </c:dLbls>
        <c:axId val="173049960"/>
        <c:axId val="173053096"/>
      </c:scatterChart>
      <c:valAx>
        <c:axId val="173050744"/>
        <c:scaling>
          <c:orientation val="minMax"/>
          <c:max val="100"/>
        </c:scaling>
        <c:delete val="1"/>
        <c:axPos val="b"/>
        <c:numFmt formatCode="General" sourceLinked="1"/>
        <c:majorTickMark val="out"/>
        <c:minorTickMark val="none"/>
        <c:tickLblPos val="nextTo"/>
        <c:crossAx val="173046432"/>
        <c:crosses val="autoZero"/>
        <c:crossBetween val="midCat"/>
      </c:valAx>
      <c:valAx>
        <c:axId val="173046432"/>
        <c:scaling>
          <c:orientation val="minMax"/>
          <c:max val="1"/>
          <c:min val="0"/>
        </c:scaling>
        <c:delete val="0"/>
        <c:axPos val="l"/>
        <c:majorGridlines/>
        <c:numFmt formatCode="General" sourceLinked="1"/>
        <c:majorTickMark val="out"/>
        <c:minorTickMark val="none"/>
        <c:tickLblPos val="nextTo"/>
        <c:txPr>
          <a:bodyPr/>
          <a:lstStyle/>
          <a:p>
            <a:pPr>
              <a:defRPr sz="1200"/>
            </a:pPr>
            <a:endParaRPr lang="de-DE"/>
          </a:p>
        </c:txPr>
        <c:crossAx val="173050744"/>
        <c:crosses val="autoZero"/>
        <c:crossBetween val="midCat"/>
        <c:majorUnit val="1"/>
        <c:minorUnit val="0.2"/>
      </c:valAx>
      <c:valAx>
        <c:axId val="173053096"/>
        <c:scaling>
          <c:orientation val="minMax"/>
          <c:max val="1"/>
          <c:min val="0"/>
        </c:scaling>
        <c:delete val="0"/>
        <c:axPos val="r"/>
        <c:numFmt formatCode="General" sourceLinked="1"/>
        <c:majorTickMark val="out"/>
        <c:minorTickMark val="none"/>
        <c:tickLblPos val="nextTo"/>
        <c:txPr>
          <a:bodyPr/>
          <a:lstStyle/>
          <a:p>
            <a:pPr>
              <a:defRPr sz="1200"/>
            </a:pPr>
            <a:endParaRPr lang="de-DE"/>
          </a:p>
        </c:txPr>
        <c:crossAx val="173049960"/>
        <c:crosses val="max"/>
        <c:crossBetween val="midCat"/>
        <c:majorUnit val="1"/>
        <c:minorUnit val="0.2"/>
      </c:valAx>
      <c:valAx>
        <c:axId val="173049960"/>
        <c:scaling>
          <c:orientation val="minMax"/>
        </c:scaling>
        <c:delete val="1"/>
        <c:axPos val="b"/>
        <c:numFmt formatCode="General" sourceLinked="1"/>
        <c:majorTickMark val="out"/>
        <c:minorTickMark val="none"/>
        <c:tickLblPos val="nextTo"/>
        <c:crossAx val="173053096"/>
        <c:crosses val="autoZero"/>
        <c:crossBetween val="midCat"/>
      </c:valAx>
    </c:plotArea>
    <c:plotVisOnly val="1"/>
    <c:dispBlanksAs val="gap"/>
    <c:showDLblsOverMax val="0"/>
  </c:chart>
  <c:externalData r:id="rId2">
    <c:autoUpdate val="0"/>
  </c:externalData>
  <c:userShapes r:id="rId3"/>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'Figure 1_pw'!$B$28</c:f>
              <c:strCache>
                <c:ptCount val="1"/>
                <c:pt idx="0">
                  <c:v>τ=0</c:v>
                </c:pt>
              </c:strCache>
            </c:strRef>
          </c:tx>
          <c:spPr>
            <a:ln>
              <a:prstDash val="sysDot"/>
            </a:ln>
          </c:spPr>
          <c:marker>
            <c:symbol val="none"/>
          </c:marker>
          <c:cat>
            <c:numRef>
              <c:f>'Figure 1_pw'!$A$29:$A$129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1_pw'!$B$29:$B$129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0-3315-4498-844A-F178E3610EB9}"/>
            </c:ext>
          </c:extLst>
        </c:ser>
        <c:ser>
          <c:idx val="1"/>
          <c:order val="1"/>
          <c:tx>
            <c:strRef>
              <c:f>'Figure 1_pw'!$C$28</c:f>
              <c:strCache>
                <c:ptCount val="1"/>
                <c:pt idx="0">
                  <c:v>τ=0.5</c:v>
                </c:pt>
              </c:strCache>
            </c:strRef>
          </c:tx>
          <c:spPr>
            <a:ln w="19050"/>
          </c:spPr>
          <c:marker>
            <c:symbol val="none"/>
          </c:marker>
          <c:cat>
            <c:numRef>
              <c:f>'Figure 1_pw'!$A$29:$A$129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1_pw'!$C$29:$C$129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1.7764418924051701E-242</c:v>
                </c:pt>
                <c:pt idx="13">
                  <c:v>1.09911321461488E-116</c:v>
                </c:pt>
                <c:pt idx="14">
                  <c:v>1.8243736533732401E-63</c:v>
                </c:pt>
                <c:pt idx="15">
                  <c:v>5.3097162393758404E-38</c:v>
                </c:pt>
                <c:pt idx="16">
                  <c:v>1.43382083602649E-24</c:v>
                </c:pt>
                <c:pt idx="17">
                  <c:v>6.6143485788404798E-17</c:v>
                </c:pt>
                <c:pt idx="18">
                  <c:v>3.04787411482464E-12</c:v>
                </c:pt>
                <c:pt idx="19">
                  <c:v>2.9991838047503501E-9</c:v>
                </c:pt>
                <c:pt idx="20">
                  <c:v>3.05902320501826E-7</c:v>
                </c:pt>
                <c:pt idx="21">
                  <c:v>7.6810900267571992E-6</c:v>
                </c:pt>
                <c:pt idx="22">
                  <c:v>7.8163253531827196E-5</c:v>
                </c:pt>
                <c:pt idx="23">
                  <c:v>4.3517700108747698E-4</c:v>
                </c:pt>
                <c:pt idx="24">
                  <c:v>1.59937253896095E-3</c:v>
                </c:pt>
                <c:pt idx="25">
                  <c:v>4.3812146982941703E-3</c:v>
                </c:pt>
                <c:pt idx="26">
                  <c:v>9.6992133467412294E-3</c:v>
                </c:pt>
                <c:pt idx="27">
                  <c:v>1.8340184439736701E-2</c:v>
                </c:pt>
                <c:pt idx="28">
                  <c:v>3.0790459834881202E-2</c:v>
                </c:pt>
                <c:pt idx="29">
                  <c:v>4.7184278010856298E-2</c:v>
                </c:pt>
                <c:pt idx="30">
                  <c:v>6.73449879718232E-2</c:v>
                </c:pt>
                <c:pt idx="31">
                  <c:v>9.0871879574304704E-2</c:v>
                </c:pt>
                <c:pt idx="32">
                  <c:v>0.117233972721336</c:v>
                </c:pt>
                <c:pt idx="33">
                  <c:v>0.14584931594495801</c:v>
                </c:pt>
                <c:pt idx="34">
                  <c:v>0.17614241128428701</c:v>
                </c:pt>
                <c:pt idx="35">
                  <c:v>0.20758053830144699</c:v>
                </c:pt>
                <c:pt idx="36">
                  <c:v>0.239693188591448</c:v>
                </c:pt>
                <c:pt idx="37">
                  <c:v>0.27207948429847401</c:v>
                </c:pt>
                <c:pt idx="38">
                  <c:v>0.304407837792735</c:v>
                </c:pt>
                <c:pt idx="39">
                  <c:v>0.336411097375653</c:v>
                </c:pt>
                <c:pt idx="40">
                  <c:v>0.367879441171442</c:v>
                </c:pt>
                <c:pt idx="41">
                  <c:v>0.39865248592542102</c:v>
                </c:pt>
                <c:pt idx="42">
                  <c:v>0.42861149447131103</c:v>
                </c:pt>
                <c:pt idx="43">
                  <c:v>0.45767216644437198</c:v>
                </c:pt>
                <c:pt idx="44">
                  <c:v>0.485778238240412</c:v>
                </c:pt>
                <c:pt idx="45">
                  <c:v>0.51289595961670897</c:v>
                </c:pt>
                <c:pt idx="46">
                  <c:v>0.53900942319071499</c:v>
                </c:pt>
                <c:pt idx="47">
                  <c:v>0.56411667555106304</c:v>
                </c:pt>
                <c:pt idx="48">
                  <c:v>0.58822651817218796</c:v>
                </c:pt>
                <c:pt idx="49">
                  <c:v>0.61135590175829302</c:v>
                </c:pt>
                <c:pt idx="50">
                  <c:v>0.63352782190376999</c:v>
                </c:pt>
                <c:pt idx="51">
                  <c:v>0.65476963259765097</c:v>
                </c:pt>
                <c:pt idx="52">
                  <c:v>0.67511170444521895</c:v>
                </c:pt>
                <c:pt idx="53">
                  <c:v>0.69458636499736004</c:v>
                </c:pt>
                <c:pt idx="54">
                  <c:v>0.71322706844956196</c:v>
                </c:pt>
                <c:pt idx="55">
                  <c:v>0.731067750814824</c:v>
                </c:pt>
                <c:pt idx="56">
                  <c:v>0.74814233436080402</c:v>
                </c:pt>
                <c:pt idx="57">
                  <c:v>0.76448435164664896</c:v>
                </c:pt>
                <c:pt idx="58">
                  <c:v>0.78012666498758998</c:v>
                </c:pt>
                <c:pt idx="59">
                  <c:v>0.79510126173580198</c:v>
                </c:pt>
                <c:pt idx="60">
                  <c:v>0.80943910952239295</c:v>
                </c:pt>
                <c:pt idx="61">
                  <c:v>0.82317005868086102</c:v>
                </c:pt>
                <c:pt idx="62">
                  <c:v>0.83632278157867601</c:v>
                </c:pt>
                <c:pt idx="63">
                  <c:v>0.84892474061892997</c:v>
                </c:pt>
                <c:pt idx="64">
                  <c:v>0.86100217832197601</c:v>
                </c:pt>
                <c:pt idx="65">
                  <c:v>0.87258012422841202</c:v>
                </c:pt>
                <c:pt idx="66">
                  <c:v>0.88368241443844697</c:v>
                </c:pt>
                <c:pt idx="67">
                  <c:v>0.89433172046713405</c:v>
                </c:pt>
                <c:pt idx="68">
                  <c:v>0.90454958478991199</c:v>
                </c:pt>
                <c:pt idx="69">
                  <c:v>0.91435646101099</c:v>
                </c:pt>
                <c:pt idx="70">
                  <c:v>0.92377175703449499</c:v>
                </c:pt>
                <c:pt idx="71">
                  <c:v>0.93281387997668896</c:v>
                </c:pt>
                <c:pt idx="72">
                  <c:v>0.94150028184396295</c:v>
                </c:pt>
                <c:pt idx="73">
                  <c:v>0.94984750522998096</c:v>
                </c:pt>
                <c:pt idx="74">
                  <c:v>0.95787122846744299</c:v>
                </c:pt>
                <c:pt idx="75">
                  <c:v>0.96558630981462101</c:v>
                </c:pt>
                <c:pt idx="76">
                  <c:v>0.97300683037141</c:v>
                </c:pt>
                <c:pt idx="77">
                  <c:v>0.98014613551011098</c:v>
                </c:pt>
                <c:pt idx="78">
                  <c:v>0.98701687467725396</c:v>
                </c:pt>
                <c:pt idx="79">
                  <c:v>0.99363103947827303</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1-3315-4498-844A-F178E3610EB9}"/>
            </c:ext>
          </c:extLst>
        </c:ser>
        <c:ser>
          <c:idx val="2"/>
          <c:order val="2"/>
          <c:tx>
            <c:strRef>
              <c:f>'Figure 1_pw'!$D$28</c:f>
              <c:strCache>
                <c:ptCount val="1"/>
                <c:pt idx="0">
                  <c:v>τ=1</c:v>
                </c:pt>
              </c:strCache>
            </c:strRef>
          </c:tx>
          <c:spPr>
            <a:ln w="19050"/>
          </c:spPr>
          <c:marker>
            <c:symbol val="none"/>
          </c:marker>
          <c:cat>
            <c:numRef>
              <c:f>'Figure 1_pw'!$A$29:$A$129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1_pw'!$D$29:$D$129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4.9071048302102398E-185</c:v>
                </c:pt>
                <c:pt idx="20">
                  <c:v>1.7984862202795399E-111</c:v>
                </c:pt>
                <c:pt idx="21">
                  <c:v>3.4494827279591599E-71</c:v>
                </c:pt>
                <c:pt idx="22">
                  <c:v>8.85764656286856E-48</c:v>
                </c:pt>
                <c:pt idx="23">
                  <c:v>1.8256630371391399E-33</c:v>
                </c:pt>
                <c:pt idx="24">
                  <c:v>2.5499090872092301E-24</c:v>
                </c:pt>
                <c:pt idx="25">
                  <c:v>2.9925059478656702E-18</c:v>
                </c:pt>
                <c:pt idx="26">
                  <c:v>4.3708544576593501E-14</c:v>
                </c:pt>
                <c:pt idx="27">
                  <c:v>3.8260260292071697E-11</c:v>
                </c:pt>
                <c:pt idx="28">
                  <c:v>5.1962338620572699E-9</c:v>
                </c:pt>
                <c:pt idx="29">
                  <c:v>1.98507415065177E-7</c:v>
                </c:pt>
                <c:pt idx="30">
                  <c:v>3.1294208810979999E-6</c:v>
                </c:pt>
                <c:pt idx="31">
                  <c:v>2.6233464091565099E-5</c:v>
                </c:pt>
                <c:pt idx="32">
                  <c:v>1.3884981341145101E-4</c:v>
                </c:pt>
                <c:pt idx="33">
                  <c:v>5.2260456027959201E-4</c:v>
                </c:pt>
                <c:pt idx="34">
                  <c:v>1.5212441279377599E-3</c:v>
                </c:pt>
                <c:pt idx="35">
                  <c:v>3.6377227428033101E-3</c:v>
                </c:pt>
                <c:pt idx="36">
                  <c:v>7.4681724006850801E-3</c:v>
                </c:pt>
                <c:pt idx="37">
                  <c:v>1.3600570834412899E-2</c:v>
                </c:pt>
                <c:pt idx="38">
                  <c:v>2.2518569033636599E-2</c:v>
                </c:pt>
                <c:pt idx="39">
                  <c:v>3.4538465593052799E-2</c:v>
                </c:pt>
                <c:pt idx="40">
                  <c:v>4.9787068367863903E-2</c:v>
                </c:pt>
                <c:pt idx="41">
                  <c:v>6.8213383376593897E-2</c:v>
                </c:pt>
                <c:pt idx="42">
                  <c:v>8.9621143270677397E-2</c:v>
                </c:pt>
                <c:pt idx="43">
                  <c:v>0.113709741698777</c:v>
                </c:pt>
                <c:pt idx="44">
                  <c:v>0.140114611786569</c:v>
                </c:pt>
                <c:pt idx="45">
                  <c:v>0.16844194519299299</c:v>
                </c:pt>
                <c:pt idx="46">
                  <c:v>0.19829570115105699</c:v>
                </c:pt>
                <c:pt idx="47">
                  <c:v>0.22929682453045</c:v>
                </c:pt>
                <c:pt idx="48">
                  <c:v>0.26109563667685698</c:v>
                </c:pt>
                <c:pt idx="49">
                  <c:v>0.29337876656225698</c:v>
                </c:pt>
                <c:pt idx="50">
                  <c:v>0.32587201357489698</c:v>
                </c:pt>
                <c:pt idx="51">
                  <c:v>0.35834036744965297</c:v>
                </c:pt>
                <c:pt idx="52">
                  <c:v>0.39058617557280001</c:v>
                </c:pt>
                <c:pt idx="53">
                  <c:v>0.42244620995768201</c:v>
                </c:pt>
                <c:pt idx="54">
                  <c:v>0.45378817716192599</c:v>
                </c:pt>
                <c:pt idx="55">
                  <c:v>0.48450704512206799</c:v>
                </c:pt>
                <c:pt idx="56">
                  <c:v>0.51452143118386795</c:v>
                </c:pt>
                <c:pt idx="57">
                  <c:v>0.54377020044121804</c:v>
                </c:pt>
                <c:pt idx="58">
                  <c:v>0.57220935624468805</c:v>
                </c:pt>
                <c:pt idx="59">
                  <c:v>0.59980925893551595</c:v>
                </c:pt>
                <c:pt idx="60">
                  <c:v>0.626552178919067</c:v>
                </c:pt>
                <c:pt idx="61">
                  <c:v>0.65243017162024197</c:v>
                </c:pt>
                <c:pt idx="62">
                  <c:v>0.67744325121010995</c:v>
                </c:pt>
                <c:pt idx="63">
                  <c:v>0.70159783469537595</c:v>
                </c:pt>
                <c:pt idx="64">
                  <c:v>0.72490542616835596</c:v>
                </c:pt>
                <c:pt idx="65">
                  <c:v>0.74738151141854203</c:v>
                </c:pt>
                <c:pt idx="66">
                  <c:v>0.76904463480666596</c:v>
                </c:pt>
                <c:pt idx="67">
                  <c:v>0.78991563269172005</c:v>
                </c:pt>
                <c:pt idx="68">
                  <c:v>0.81001700038318503</c:v>
                </c:pt>
                <c:pt idx="69">
                  <c:v>0.82937237231340699</c:v>
                </c:pt>
                <c:pt idx="70">
                  <c:v>0.848006097737244</c:v>
                </c:pt>
                <c:pt idx="71">
                  <c:v>0.86594289668378799</c:v>
                </c:pt>
                <c:pt idx="72">
                  <c:v>0.88320758306806002</c:v>
                </c:pt>
                <c:pt idx="73">
                  <c:v>0.899824843807285</c:v>
                </c:pt>
                <c:pt idx="74">
                  <c:v>0.91581906448195305</c:v>
                </c:pt>
                <c:pt idx="75">
                  <c:v>0.93121419355151802</c:v>
                </c:pt>
                <c:pt idx="76">
                  <c:v>0.94603363839846699</c:v>
                </c:pt>
                <c:pt idx="77">
                  <c:v>0.96030018755473501</c:v>
                </c:pt>
                <c:pt idx="78">
                  <c:v>0.97403595438312796</c:v>
                </c:pt>
                <c:pt idx="79">
                  <c:v>0.98726233826468801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2-3315-4498-844A-F178E3610EB9}"/>
            </c:ext>
          </c:extLst>
        </c:ser>
        <c:ser>
          <c:idx val="3"/>
          <c:order val="3"/>
          <c:tx>
            <c:strRef>
              <c:f>'Figure 1_pw'!$E$28</c:f>
              <c:strCache>
                <c:ptCount val="1"/>
                <c:pt idx="0">
                  <c:v>τ=1.243(q=1/2)</c:v>
                </c:pt>
              </c:strCache>
            </c:strRef>
          </c:tx>
          <c:spPr>
            <a:ln w="31750">
              <a:solidFill>
                <a:srgbClr val="C00000"/>
              </a:solidFill>
            </a:ln>
          </c:spPr>
          <c:marker>
            <c:symbol val="none"/>
          </c:marker>
          <c:cat>
            <c:numRef>
              <c:f>'Figure 1_pw'!$A$29:$A$129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1_pw'!$E$29:$E$129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2.65504642238316E-245</c:v>
                </c:pt>
                <c:pt idx="22">
                  <c:v>3.7659126997879901E-149</c:v>
                </c:pt>
                <c:pt idx="23">
                  <c:v>1.3812726088862999E-95</c:v>
                </c:pt>
                <c:pt idx="24">
                  <c:v>4.1856553210138099E-64</c:v>
                </c:pt>
                <c:pt idx="25">
                  <c:v>1.00866760793044E-44</c:v>
                </c:pt>
                <c:pt idx="26">
                  <c:v>2.6897940361497101E-32</c:v>
                </c:pt>
                <c:pt idx="27">
                  <c:v>4.8334022415304999E-24</c:v>
                </c:pt>
                <c:pt idx="28">
                  <c:v>2.1990699475798602E-18</c:v>
                </c:pt>
                <c:pt idx="29">
                  <c:v>2.13613427067192E-14</c:v>
                </c:pt>
                <c:pt idx="30">
                  <c:v>1.6217879074773102E-11</c:v>
                </c:pt>
                <c:pt idx="31">
                  <c:v>2.1734389418721001E-9</c:v>
                </c:pt>
                <c:pt idx="32">
                  <c:v>8.6995119300008099E-8</c:v>
                </c:pt>
                <c:pt idx="33">
                  <c:v>1.4731560611318399E-6</c:v>
                </c:pt>
                <c:pt idx="34">
                  <c:v>1.33607449995812E-5</c:v>
                </c:pt>
                <c:pt idx="35">
                  <c:v>7.6396313831638904E-5</c:v>
                </c:pt>
                <c:pt idx="36">
                  <c:v>3.0895703786922301E-4</c:v>
                </c:pt>
                <c:pt idx="37">
                  <c:v>9.5964996867085905E-4</c:v>
                </c:pt>
                <c:pt idx="38">
                  <c:v>2.4311353521695202E-3</c:v>
                </c:pt>
                <c:pt idx="39">
                  <c:v>5.2514970763330197E-3</c:v>
                </c:pt>
                <c:pt idx="40">
                  <c:v>0.01</c:v>
                </c:pt>
                <c:pt idx="41">
                  <c:v>1.72163273867816E-2</c:v>
                </c:pt>
                <c:pt idx="42">
                  <c:v>2.7323607421617001E-2</c:v>
                </c:pt>
                <c:pt idx="43">
                  <c:v>4.0582616202255402E-2</c:v>
                </c:pt>
                <c:pt idx="44">
                  <c:v>5.7079656692243401E-2</c:v>
                </c:pt>
                <c:pt idx="45">
                  <c:v>7.6740923143741493E-2</c:v>
                </c:pt>
                <c:pt idx="46">
                  <c:v>9.9362754477316503E-2</c:v>
                </c:pt>
                <c:pt idx="47">
                  <c:v>0.124648058287637</c:v>
                </c:pt>
                <c:pt idx="48">
                  <c:v>0.15224193113321299</c:v>
                </c:pt>
                <c:pt idx="49">
                  <c:v>0.18176244270972799</c:v>
                </c:pt>
                <c:pt idx="50">
                  <c:v>0.21282489695383799</c:v>
                </c:pt>
                <c:pt idx="51">
                  <c:v>0.245059435640581</c:v>
                </c:pt>
                <c:pt idx="52">
                  <c:v>0.27812271050860699</c:v>
                </c:pt>
                <c:pt idx="53">
                  <c:v>0.31170471432628399</c:v>
                </c:pt>
                <c:pt idx="54">
                  <c:v>0.34553191797427502</c:v>
                </c:pt>
                <c:pt idx="55">
                  <c:v>0.379367753182763</c:v>
                </c:pt>
                <c:pt idx="56">
                  <c:v>0.41301130420384602</c:v>
                </c:pt>
                <c:pt idx="57">
                  <c:v>0.44629488252677602</c:v>
                </c:pt>
                <c:pt idx="58">
                  <c:v>0.47908098569396301</c:v>
                </c:pt>
                <c:pt idx="59">
                  <c:v>0.51125899630129901</c:v>
                </c:pt>
                <c:pt idx="60">
                  <c:v>0.54274186270076497</c:v>
                </c:pt>
                <c:pt idx="61">
                  <c:v>0.57346291627942303</c:v>
                </c:pt>
                <c:pt idx="62">
                  <c:v>0.60337291703062401</c:v>
                </c:pt>
                <c:pt idx="63">
                  <c:v>0.63243737465011696</c:v>
                </c:pt>
                <c:pt idx="64">
                  <c:v>0.66063416216598203</c:v>
                </c:pt>
                <c:pt idx="65">
                  <c:v>0.68795141942967397</c:v>
                </c:pt>
                <c:pt idx="66">
                  <c:v>0.71438573169152098</c:v>
                </c:pt>
                <c:pt idx="67">
                  <c:v>0.73994056168230204</c:v>
                </c:pt>
                <c:pt idx="68">
                  <c:v>0.76462491042671499</c:v>
                </c:pt>
                <c:pt idx="69">
                  <c:v>0.78845218119051697</c:v>
                </c:pt>
                <c:pt idx="70">
                  <c:v>0.81143922163237003</c:v>
                </c:pt>
                <c:pt idx="71">
                  <c:v>0.83360552078237404</c:v>
                </c:pt>
                <c:pt idx="72">
                  <c:v>0.85497253948512097</c:v>
                </c:pt>
                <c:pt idx="73">
                  <c:v>0.87556315515009198</c:v>
                </c:pt>
                <c:pt idx="74">
                  <c:v>0.89540120386972399</c:v>
                </c:pt>
                <c:pt idx="75">
                  <c:v>0.91451110508769096</c:v>
                </c:pt>
                <c:pt idx="76">
                  <c:v>0.93291755596644599</c:v>
                </c:pt>
                <c:pt idx="77">
                  <c:v>0.95064528438442697</c:v>
                </c:pt>
                <c:pt idx="78">
                  <c:v>0.96771885108064304</c:v>
                </c:pt>
                <c:pt idx="79">
                  <c:v>0.98416249286120805</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3-3315-4498-844A-F178E3610EB9}"/>
            </c:ext>
          </c:extLst>
        </c:ser>
        <c:ser>
          <c:idx val="4"/>
          <c:order val="4"/>
          <c:tx>
            <c:strRef>
              <c:f>'Figure 1_pw'!$F$28</c:f>
              <c:strCache>
                <c:ptCount val="1"/>
                <c:pt idx="0">
                  <c:v>τ=2.834(q=2/3)</c:v>
                </c:pt>
              </c:strCache>
            </c:strRef>
          </c:tx>
          <c:spPr>
            <a:ln w="31750"/>
          </c:spPr>
          <c:marker>
            <c:symbol val="none"/>
          </c:marker>
          <c:cat>
            <c:numRef>
              <c:f>'Figure 1_pw'!$A$29:$A$129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1_pw'!$F$29:$F$129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6.7586072964459396E-287</c:v>
                </c:pt>
                <c:pt idx="33">
                  <c:v>7.5300136410903102E-191</c:v>
                </c:pt>
                <c:pt idx="34">
                  <c:v>7.2495073940244701E-131</c:v>
                </c:pt>
                <c:pt idx="35">
                  <c:v>3.12310969448884E-92</c:v>
                </c:pt>
                <c:pt idx="36">
                  <c:v>1.2114631694300401E-66</c:v>
                </c:pt>
                <c:pt idx="37">
                  <c:v>2.9333194506083701E-49</c:v>
                </c:pt>
                <c:pt idx="38">
                  <c:v>3.5795526747041398E-37</c:v>
                </c:pt>
                <c:pt idx="39">
                  <c:v>1.3694054021376899E-28</c:v>
                </c:pt>
                <c:pt idx="40">
                  <c:v>2.2399104149121498E-22</c:v>
                </c:pt>
                <c:pt idx="41">
                  <c:v>8.4994532279704493E-18</c:v>
                </c:pt>
                <c:pt idx="42">
                  <c:v>2.2883767296942899E-14</c:v>
                </c:pt>
                <c:pt idx="43">
                  <c:v>9.2876120074359504E-12</c:v>
                </c:pt>
                <c:pt idx="44">
                  <c:v>9.5308591025967293E-10</c:v>
                </c:pt>
                <c:pt idx="45">
                  <c:v>3.54790783867048E-8</c:v>
                </c:pt>
                <c:pt idx="46">
                  <c:v>6.1879623096050698E-7</c:v>
                </c:pt>
                <c:pt idx="47">
                  <c:v>6.0782631765784398E-6</c:v>
                </c:pt>
                <c:pt idx="48">
                  <c:v>3.8453098983353001E-5</c:v>
                </c:pt>
                <c:pt idx="49">
                  <c:v>1.72988787991464E-4</c:v>
                </c:pt>
                <c:pt idx="50">
                  <c:v>5.95900951710304E-4</c:v>
                </c:pt>
                <c:pt idx="51">
                  <c:v>1.66216465848801E-3</c:v>
                </c:pt>
                <c:pt idx="52">
                  <c:v>3.91783665184755E-3</c:v>
                </c:pt>
                <c:pt idx="53">
                  <c:v>8.0644113269693792E-3</c:v>
                </c:pt>
                <c:pt idx="54">
                  <c:v>1.48717925554341E-2</c:v>
                </c:pt>
                <c:pt idx="55">
                  <c:v>2.5068978948831699E-2</c:v>
                </c:pt>
                <c:pt idx="56">
                  <c:v>3.9245546731246E-2</c:v>
                </c:pt>
                <c:pt idx="57">
                  <c:v>5.7786213259060797E-2</c:v>
                </c:pt>
                <c:pt idx="58">
                  <c:v>8.0845427131342795E-2</c:v>
                </c:pt>
                <c:pt idx="59">
                  <c:v>0.108356907943228</c:v>
                </c:pt>
                <c:pt idx="60">
                  <c:v>0.14006708788504799</c:v>
                </c:pt>
                <c:pt idx="61">
                  <c:v>0.17558060413594401</c:v>
                </c:pt>
                <c:pt idx="62">
                  <c:v>0.214408178783944</c:v>
                </c:pt>
                <c:pt idx="63">
                  <c:v>0.25601043829313602</c:v>
                </c:pt>
                <c:pt idx="64">
                  <c:v>0.29983424311788198</c:v>
                </c:pt>
                <c:pt idx="65">
                  <c:v>0.34534038615078699</c:v>
                </c:pt>
                <c:pt idx="66">
                  <c:v>0.392022990839694</c:v>
                </c:pt>
                <c:pt idx="67">
                  <c:v>0.43942172868644003</c:v>
                </c:pt>
                <c:pt idx="68">
                  <c:v>0.48712827934670999</c:v>
                </c:pt>
                <c:pt idx="69">
                  <c:v>0.53478845880391601</c:v>
                </c:pt>
                <c:pt idx="70">
                  <c:v>0.58210128300212305</c:v>
                </c:pt>
                <c:pt idx="71">
                  <c:v>0.62881601075120197</c:v>
                </c:pt>
                <c:pt idx="72">
                  <c:v>0.67472797769495496</c:v>
                </c:pt>
                <c:pt idx="73">
                  <c:v>0.71967382267816504</c:v>
                </c:pt>
                <c:pt idx="74">
                  <c:v>0.76352653156489902</c:v>
                </c:pt>
                <c:pt idx="75">
                  <c:v>0.80619058385866504</c:v>
                </c:pt>
                <c:pt idx="76">
                  <c:v>0.84759738146582497</c:v>
                </c:pt>
                <c:pt idx="77">
                  <c:v>0.88770106148320604</c:v>
                </c:pt>
                <c:pt idx="78">
                  <c:v>0.92647474032422605</c:v>
                </c:pt>
                <c:pt idx="79">
                  <c:v>0.96390719955587401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4-3315-4498-844A-F178E3610EB9}"/>
            </c:ext>
          </c:extLst>
        </c:ser>
        <c:ser>
          <c:idx val="6"/>
          <c:order val="6"/>
          <c:tx>
            <c:strRef>
              <c:f>'Figure 1_pw'!$G$28</c:f>
              <c:strCache>
                <c:ptCount val="1"/>
                <c:pt idx="0">
                  <c:v>τ=5</c:v>
                </c:pt>
              </c:strCache>
            </c:strRef>
          </c:tx>
          <c:spPr>
            <a:ln w="19050"/>
          </c:spPr>
          <c:marker>
            <c:symbol val="none"/>
          </c:marker>
          <c:cat>
            <c:numRef>
              <c:f>'Figure 1_pw'!$A$29:$A$129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1_pw'!$G$29:$G$129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1.9351065656516299E-295</c:v>
                </c:pt>
                <c:pt idx="42">
                  <c:v>3.5944668309790599E-201</c:v>
                </c:pt>
                <c:pt idx="43">
                  <c:v>3.2396489957412601E-140</c:v>
                </c:pt>
                <c:pt idx="44">
                  <c:v>7.3357238658373701E-100</c:v>
                </c:pt>
                <c:pt idx="45">
                  <c:v>1.4827172392688199E-72</c:v>
                </c:pt>
                <c:pt idx="46">
                  <c:v>1.0555710228303401E-53</c:v>
                </c:pt>
                <c:pt idx="47">
                  <c:v>1.9288164743063599E-40</c:v>
                </c:pt>
                <c:pt idx="48">
                  <c:v>5.9937862553515701E-31</c:v>
                </c:pt>
                <c:pt idx="49">
                  <c:v>4.8155519312649697E-24</c:v>
                </c:pt>
                <c:pt idx="50">
                  <c:v>6.0462836277144702E-19</c:v>
                </c:pt>
                <c:pt idx="51">
                  <c:v>3.97915338890665E-15</c:v>
                </c:pt>
                <c:pt idx="52">
                  <c:v>3.1392309950761799E-12</c:v>
                </c:pt>
                <c:pt idx="53">
                  <c:v>5.2714901925981197E-10</c:v>
                </c:pt>
                <c:pt idx="54">
                  <c:v>2.8226497545127999E-8</c:v>
                </c:pt>
                <c:pt idx="55">
                  <c:v>6.4303025187330099E-7</c:v>
                </c:pt>
                <c:pt idx="56">
                  <c:v>7.6760737521183302E-6</c:v>
                </c:pt>
                <c:pt idx="57">
                  <c:v>5.5915462252464797E-5</c:v>
                </c:pt>
                <c:pt idx="58">
                  <c:v>2.7817413158822801E-4</c:v>
                </c:pt>
                <c:pt idx="59">
                  <c:v>1.0280987339242799E-3</c:v>
                </c:pt>
                <c:pt idx="60">
                  <c:v>3.00788939997701E-3</c:v>
                </c:pt>
                <c:pt idx="61">
                  <c:v>7.31147598799964E-3</c:v>
                </c:pt>
                <c:pt idx="62">
                  <c:v>1.53253855079201E-2</c:v>
                </c:pt>
                <c:pt idx="63">
                  <c:v>2.85100375827941E-2</c:v>
                </c:pt>
                <c:pt idx="64">
                  <c:v>4.8144360681624698E-2</c:v>
                </c:pt>
                <c:pt idx="65">
                  <c:v>7.5120140297645702E-2</c:v>
                </c:pt>
                <c:pt idx="66">
                  <c:v>0.10983475674799401</c:v>
                </c:pt>
                <c:pt idx="67">
                  <c:v>0.152186045198686</c:v>
                </c:pt>
                <c:pt idx="68">
                  <c:v>0.201643463566336</c:v>
                </c:pt>
                <c:pt idx="69">
                  <c:v>0.25736009423212802</c:v>
                </c:pt>
                <c:pt idx="70">
                  <c:v>0.318294244505052</c:v>
                </c:pt>
                <c:pt idx="71">
                  <c:v>0.38331954991761802</c:v>
                </c:pt>
                <c:pt idx="72">
                  <c:v>0.45131282274232498</c:v>
                </c:pt>
                <c:pt idx="73">
                  <c:v>0.52121673952703396</c:v>
                </c:pt>
                <c:pt idx="74">
                  <c:v>0.59207928146998701</c:v>
                </c:pt>
                <c:pt idx="75">
                  <c:v>0.66307414457452596</c:v>
                </c:pt>
                <c:pt idx="76">
                  <c:v>0.73350694043081899</c:v>
                </c:pt>
                <c:pt idx="77">
                  <c:v>0.80281165206156802</c:v>
                </c:pt>
                <c:pt idx="78">
                  <c:v>0.870541025010519</c:v>
                </c:pt>
                <c:pt idx="79">
                  <c:v>0.93635368973861099</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5-3315-4498-844A-F178E3610EB9}"/>
            </c:ext>
          </c:extLst>
        </c:ser>
        <c:ser>
          <c:idx val="8"/>
          <c:order val="7"/>
          <c:tx>
            <c:strRef>
              <c:f>'Figure 1_pw'!$H$28</c:f>
              <c:strCache>
                <c:ptCount val="1"/>
                <c:pt idx="0">
                  <c:v> τ=10</c:v>
                </c:pt>
              </c:strCache>
            </c:strRef>
          </c:tx>
          <c:spPr>
            <a:ln w="19050">
              <a:solidFill>
                <a:schemeClr val="accent1">
                  <a:lumMod val="75000"/>
                </a:schemeClr>
              </a:solidFill>
            </a:ln>
          </c:spPr>
          <c:marker>
            <c:symbol val="none"/>
          </c:marker>
          <c:val>
            <c:numRef>
              <c:f>'Figure 1_pw'!$H$29:$H$129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1.7042762464542401E-217</c:v>
                </c:pt>
                <c:pt idx="54">
                  <c:v>4.6886652128259699E-147</c:v>
                </c:pt>
                <c:pt idx="55">
                  <c:v>2.1875568840739801E-101</c:v>
                </c:pt>
                <c:pt idx="56">
                  <c:v>3.3923748903201098E-71</c:v>
                </c:pt>
                <c:pt idx="57">
                  <c:v>7.1829255718583597E-51</c:v>
                </c:pt>
                <c:pt idx="58">
                  <c:v>5.9885067463137598E-37</c:v>
                </c:pt>
                <c:pt idx="59">
                  <c:v>2.9291226342337199E-27</c:v>
                </c:pt>
                <c:pt idx="60">
                  <c:v>2.0606738879951399E-20</c:v>
                </c:pt>
                <c:pt idx="61">
                  <c:v>1.66926233355397E-15</c:v>
                </c:pt>
                <c:pt idx="62">
                  <c:v>6.1521618704163501E-12</c:v>
                </c:pt>
                <c:pt idx="63">
                  <c:v>2.5920995252954301E-9</c:v>
                </c:pt>
                <c:pt idx="64">
                  <c:v>2.33627977440954E-7</c:v>
                </c:pt>
                <c:pt idx="65">
                  <c:v>6.9377864001810199E-6</c:v>
                </c:pt>
                <c:pt idx="66">
                  <c:v>9.1766992530401104E-5</c:v>
                </c:pt>
                <c:pt idx="67">
                  <c:v>6.69031231745644E-4</c:v>
                </c:pt>
                <c:pt idx="68">
                  <c:v>3.13062293892782E-3</c:v>
                </c:pt>
                <c:pt idx="69">
                  <c:v>1.0495964544184E-2</c:v>
                </c:pt>
                <c:pt idx="70">
                  <c:v>2.7321616580630301E-2</c:v>
                </c:pt>
                <c:pt idx="71">
                  <c:v>5.85874042097305E-2</c:v>
                </c:pt>
                <c:pt idx="72">
                  <c:v>0.10815825258516799</c:v>
                </c:pt>
                <c:pt idx="73">
                  <c:v>0.177684233717125</c:v>
                </c:pt>
                <c:pt idx="74">
                  <c:v>0.26635488233282201</c:v>
                </c:pt>
                <c:pt idx="75">
                  <c:v>0.37137244680439102</c:v>
                </c:pt>
                <c:pt idx="76">
                  <c:v>0.48875900590962901</c:v>
                </c:pt>
                <c:pt idx="77">
                  <c:v>0.61415379977778395</c:v>
                </c:pt>
                <c:pt idx="78">
                  <c:v>0.74341418200488596</c:v>
                </c:pt>
                <c:pt idx="79">
                  <c:v>0.87297475496113497</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6-3315-4498-844A-F178E3610EB9}"/>
            </c:ext>
          </c:extLst>
        </c:ser>
        <c:ser>
          <c:idx val="9"/>
          <c:order val="8"/>
          <c:tx>
            <c:strRef>
              <c:f>'Figure 1_pw'!$I$28</c:f>
              <c:strCache>
                <c:ptCount val="1"/>
                <c:pt idx="0">
                  <c:v> τ=100</c:v>
                </c:pt>
              </c:strCache>
            </c:strRef>
          </c:tx>
          <c:spPr>
            <a:ln>
              <a:solidFill>
                <a:schemeClr val="tx1"/>
              </a:solidFill>
            </a:ln>
          </c:spPr>
          <c:marker>
            <c:symbol val="none"/>
          </c:marker>
          <c:val>
            <c:numRef>
              <c:f>'Figure 1_pw'!$I$29:$I$129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2.2210458137934401E-96</c:v>
                </c:pt>
                <c:pt idx="77">
                  <c:v>2.50942517307297E-23</c:v>
                </c:pt>
                <c:pt idx="78">
                  <c:v>4.0396297773179001E-6</c:v>
                </c:pt>
                <c:pt idx="79">
                  <c:v>7.6198602779856905E-2</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7-3315-4498-844A-F178E3610EB9}"/>
            </c:ext>
          </c:extLst>
        </c:ser>
        <c:ser>
          <c:idx val="7"/>
          <c:order val="9"/>
          <c:tx>
            <c:strRef>
              <c:f>'Figure 1_pw'!$J$28</c:f>
              <c:strCache>
                <c:ptCount val="1"/>
                <c:pt idx="0">
                  <c:v>wealth (0|1)</c:v>
                </c:pt>
              </c:strCache>
            </c:strRef>
          </c:tx>
          <c:spPr>
            <a:ln>
              <a:solidFill>
                <a:schemeClr val="bg1">
                  <a:lumMod val="75000"/>
                </a:schemeClr>
              </a:solidFill>
              <a:prstDash val="sysDash"/>
            </a:ln>
          </c:spPr>
          <c:marker>
            <c:symbol val="none"/>
          </c:marker>
          <c:val>
            <c:numRef>
              <c:f>'Figure 1_pw'!$J$29:$J$125</c:f>
              <c:numCache>
                <c:formatCode>General</c:formatCode>
                <c:ptCount val="9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numCache>
            </c:numRef>
          </c:val>
          <c:smooth val="0"/>
          <c:extLst>
            <c:ext xmlns:c16="http://schemas.microsoft.com/office/drawing/2014/chart" uri="{C3380CC4-5D6E-409C-BE32-E72D297353CC}">
              <c16:uniqueId val="{00000008-3315-4498-844A-F178E3610EB9}"/>
            </c:ext>
          </c:extLst>
        </c:ser>
        <c:dLbls>
          <c:showLegendKey val="0"/>
          <c:showVal val="0"/>
          <c:showCatName val="0"/>
          <c:showSerName val="0"/>
          <c:showPercent val="0"/>
          <c:showBubbleSize val="0"/>
        </c:dLbls>
        <c:smooth val="0"/>
        <c:axId val="228686904"/>
        <c:axId val="228686512"/>
        <c:extLst>
          <c:ext xmlns:c15="http://schemas.microsoft.com/office/drawing/2012/chart" uri="{02D57815-91ED-43cb-92C2-25804820EDAC}">
            <c15:filteredLineSeries>
              <c15:ser>
                <c:idx val="5"/>
                <c:order val="5"/>
                <c:tx>
                  <c:strRef>
                    <c:extLst>
                      <c:ext uri="{02D57815-91ED-43cb-92C2-25804820EDAC}">
                        <c15:formulaRef>
                          <c15:sqref>'Figure 1_pw'!#REF!</c15:sqref>
                        </c15:formulaRef>
                      </c:ext>
                    </c:extLst>
                    <c:strCache>
                      <c:ptCount val="1"/>
                      <c:pt idx="0">
                        <c:v>#REF!</c:v>
                      </c:pt>
                    </c:strCache>
                  </c:strRef>
                </c:tx>
                <c:marker>
                  <c:symbol val="none"/>
                </c:marker>
                <c:cat>
                  <c:numRef>
                    <c:extLst>
                      <c:ext uri="{02D57815-91ED-43cb-92C2-25804820EDAC}">
                        <c15:formulaRef>
                          <c15:sqref>'Figure 1_pw'!$A$29:$A$129</c15:sqref>
                        </c15:formulaRef>
                      </c:ext>
                    </c:extLst>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extLst>
                      <c:ext uri="{02D57815-91ED-43cb-92C2-25804820EDAC}">
                        <c15:formulaRef>
                          <c15:sqref>'Figure 1_pw'!#REF!</c15:sqref>
                        </c15:formulaRef>
                      </c:ext>
                    </c:extLst>
                    <c:numCache>
                      <c:formatCode>General</c:formatCode>
                      <c:ptCount val="1"/>
                      <c:pt idx="0">
                        <c:v>1</c:v>
                      </c:pt>
                    </c:numCache>
                  </c:numRef>
                </c:val>
                <c:smooth val="0"/>
                <c:extLst>
                  <c:ext xmlns:c16="http://schemas.microsoft.com/office/drawing/2014/chart" uri="{C3380CC4-5D6E-409C-BE32-E72D297353CC}">
                    <c16:uniqueId val="{00000009-3315-4498-844A-F178E3610EB9}"/>
                  </c:ext>
                </c:extLst>
              </c15:ser>
            </c15:filteredLineSeries>
          </c:ext>
        </c:extLst>
      </c:lineChart>
      <c:catAx>
        <c:axId val="228686904"/>
        <c:scaling>
          <c:orientation val="minMax"/>
        </c:scaling>
        <c:delete val="0"/>
        <c:axPos val="b"/>
        <c:numFmt formatCode="General" sourceLinked="1"/>
        <c:majorTickMark val="out"/>
        <c:minorTickMark val="none"/>
        <c:tickLblPos val="nextTo"/>
        <c:crossAx val="228686512"/>
        <c:crosses val="autoZero"/>
        <c:auto val="1"/>
        <c:lblAlgn val="ctr"/>
        <c:lblOffset val="100"/>
        <c:noMultiLvlLbl val="0"/>
      </c:catAx>
      <c:valAx>
        <c:axId val="228686512"/>
        <c:scaling>
          <c:orientation val="minMax"/>
          <c:max val="1"/>
          <c:min val="0"/>
        </c:scaling>
        <c:delete val="0"/>
        <c:axPos val="l"/>
        <c:majorGridlines>
          <c:spPr>
            <a:ln>
              <a:solidFill>
                <a:schemeClr val="accent1">
                  <a:alpha val="20000"/>
                </a:schemeClr>
              </a:solidFill>
            </a:ln>
          </c:spPr>
        </c:majorGridlines>
        <c:numFmt formatCode="General" sourceLinked="1"/>
        <c:majorTickMark val="out"/>
        <c:minorTickMark val="none"/>
        <c:tickLblPos val="nextTo"/>
        <c:txPr>
          <a:bodyPr/>
          <a:lstStyle/>
          <a:p>
            <a:pPr>
              <a:defRPr sz="1200"/>
            </a:pPr>
            <a:endParaRPr lang="de-DE"/>
          </a:p>
        </c:txPr>
        <c:crossAx val="228686904"/>
        <c:crosses val="autoZero"/>
        <c:crossBetween val="between"/>
        <c:majorUnit val="0.2"/>
        <c:minorUnit val="0.05"/>
      </c:valAx>
    </c:plotArea>
    <c:legend>
      <c:legendPos val="r"/>
      <c:legendEntry>
        <c:idx val="8"/>
        <c:txPr>
          <a:bodyPr/>
          <a:lstStyle/>
          <a:p>
            <a:pPr>
              <a:defRPr sz="1200">
                <a:solidFill>
                  <a:schemeClr val="tx1"/>
                </a:solidFill>
              </a:defRPr>
            </a:pPr>
            <a:endParaRPr lang="de-DE"/>
          </a:p>
        </c:txPr>
      </c:legendEntry>
      <c:overlay val="0"/>
      <c:txPr>
        <a:bodyPr/>
        <a:lstStyle/>
        <a:p>
          <a:pPr>
            <a:defRPr sz="1200"/>
          </a:pPr>
          <a:endParaRPr lang="de-DE"/>
        </a:p>
      </c:txPr>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'Figure 1'!$B$28</c:f>
              <c:strCache>
                <c:ptCount val="1"/>
                <c:pt idx="0">
                  <c:v>τ=0</c:v>
                </c:pt>
              </c:strCache>
            </c:strRef>
          </c:tx>
          <c:spPr>
            <a:ln>
              <a:prstDash val="sysDot"/>
            </a:ln>
          </c:spPr>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1'!$B$29:$B$129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0-7277-4313-8869-8D3945F5311A}"/>
            </c:ext>
          </c:extLst>
        </c:ser>
        <c:ser>
          <c:idx val="1"/>
          <c:order val="1"/>
          <c:tx>
            <c:strRef>
              <c:f>'Figure 1'!$C$28</c:f>
              <c:strCache>
                <c:ptCount val="1"/>
                <c:pt idx="0">
                  <c:v>τ=0.5</c:v>
                </c:pt>
              </c:strCache>
            </c:strRef>
          </c:tx>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1'!$C$29:$C$129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0.97960665016559623</c:v>
                </c:pt>
                <c:pt idx="27">
                  <c:v>0.95845312302394092</c:v>
                </c:pt>
                <c:pt idx="28">
                  <c:v>0.93657919640807441</c:v>
                </c:pt>
                <c:pt idx="29">
                  <c:v>0.91402491997382962</c:v>
                </c:pt>
                <c:pt idx="30">
                  <c:v>0.8908309307779757</c:v>
                </c:pt>
                <c:pt idx="31">
                  <c:v>0.86703873199686965</c:v>
                </c:pt>
                <c:pt idx="32">
                  <c:v>0.84269093784247417</c:v>
                </c:pt>
                <c:pt idx="33">
                  <c:v>0.81783148664415262</c:v>
                </c:pt>
                <c:pt idx="34">
                  <c:v>0.79250582317093332</c:v>
                </c:pt>
                <c:pt idx="35">
                  <c:v>0.76676105052942878</c:v>
                </c:pt>
                <c:pt idx="36">
                  <c:v>0.74064605135905759</c:v>
                </c:pt>
                <c:pt idx="37">
                  <c:v>0.71421157753966868</c:v>
                </c:pt>
                <c:pt idx="38">
                  <c:v>0.68751030721507922</c:v>
                </c:pt>
                <c:pt idx="39">
                  <c:v>0.6605968676128714</c:v>
                </c:pt>
                <c:pt idx="40">
                  <c:v>0.63352782190376999</c:v>
                </c:pt>
                <c:pt idx="41">
                  <c:v>0.60636161819416867</c:v>
                </c:pt>
                <c:pt idx="42">
                  <c:v>0.57915849868667724</c:v>
                </c:pt>
                <c:pt idx="43">
                  <c:v>0.55198036708179765</c:v>
                </c:pt>
                <c:pt idx="44">
                  <c:v>0.524890612436265</c:v>
                </c:pt>
                <c:pt idx="45">
                  <c:v>0.49795388794840595</c:v>
                </c:pt>
                <c:pt idx="46">
                  <c:v>0.47123584351641484</c:v>
                </c:pt>
                <c:pt idx="47">
                  <c:v>0.4448028114196097</c:v>
                </c:pt>
                <c:pt idx="48">
                  <c:v>0.41872144511209952</c:v>
                </c:pt>
                <c:pt idx="49">
                  <c:v>0.39305831189728035</c:v>
                </c:pt>
                <c:pt idx="50">
                  <c:v>0.36787944117144233</c:v>
                </c:pt>
                <c:pt idx="51">
                  <c:v>0.34324983098255968</c:v>
                </c:pt>
                <c:pt idx="52">
                  <c:v>0.31923291683772881</c:v>
                </c:pt>
                <c:pt idx="53">
                  <c:v>0.29589000799493015</c:v>
                </c:pt>
                <c:pt idx="54">
                  <c:v>0.27327969786939937</c:v>
                </c:pt>
                <c:pt idx="55">
                  <c:v>0.25145725664086804</c:v>
                </c:pt>
                <c:pt idx="56">
                  <c:v>0.2304740156248701</c:v>
                </c:pt>
                <c:pt idx="57">
                  <c:v>0.21037675441885859</c:v>
                </c:pt>
                <c:pt idx="58">
                  <c:v>0.19120710319183454</c:v>
                </c:pt>
                <c:pt idx="59">
                  <c:v>0.1730009736849909</c:v>
                </c:pt>
                <c:pt idx="60">
                  <c:v>0.15578803345292985</c:v>
                </c:pt>
                <c:pt idx="61">
                  <c:v>0.13959123851696217</c:v>
                </c:pt>
                <c:pt idx="62">
                  <c:v>0.12442643983783136</c:v>
                </c:pt>
                <c:pt idx="63">
                  <c:v>0.11030207876060917</c:v>
                </c:pt>
                <c:pt idx="64">
                  <c:v>9.7218985762200061E-2</c:v>
                </c:pt>
                <c:pt idx="65">
                  <c:v>8.5170295377920383E-2</c:v>
                </c:pt>
                <c:pt idx="66">
                  <c:v>7.4141488054504073E-2</c:v>
                </c:pt>
                <c:pt idx="67">
                  <c:v>6.4110566857132956E-2</c:v>
                </c:pt>
                <c:pt idx="68">
                  <c:v>5.5048373467579972E-2</c:v>
                </c:pt>
                <c:pt idx="69">
                  <c:v>4.691904381122295E-2</c:v>
                </c:pt>
                <c:pt idx="70">
                  <c:v>3.9680599051589188E-2</c:v>
                </c:pt>
                <c:pt idx="71">
                  <c:v>3.328566275096792E-2</c:v>
                </c:pt>
                <c:pt idx="72">
                  <c:v>2.7682289922050646E-2</c:v>
                </c:pt>
                <c:pt idx="73">
                  <c:v>2.2814888739791764E-2</c:v>
                </c:pt>
                <c:pt idx="74">
                  <c:v>1.8625211129539212E-2</c:v>
                </c:pt>
                <c:pt idx="75">
                  <c:v>1.5053384599988248E-2</c:v>
                </c:pt>
                <c:pt idx="76">
                  <c:v>1.2038954848468363E-2</c:v>
                </c:pt>
                <c:pt idx="77">
                  <c:v>9.5219071054858159E-3</c:v>
                </c:pt>
                <c:pt idx="78">
                  <c:v>7.4436341253885365E-3</c:v>
                </c:pt>
                <c:pt idx="79">
                  <c:v>5.7478203093107487E-3</c:v>
                </c:pt>
                <c:pt idx="80">
                  <c:v>4.3812146982941651E-3</c:v>
                </c:pt>
                <c:pt idx="81">
                  <c:v>3.2942704078585722E-3</c:v>
                </c:pt>
                <c:pt idx="82">
                  <c:v>2.4416342671511305E-3</c:v>
                </c:pt>
                <c:pt idx="83">
                  <c:v>1.7824776248909157E-3</c:v>
                </c:pt>
                <c:pt idx="84">
                  <c:v>1.2806670301409103E-3</c:v>
                </c:pt>
                <c:pt idx="85">
                  <c:v>9.047812523655035E-4</c:v>
                </c:pt>
                <c:pt idx="86">
                  <c:v>6.2798830709134249E-4</c:v>
                </c:pt>
                <c:pt idx="87">
                  <c:v>4.2780226185978328E-4</c:v>
                </c:pt>
                <c:pt idx="88">
                  <c:v>2.8574415721942546E-4</c:v>
                </c:pt>
                <c:pt idx="89">
                  <c:v>1.869340712376791E-4</c:v>
                </c:pt>
                <c:pt idx="90">
                  <c:v>1.1964204174042874E-4</c:v>
                </c:pt>
                <c:pt idx="91">
                  <c:v>7.4824292285229372E-5</c:v>
                </c:pt>
                <c:pt idx="92">
                  <c:v>4.5668230261981734E-5</c:v>
                </c:pt>
                <c:pt idx="93">
                  <c:v>2.7165402707244594E-5</c:v>
                </c:pt>
                <c:pt idx="94">
                  <c:v>1.5726518541807608E-5</c:v>
                </c:pt>
                <c:pt idx="95">
                  <c:v>8.8473258877666304E-6</c:v>
                </c:pt>
                <c:pt idx="96">
                  <c:v>4.8290896053588806E-6</c:v>
                </c:pt>
                <c:pt idx="97">
                  <c:v>2.5530726394552189E-6</c:v>
                </c:pt>
                <c:pt idx="98">
                  <c:v>1.3050713489156922E-6</c:v>
                </c:pt>
                <c:pt idx="99">
                  <c:v>6.4381652925026479E-7</c:v>
                </c:pt>
                <c:pt idx="100">
                  <c:v>3.0590232050182579E-7</c:v>
                </c:pt>
              </c:numCache>
            </c:numRef>
          </c:val>
          <c:smooth val="0"/>
          <c:extLst>
            <c:ext xmlns:c16="http://schemas.microsoft.com/office/drawing/2014/chart" uri="{C3380CC4-5D6E-409C-BE32-E72D297353CC}">
              <c16:uniqueId val="{00000001-7277-4313-8869-8D3945F5311A}"/>
            </c:ext>
          </c:extLst>
        </c:ser>
        <c:ser>
          <c:idx val="2"/>
          <c:order val="2"/>
          <c:tx>
            <c:strRef>
              <c:f>'Figure 1'!$D$28</c:f>
              <c:strCache>
                <c:ptCount val="1"/>
                <c:pt idx="0">
                  <c:v>τ=1</c:v>
                </c:pt>
              </c:strCache>
            </c:strRef>
          </c:tx>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1'!$D$29:$D$129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0.9592218825714609</c:v>
                </c:pt>
                <c:pt idx="27">
                  <c:v>0.91697969858026829</c:v>
                </c:pt>
                <c:pt idx="28">
                  <c:v>0.87342290296759517</c:v>
                </c:pt>
                <c:pt idx="29">
                  <c:v>0.8287171000070217</c:v>
                </c:pt>
                <c:pt idx="30">
                  <c:v>0.78304528673108431</c:v>
                </c:pt>
                <c:pt idx="31">
                  <c:v>0.73660870802027567</c:v>
                </c:pt>
                <c:pt idx="32">
                  <c:v>0.68962724127859221</c:v>
                </c:pt>
                <c:pt idx="33">
                  <c:v>0.64233921915219483</c:v>
                </c:pt>
                <c:pt idx="34">
                  <c:v>0.59500059305700359</c:v>
                </c:pt>
                <c:pt idx="35">
                  <c:v>0.54788333983916093</c:v>
                </c:pt>
                <c:pt idx="36">
                  <c:v>0.50127302043072952</c:v>
                </c:pt>
                <c:pt idx="37">
                  <c:v>0.45546541478028585</c:v>
                </c:pt>
                <c:pt idx="38">
                  <c:v>0.41076218354421812</c:v>
                </c:pt>
                <c:pt idx="39">
                  <c:v>0.36746554570530543</c:v>
                </c:pt>
                <c:pt idx="40">
                  <c:v>0.32587201357489726</c:v>
                </c:pt>
                <c:pt idx="41">
                  <c:v>0.28626529269686907</c:v>
                </c:pt>
                <c:pt idx="42">
                  <c:v>0.24890853270145258</c:v>
                </c:pt>
                <c:pt idx="43">
                  <c:v>0.21403620285512612</c:v>
                </c:pt>
                <c:pt idx="44">
                  <c:v>0.18184595714116733</c:v>
                </c:pt>
                <c:pt idx="45">
                  <c:v>0.15249093961377741</c:v>
                </c:pt>
                <c:pt idx="46">
                  <c:v>0.12607305014895692</c:v>
                </c:pt>
                <c:pt idx="47">
                  <c:v>0.10263772997681279</c:v>
                </c:pt>
                <c:pt idx="48">
                  <c:v>8.2170820928120392E-2</c:v>
                </c:pt>
                <c:pt idx="49">
                  <c:v>6.459798863156517E-2</c:v>
                </c:pt>
                <c:pt idx="50">
                  <c:v>4.9787068367863944E-2</c:v>
                </c:pt>
                <c:pt idx="51">
                  <c:v>3.7553490715820689E-2</c:v>
                </c:pt>
                <c:pt idx="52">
                  <c:v>2.7668681127780367E-2</c:v>
                </c:pt>
                <c:pt idx="53">
                  <c:v>1.9871025122383666E-2</c:v>
                </c:pt>
                <c:pt idx="54">
                  <c:v>1.3878684699577823E-2</c:v>
                </c:pt>
                <c:pt idx="55">
                  <c:v>9.4032887981825991E-3</c:v>
                </c:pt>
                <c:pt idx="56">
                  <c:v>6.1633524804173183E-3</c:v>
                </c:pt>
                <c:pt idx="57">
                  <c:v>3.8962513518448964E-3</c:v>
                </c:pt>
                <c:pt idx="58">
                  <c:v>2.3677161826936304E-3</c:v>
                </c:pt>
                <c:pt idx="59">
                  <c:v>1.3781142721868865E-3</c:v>
                </c:pt>
                <c:pt idx="60">
                  <c:v>7.6520883444840206E-4</c:v>
                </c:pt>
                <c:pt idx="61">
                  <c:v>4.0356224142214302E-4</c:v>
                </c:pt>
                <c:pt idx="62">
                  <c:v>2.0118084788440591E-4</c:v>
                </c:pt>
                <c:pt idx="63">
                  <c:v>9.4300073861843374E-5</c:v>
                </c:pt>
                <c:pt idx="64">
                  <c:v>4.1320281819656557E-5</c:v>
                </c:pt>
                <c:pt idx="65">
                  <c:v>1.6817689419921432E-5</c:v>
                </c:pt>
                <c:pt idx="66">
                  <c:v>6.3135070420480832E-6</c:v>
                </c:pt>
                <c:pt idx="67">
                  <c:v>2.1693049572018744E-6</c:v>
                </c:pt>
                <c:pt idx="68">
                  <c:v>6.7643104877806188E-7</c:v>
                </c:pt>
                <c:pt idx="69">
                  <c:v>1.8963335888181288E-7</c:v>
                </c:pt>
                <c:pt idx="70">
                  <c:v>4.7306241961291228E-8</c:v>
                </c:pt>
                <c:pt idx="71">
                  <c:v>1.0382564696602775E-8</c:v>
                </c:pt>
                <c:pt idx="72">
                  <c:v>1.9798905483700138E-9</c:v>
                </c:pt>
                <c:pt idx="73">
                  <c:v>3.2354947560565541E-10</c:v>
                </c:pt>
                <c:pt idx="74">
                  <c:v>4.462741700191884E-11</c:v>
                </c:pt>
                <c:pt idx="75">
                  <c:v>5.1090890280633251E-12</c:v>
                </c:pt>
                <c:pt idx="76">
                  <c:v>4.7657700746337517E-13</c:v>
                </c:pt>
                <c:pt idx="77">
                  <c:v>3.5489954573715146E-14</c:v>
                </c:pt>
                <c:pt idx="78">
                  <c:v>2.0628785384801873E-15</c:v>
                </c:pt>
                <c:pt idx="79">
                  <c:v>9.1291401379423387E-17</c:v>
                </c:pt>
                <c:pt idx="80">
                  <c:v>2.9925059478656629E-18</c:v>
                </c:pt>
                <c:pt idx="81">
                  <c:v>7.0484935940885024E-20</c:v>
                </c:pt>
                <c:pt idx="82">
                  <c:v>1.1535357180217119E-21</c:v>
                </c:pt>
                <c:pt idx="83">
                  <c:v>1.2639073911480653E-23</c:v>
                </c:pt>
                <c:pt idx="84">
                  <c:v>8.8984689625195788E-26</c:v>
                </c:pt>
                <c:pt idx="85">
                  <c:v>3.8468084697830623E-28</c:v>
                </c:pt>
                <c:pt idx="86">
                  <c:v>9.71035561594584E-31</c:v>
                </c:pt>
                <c:pt idx="87">
                  <c:v>1.3537727929034199E-33</c:v>
                </c:pt>
                <c:pt idx="88">
                  <c:v>9.8008511763326189E-37</c:v>
                </c:pt>
                <c:pt idx="89">
                  <c:v>3.441418280391643E-40</c:v>
                </c:pt>
                <c:pt idx="90">
                  <c:v>5.4339022959780133E-44</c:v>
                </c:pt>
                <c:pt idx="91">
                  <c:v>3.5479043848332689E-48</c:v>
                </c:pt>
                <c:pt idx="92">
                  <c:v>8.7286105890365957E-53</c:v>
                </c:pt>
                <c:pt idx="93">
                  <c:v>7.2989114115381886E-58</c:v>
                </c:pt>
                <c:pt idx="94">
                  <c:v>1.8503018272710663E-63</c:v>
                </c:pt>
                <c:pt idx="95">
                  <c:v>1.2525192507760751E-69</c:v>
                </c:pt>
                <c:pt idx="96">
                  <c:v>1.9665674463406988E-76</c:v>
                </c:pt>
                <c:pt idx="97">
                  <c:v>6.1248400364475386E-84</c:v>
                </c:pt>
                <c:pt idx="98">
                  <c:v>3.1806010943583678E-92</c:v>
                </c:pt>
                <c:pt idx="99">
                  <c:v>2.2706651518909469E-101</c:v>
                </c:pt>
                <c:pt idx="100">
                  <c:v>1.7984862202794635E-111</c:v>
                </c:pt>
              </c:numCache>
            </c:numRef>
          </c:val>
          <c:smooth val="0"/>
          <c:extLst>
            <c:ext xmlns:c16="http://schemas.microsoft.com/office/drawing/2014/chart" uri="{C3380CC4-5D6E-409C-BE32-E72D297353CC}">
              <c16:uniqueId val="{00000002-7277-4313-8869-8D3945F5311A}"/>
            </c:ext>
          </c:extLst>
        </c:ser>
        <c:ser>
          <c:idx val="3"/>
          <c:order val="3"/>
          <c:tx>
            <c:strRef>
              <c:f>'Figure 1'!$E$28</c:f>
              <c:strCache>
                <c:ptCount val="1"/>
                <c:pt idx="0">
                  <c:v>τ=1.5</c:v>
                </c:pt>
              </c:strCache>
            </c:strRef>
          </c:tx>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1'!$E$29:$E$129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0.93885443056062701</c:v>
                </c:pt>
                <c:pt idx="27">
                  <c:v>0.87565563434850613</c:v>
                </c:pt>
                <c:pt idx="28">
                  <c:v>0.81080804037399423</c:v>
                </c:pt>
                <c:pt idx="29">
                  <c:v>0.74478217117501799</c:v>
                </c:pt>
                <c:pt idx="30">
                  <c:v>0.67811580230683888</c:v>
                </c:pt>
                <c:pt idx="31">
                  <c:v>0.61141179420393077</c:v>
                </c:pt>
                <c:pt idx="32">
                  <c:v>0.54533174475658308</c:v>
                </c:pt>
                <c:pt idx="33">
                  <c:v>0.48058464769967357</c:v>
                </c:pt>
                <c:pt idx="34">
                  <c:v>0.41790989895944308</c:v>
                </c:pt>
                <c:pt idx="35">
                  <c:v>0.35805430988653675</c:v>
                </c:pt>
                <c:pt idx="36">
                  <c:v>0.30174329569456698</c:v>
                </c:pt>
                <c:pt idx="37">
                  <c:v>0.24964712317895646</c:v>
                </c:pt>
                <c:pt idx="38">
                  <c:v>0.20234400173624745</c:v>
                </c:pt>
                <c:pt idx="39">
                  <c:v>0.16028280879920664</c:v>
                </c:pt>
                <c:pt idx="40">
                  <c:v>0.12374920716378864</c:v>
                </c:pt>
                <c:pt idx="41">
                  <c:v>9.2839614238939147E-2</c:v>
                </c:pt>
                <c:pt idx="42">
                  <c:v>6.7447642683387279E-2</c:v>
                </c:pt>
                <c:pt idx="43">
                  <c:v>4.7266966386630416E-2</c:v>
                </c:pt>
                <c:pt idx="44">
                  <c:v>3.181288431812368E-2</c:v>
                </c:pt>
                <c:pt idx="45">
                  <c:v>2.0462178626178315E-2</c:v>
                </c:pt>
                <c:pt idx="46">
                  <c:v>1.2507538265692307E-2</c:v>
                </c:pt>
                <c:pt idx="47">
                  <c:v>7.219555375775585E-3</c:v>
                </c:pt>
                <c:pt idx="48">
                  <c:v>3.9070675716861292E-3</c:v>
                </c:pt>
                <c:pt idx="49">
                  <c:v>1.9663539222185837E-3</c:v>
                </c:pt>
                <c:pt idx="50">
                  <c:v>9.1188196555451787E-4</c:v>
                </c:pt>
                <c:pt idx="51">
                  <c:v>3.8560165459730161E-4</c:v>
                </c:pt>
                <c:pt idx="52">
                  <c:v>1.4692818466144792E-4</c:v>
                </c:pt>
                <c:pt idx="53">
                  <c:v>4.9771249921025073E-5</c:v>
                </c:pt>
                <c:pt idx="54">
                  <c:v>1.4760444067035935E-5</c:v>
                </c:pt>
                <c:pt idx="55">
                  <c:v>3.7661068323751027E-6</c:v>
                </c:pt>
                <c:pt idx="56">
                  <c:v>8.104691711957798E-7</c:v>
                </c:pt>
                <c:pt idx="57">
                  <c:v>1.4381758816718912E-7</c:v>
                </c:pt>
                <c:pt idx="58">
                  <c:v>2.0508294195777308E-8</c:v>
                </c:pt>
                <c:pt idx="59">
                  <c:v>2.2820738986131922E-9</c:v>
                </c:pt>
                <c:pt idx="60">
                  <c:v>1.9162584463919055E-10</c:v>
                </c:pt>
                <c:pt idx="61">
                  <c:v>1.1686418422890825E-11</c:v>
                </c:pt>
                <c:pt idx="62">
                  <c:v>4.9547739496114543E-13</c:v>
                </c:pt>
                <c:pt idx="63">
                  <c:v>1.3892379941280156E-14</c:v>
                </c:pt>
                <c:pt idx="64">
                  <c:v>2.432847044398078E-16</c:v>
                </c:pt>
                <c:pt idx="65">
                  <c:v>2.4924550854628058E-18</c:v>
                </c:pt>
                <c:pt idx="66">
                  <c:v>1.3860539478781157E-20</c:v>
                </c:pt>
                <c:pt idx="67">
                  <c:v>3.8396849591378856E-23</c:v>
                </c:pt>
                <c:pt idx="68">
                  <c:v>4.8021540886762002E-26</c:v>
                </c:pt>
                <c:pt idx="69">
                  <c:v>2.4220092472162548E-29</c:v>
                </c:pt>
                <c:pt idx="70">
                  <c:v>4.3275592442364996E-33</c:v>
                </c:pt>
                <c:pt idx="71">
                  <c:v>2.3605452301723775E-37</c:v>
                </c:pt>
                <c:pt idx="72">
                  <c:v>3.3130055266940466E-42</c:v>
                </c:pt>
                <c:pt idx="73">
                  <c:v>9.8285592452319252E-48</c:v>
                </c:pt>
                <c:pt idx="74">
                  <c:v>4.915765213470962E-54</c:v>
                </c:pt>
                <c:pt idx="75">
                  <c:v>3.1949622088951777E-61</c:v>
                </c:pt>
                <c:pt idx="76">
                  <c:v>1.9994226252186694E-69</c:v>
                </c:pt>
                <c:pt idx="77">
                  <c:v>8.5283784910666468E-79</c:v>
                </c:pt>
                <c:pt idx="78">
                  <c:v>1.6648027456113302E-89</c:v>
                </c:pt>
                <c:pt idx="79">
                  <c:v>9.3937760326737647E-102</c:v>
                </c:pt>
                <c:pt idx="80">
                  <c:v>9.0152403625523382E-116</c:v>
                </c:pt>
                <c:pt idx="81">
                  <c:v>7.9762482197115969E-132</c:v>
                </c:pt>
                <c:pt idx="82">
                  <c:v>3.2062140611797099E-150</c:v>
                </c:pt>
                <c:pt idx="83">
                  <c:v>2.5840417169438289E-171</c:v>
                </c:pt>
                <c:pt idx="84">
                  <c:v>1.6211264656721749E-195</c:v>
                </c:pt>
                <c:pt idx="85">
                  <c:v>2.6487205425476782E-223</c:v>
                </c:pt>
                <c:pt idx="86">
                  <c:v>3.1724965258886751E-255</c:v>
                </c:pt>
                <c:pt idx="87">
                  <c:v>6.4141193884436125E-292</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3-7277-4313-8869-8D3945F5311A}"/>
            </c:ext>
          </c:extLst>
        </c:ser>
        <c:ser>
          <c:idx val="4"/>
          <c:order val="4"/>
          <c:tx>
            <c:strRef>
              <c:f>'Figure 1'!$F$28</c:f>
              <c:strCache>
                <c:ptCount val="1"/>
                <c:pt idx="0">
                  <c:v>τ=2</c:v>
                </c:pt>
              </c:strCache>
            </c:strRef>
          </c:tx>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1'!$F$29:$F$129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0.91851318494992984</c:v>
                </c:pt>
                <c:pt idx="27">
                  <c:v>0.83455922198217836</c:v>
                </c:pt>
                <c:pt idx="28">
                  <c:v>0.74902231286774745</c:v>
                </c:pt>
                <c:pt idx="29">
                  <c:v>0.66295349891748545</c:v>
                </c:pt>
                <c:pt idx="30">
                  <c:v>0.57756088707290099</c:v>
                </c:pt>
                <c:pt idx="31">
                  <c:v>0.49418346183600248</c:v>
                </c:pt>
                <c:pt idx="32">
                  <c:v>0.41424500102808509</c:v>
                </c:pt>
                <c:pt idx="33">
                  <c:v>0.33918604294912419</c:v>
                </c:pt>
                <c:pt idx="34">
                  <c:v>0.27037456688262268</c:v>
                </c:pt>
                <c:pt idx="35">
                  <c:v>0.2090001853550604</c:v>
                </c:pt>
                <c:pt idx="36">
                  <c:v>0.15596195900230736</c:v>
                </c:pt>
                <c:pt idx="37">
                  <c:v>0.11176556496747922</c:v>
                </c:pt>
                <c:pt idx="38">
                  <c:v>7.6449833768906877E-2</c:v>
                </c:pt>
                <c:pt idx="39">
                  <c:v>4.9563324762423103E-2</c:v>
                </c:pt>
                <c:pt idx="40">
                  <c:v>3.020632361238931E-2</c:v>
                </c:pt>
                <c:pt idx="41">
                  <c:v>1.7141308015097712E-2</c:v>
                </c:pt>
                <c:pt idx="42">
                  <c:v>8.9571602564760579E-3</c:v>
                </c:pt>
                <c:pt idx="43">
                  <c:v>4.2544834139021468E-3</c:v>
                </c:pt>
                <c:pt idx="44">
                  <c:v>1.8092625437069367E-3</c:v>
                </c:pt>
                <c:pt idx="45">
                  <c:v>6.7679307497213893E-4</c:v>
                </c:pt>
                <c:pt idx="46">
                  <c:v>2.1813670833724445E-4</c:v>
                </c:pt>
                <c:pt idx="47">
                  <c:v>5.9129667309460642E-5</c:v>
                </c:pt>
                <c:pt idx="48">
                  <c:v>1.3102779071823303E-5</c:v>
                </c:pt>
                <c:pt idx="49">
                  <c:v>2.2958698281141366E-6</c:v>
                </c:pt>
                <c:pt idx="50">
                  <c:v>3.0590232050182579E-7</c:v>
                </c:pt>
                <c:pt idx="51">
                  <c:v>2.9601840146769503E-8</c:v>
                </c:pt>
                <c:pt idx="52">
                  <c:v>1.9709787614015972E-9</c:v>
                </c:pt>
                <c:pt idx="53">
                  <c:v>8.4728441988183938E-11</c:v>
                </c:pt>
                <c:pt idx="54">
                  <c:v>2.181600636053633E-12</c:v>
                </c:pt>
                <c:pt idx="55">
                  <c:v>3.0794476700936693E-14</c:v>
                </c:pt>
                <c:pt idx="56">
                  <c:v>2.1464247609964789E-16</c:v>
                </c:pt>
                <c:pt idx="57">
                  <c:v>6.5287316101941236E-19</c:v>
                </c:pt>
                <c:pt idx="58">
                  <c:v>7.486936993621027E-22</c:v>
                </c:pt>
                <c:pt idx="59">
                  <c:v>2.7222636259906806E-25</c:v>
                </c:pt>
                <c:pt idx="60">
                  <c:v>2.555959117521073E-29</c:v>
                </c:pt>
                <c:pt idx="61">
                  <c:v>4.8573729973740853E-34</c:v>
                </c:pt>
                <c:pt idx="62">
                  <c:v>1.3991582888051261E-39</c:v>
                </c:pt>
                <c:pt idx="63">
                  <c:v>4.3317265199183474E-46</c:v>
                </c:pt>
                <c:pt idx="64">
                  <c:v>9.5761287233189667E-54</c:v>
                </c:pt>
                <c:pt idx="65">
                  <c:v>9.2897361412831367E-63</c:v>
                </c:pt>
                <c:pt idx="66">
                  <c:v>2.2137161818881662E-73</c:v>
                </c:pt>
                <c:pt idx="67">
                  <c:v>6.4865046957196876E-86</c:v>
                </c:pt>
                <c:pt idx="68">
                  <c:v>1.0230969155919141E-100</c:v>
                </c:pt>
                <c:pt idx="69">
                  <c:v>3.2376411933992991E-118</c:v>
                </c:pt>
                <c:pt idx="70">
                  <c:v>6.3160221618756324E-139</c:v>
                </c:pt>
                <c:pt idx="71">
                  <c:v>1.850276252574517E-163</c:v>
                </c:pt>
                <c:pt idx="72">
                  <c:v>1.499752993091229E-192</c:v>
                </c:pt>
                <c:pt idx="73">
                  <c:v>4.4283922200471744E-227</c:v>
                </c:pt>
                <c:pt idx="74">
                  <c:v>4.1835943218334692E-268</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4-7277-4313-8869-8D3945F5311A}"/>
            </c:ext>
          </c:extLst>
        </c:ser>
        <c:ser>
          <c:idx val="5"/>
          <c:order val="5"/>
          <c:tx>
            <c:strRef>
              <c:f>'Figure 1'!$G$28</c:f>
              <c:strCache>
                <c:ptCount val="1"/>
                <c:pt idx="0">
                  <c:v>τ=2.5</c:v>
                </c:pt>
              </c:strCache>
            </c:strRef>
          </c:tx>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1'!$G$29:$G$129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0.89820718531478816</c:v>
                </c:pt>
                <c:pt idx="27">
                  <c:v>0.79377076844314709</c:v>
                </c:pt>
                <c:pt idx="28">
                  <c:v>0.68836060651183406</c:v>
                </c:pt>
                <c:pt idx="29">
                  <c:v>0.58397316103794827</c:v>
                </c:pt>
                <c:pt idx="30">
                  <c:v>0.48287377253122998</c:v>
                </c:pt>
                <c:pt idx="31">
                  <c:v>0.387483521139114</c:v>
                </c:pt>
                <c:pt idx="32">
                  <c:v>0.30020454643085459</c:v>
                </c:pt>
                <c:pt idx="33">
                  <c:v>0.22318929495524809</c:v>
                </c:pt>
                <c:pt idx="34">
                  <c:v>0.15807706807633157</c:v>
                </c:pt>
                <c:pt idx="35">
                  <c:v>0.10574290188481877</c:v>
                </c:pt>
                <c:pt idx="36">
                  <c:v>6.6122220605694546E-2</c:v>
                </c:pt>
                <c:pt idx="37">
                  <c:v>3.8178441095310982E-2</c:v>
                </c:pt>
                <c:pt idx="38">
                  <c:v>2.0057694196167767E-2</c:v>
                </c:pt>
                <c:pt idx="39">
                  <c:v>9.4209660954798422E-3</c:v>
                </c:pt>
                <c:pt idx="40">
                  <c:v>3.8734875579208711E-3</c:v>
                </c:pt>
                <c:pt idx="41">
                  <c:v>1.3592689518428273E-3</c:v>
                </c:pt>
                <c:pt idx="42">
                  <c:v>3.9489899964143378E-4</c:v>
                </c:pt>
                <c:pt idx="43">
                  <c:v>9.1565056827982554E-5</c:v>
                </c:pt>
                <c:pt idx="44">
                  <c:v>1.6212531295082514E-5</c:v>
                </c:pt>
                <c:pt idx="45">
                  <c:v>2.0782002144012332E-6</c:v>
                </c:pt>
                <c:pt idx="46">
                  <c:v>1.8081693598572808E-7</c:v>
                </c:pt>
                <c:pt idx="47">
                  <c:v>9.876661163583338E-9</c:v>
                </c:pt>
                <c:pt idx="48">
                  <c:v>3.081146369727752E-10</c:v>
                </c:pt>
                <c:pt idx="49">
                  <c:v>4.8940906883977852E-12</c:v>
                </c:pt>
                <c:pt idx="50">
                  <c:v>3.4424771084699768E-14</c:v>
                </c:pt>
                <c:pt idx="51">
                  <c:v>9.0476289191742344E-17</c:v>
                </c:pt>
                <c:pt idx="52">
                  <c:v>7.223686652376403E-20</c:v>
                </c:pt>
                <c:pt idx="53">
                  <c:v>1.3609462131634179E-23</c:v>
                </c:pt>
                <c:pt idx="54">
                  <c:v>4.443736897949849E-28</c:v>
                </c:pt>
                <c:pt idx="55">
                  <c:v>1.7239055509481168E-33</c:v>
                </c:pt>
                <c:pt idx="56">
                  <c:v>5.0037406460511456E-40</c:v>
                </c:pt>
                <c:pt idx="57">
                  <c:v>6.1627751118777567E-48</c:v>
                </c:pt>
                <c:pt idx="58">
                  <c:v>1.6050795823755376E-57</c:v>
                </c:pt>
                <c:pt idx="59">
                  <c:v>3.7548628610832073E-69</c:v>
                </c:pt>
                <c:pt idx="60">
                  <c:v>2.7499609690528423E-83</c:v>
                </c:pt>
                <c:pt idx="61">
                  <c:v>1.7201107361851624E-100</c:v>
                </c:pt>
                <c:pt idx="62">
                  <c:v>1.8500746245564389E-121</c:v>
                </c:pt>
                <c:pt idx="63">
                  <c:v>4.7237767640296291E-147</c:v>
                </c:pt>
                <c:pt idx="64">
                  <c:v>2.4732503959750213E-178</c:v>
                </c:pt>
                <c:pt idx="65">
                  <c:v>1.27974182860007E-216</c:v>
                </c:pt>
                <c:pt idx="66">
                  <c:v>1.5246628870482981E-263</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5-7277-4313-8869-8D3945F5311A}"/>
            </c:ext>
          </c:extLst>
        </c:ser>
        <c:ser>
          <c:idx val="6"/>
          <c:order val="6"/>
          <c:tx>
            <c:strRef>
              <c:f>'Figure 1'!$H$28</c:f>
              <c:strCache>
                <c:ptCount val="1"/>
                <c:pt idx="0">
                  <c:v>τ=3</c:v>
                </c:pt>
              </c:strCache>
            </c:strRef>
          </c:tx>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1'!$H$29:$H$129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0.87794561059467169</c:v>
                </c:pt>
                <c:pt idx="27">
                  <c:v>0.75337217784048494</c:v>
                </c:pt>
                <c:pt idx="28">
                  <c:v>0.62912077472240746</c:v>
                </c:pt>
                <c:pt idx="29">
                  <c:v>0.50856941928983601</c:v>
                </c:pt>
                <c:pt idx="30">
                  <c:v>0.39543934184377211</c:v>
                </c:pt>
                <c:pt idx="31">
                  <c:v>0.29345881165377169</c:v>
                </c:pt>
                <c:pt idx="32">
                  <c:v>0.20589364186413675</c:v>
                </c:pt>
                <c:pt idx="33">
                  <c:v>0.1350069328102291</c:v>
                </c:pt>
                <c:pt idx="34">
                  <c:v>8.1576288848269188E-2</c:v>
                </c:pt>
                <c:pt idx="35">
                  <c:v>4.4644899130430182E-2</c:v>
                </c:pt>
                <c:pt idx="36">
                  <c:v>2.1666471150535372E-2</c:v>
                </c:pt>
                <c:pt idx="37">
                  <c:v>9.0848773668465912E-3</c:v>
                </c:pt>
                <c:pt idx="38">
                  <c:v>3.1875828797125636E-3</c:v>
                </c:pt>
                <c:pt idx="39">
                  <c:v>8.9963968953752694E-4</c:v>
                </c:pt>
                <c:pt idx="40">
                  <c:v>1.9451531672814363E-4</c:v>
                </c:pt>
                <c:pt idx="41">
                  <c:v>3.0331279624183872E-5</c:v>
                </c:pt>
                <c:pt idx="42">
                  <c:v>3.1648657686668837E-6</c:v>
                </c:pt>
                <c:pt idx="43">
                  <c:v>2.0134478722297687E-7</c:v>
                </c:pt>
                <c:pt idx="44">
                  <c:v>6.9559305574612615E-9</c:v>
                </c:pt>
                <c:pt idx="45">
                  <c:v>1.129526798698026E-10</c:v>
                </c:pt>
                <c:pt idx="46">
                  <c:v>7.1985856990043375E-13</c:v>
                </c:pt>
                <c:pt idx="47">
                  <c:v>1.4368701106503142E-15</c:v>
                </c:pt>
                <c:pt idx="48">
                  <c:v>6.7700498237686693E-19</c:v>
                </c:pt>
                <c:pt idx="49">
                  <c:v>5.2792866102494412E-23</c:v>
                </c:pt>
                <c:pt idx="50">
                  <c:v>4.3596100000630809E-28</c:v>
                </c:pt>
                <c:pt idx="51">
                  <c:v>2.172302324474973E-34</c:v>
                </c:pt>
                <c:pt idx="52">
                  <c:v>3.2117446678185139E-42</c:v>
                </c:pt>
                <c:pt idx="53">
                  <c:v>5.7452138805833604E-52</c:v>
                </c:pt>
                <c:pt idx="54">
                  <c:v>3.9938164680514298E-64</c:v>
                </c:pt>
                <c:pt idx="55">
                  <c:v>2.5560290583272416E-79</c:v>
                </c:pt>
                <c:pt idx="56">
                  <c:v>2.4183973360576217E-98</c:v>
                </c:pt>
                <c:pt idx="57">
                  <c:v>3.3026860018773623E-122</c:v>
                </c:pt>
                <c:pt idx="58">
                  <c:v>3.3595445977907333E-152</c:v>
                </c:pt>
                <c:pt idx="59">
                  <c:v>5.7961278659193289E-190</c:v>
                </c:pt>
                <c:pt idx="60">
                  <c:v>1.3495503590256137E-237</c:v>
                </c:pt>
                <c:pt idx="61">
                  <c:v>8.7206451675127768E-298</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6-7277-4313-8869-8D3945F5311A}"/>
            </c:ext>
          </c:extLst>
        </c:ser>
        <c:ser>
          <c:idx val="8"/>
          <c:order val="7"/>
          <c:tx>
            <c:strRef>
              <c:f>'Figure 1'!$I$28</c:f>
              <c:strCache>
                <c:ptCount val="1"/>
                <c:pt idx="0">
                  <c:v> τ=10</c:v>
                </c:pt>
              </c:strCache>
            </c:strRef>
          </c:tx>
          <c:spPr>
            <a:ln>
              <a:solidFill>
                <a:schemeClr val="accent1">
                  <a:lumMod val="75000"/>
                </a:schemeClr>
              </a:solidFill>
            </a:ln>
          </c:spPr>
          <c:marker>
            <c:symbol val="none"/>
          </c:marker>
          <c:val>
            <c:numRef>
              <c:f>'Figure 1'!$I$29:$I$129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0.60432092074147048</c:v>
                </c:pt>
                <c:pt idx="27">
                  <c:v>0.27361733989318177</c:v>
                </c:pt>
                <c:pt idx="28">
                  <c:v>7.7436718655565714E-2</c:v>
                </c:pt>
                <c:pt idx="29">
                  <c:v>1.011360291167588E-2</c:v>
                </c:pt>
                <c:pt idx="30">
                  <c:v>3.6482219930558121E-4</c:v>
                </c:pt>
                <c:pt idx="31">
                  <c:v>1.5118115292304566E-6</c:v>
                </c:pt>
                <c:pt idx="32">
                  <c:v>1.5836884891208825E-10</c:v>
                </c:pt>
                <c:pt idx="33">
                  <c:v>2.9981809114952893E-17</c:v>
                </c:pt>
                <c:pt idx="34">
                  <c:v>9.8935133056528454E-29</c:v>
                </c:pt>
                <c:pt idx="35">
                  <c:v>1.4978282237621695E-48</c:v>
                </c:pt>
                <c:pt idx="36">
                  <c:v>3.991541074640349E-83</c:v>
                </c:pt>
                <c:pt idx="37">
                  <c:v>4.6536610647856627E-144</c:v>
                </c:pt>
                <c:pt idx="38">
                  <c:v>1.5791514318198205E-252</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7-7277-4313-8869-8D3945F5311A}"/>
            </c:ext>
          </c:extLst>
        </c:ser>
        <c:ser>
          <c:idx val="9"/>
          <c:order val="8"/>
          <c:tx>
            <c:strRef>
              <c:f>'Figure 1'!$J$28</c:f>
              <c:strCache>
                <c:ptCount val="1"/>
                <c:pt idx="0">
                  <c:v> τ=100</c:v>
                </c:pt>
              </c:strCache>
            </c:strRef>
          </c:tx>
          <c:spPr>
            <a:ln>
              <a:solidFill>
                <a:schemeClr val="tx1"/>
              </a:solidFill>
            </a:ln>
          </c:spPr>
          <c:marker>
            <c:symbol val="none"/>
          </c:marker>
          <c:val>
            <c:numRef>
              <c:f>'Figure 1'!$J$29:$J$129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5.9510427846234421E-26</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8-7277-4313-8869-8D3945F5311A}"/>
            </c:ext>
          </c:extLst>
        </c:ser>
        <c:ser>
          <c:idx val="7"/>
          <c:order val="9"/>
          <c:tx>
            <c:strRef>
              <c:f>'Figure 1'!$K$28</c:f>
              <c:strCache>
                <c:ptCount val="1"/>
                <c:pt idx="0">
                  <c:v>pov (0|1)</c:v>
                </c:pt>
              </c:strCache>
            </c:strRef>
          </c:tx>
          <c:spPr>
            <a:ln>
              <a:solidFill>
                <a:schemeClr val="bg1">
                  <a:lumMod val="75000"/>
                </a:schemeClr>
              </a:solidFill>
              <a:prstDash val="sysDash"/>
            </a:ln>
          </c:spPr>
          <c:marker>
            <c:symbol val="none"/>
          </c:marker>
          <c:val>
            <c:numRef>
              <c:f>'Figure 1'!$K$29:$K$125</c:f>
              <c:numCache>
                <c:formatCode>General</c:formatCode>
                <c:ptCount val="9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c:v>
                </c:pt>
              </c:numCache>
            </c:numRef>
          </c:val>
          <c:smooth val="0"/>
          <c:extLst>
            <c:ext xmlns:c16="http://schemas.microsoft.com/office/drawing/2014/chart" uri="{C3380CC4-5D6E-409C-BE32-E72D297353CC}">
              <c16:uniqueId val="{00000009-7277-4313-8869-8D3945F5311A}"/>
            </c:ext>
          </c:extLst>
        </c:ser>
        <c:dLbls>
          <c:showLegendKey val="0"/>
          <c:showVal val="0"/>
          <c:showCatName val="0"/>
          <c:showSerName val="0"/>
          <c:showPercent val="0"/>
          <c:showBubbleSize val="0"/>
        </c:dLbls>
        <c:smooth val="0"/>
        <c:axId val="228687688"/>
        <c:axId val="228688080"/>
      </c:lineChart>
      <c:catAx>
        <c:axId val="228687688"/>
        <c:scaling>
          <c:orientation val="minMax"/>
        </c:scaling>
        <c:delete val="0"/>
        <c:axPos val="b"/>
        <c:numFmt formatCode="General" sourceLinked="1"/>
        <c:majorTickMark val="out"/>
        <c:minorTickMark val="none"/>
        <c:tickLblPos val="nextTo"/>
        <c:crossAx val="228688080"/>
        <c:crosses val="autoZero"/>
        <c:auto val="1"/>
        <c:lblAlgn val="ctr"/>
        <c:lblOffset val="100"/>
        <c:noMultiLvlLbl val="0"/>
      </c:catAx>
      <c:valAx>
        <c:axId val="228688080"/>
        <c:scaling>
          <c:orientation val="minMax"/>
          <c:max val="1"/>
        </c:scaling>
        <c:delete val="0"/>
        <c:axPos val="l"/>
        <c:majorGridlines>
          <c:spPr>
            <a:ln>
              <a:solidFill>
                <a:schemeClr val="accent1">
                  <a:alpha val="20000"/>
                </a:schemeClr>
              </a:solidFill>
            </a:ln>
          </c:spPr>
        </c:majorGridlines>
        <c:numFmt formatCode="General" sourceLinked="1"/>
        <c:majorTickMark val="out"/>
        <c:minorTickMark val="none"/>
        <c:tickLblPos val="nextTo"/>
        <c:txPr>
          <a:bodyPr/>
          <a:lstStyle/>
          <a:p>
            <a:pPr>
              <a:defRPr sz="1100"/>
            </a:pPr>
            <a:endParaRPr lang="de-DE"/>
          </a:p>
        </c:txPr>
        <c:crossAx val="228687688"/>
        <c:crosses val="autoZero"/>
        <c:crossBetween val="between"/>
        <c:majorUnit val="0.2"/>
      </c:valAx>
    </c:plotArea>
    <c:legend>
      <c:legendPos val="r"/>
      <c:legendEntry>
        <c:idx val="0"/>
        <c:txPr>
          <a:bodyPr/>
          <a:lstStyle/>
          <a:p>
            <a:pPr>
              <a:defRPr sz="1200">
                <a:solidFill>
                  <a:schemeClr val="tx1"/>
                </a:solidFill>
              </a:defRPr>
            </a:pPr>
            <a:endParaRPr lang="de-DE"/>
          </a:p>
        </c:txPr>
      </c:legendEntry>
      <c:legendEntry>
        <c:idx val="7"/>
        <c:txPr>
          <a:bodyPr/>
          <a:lstStyle/>
          <a:p>
            <a:pPr>
              <a:defRPr sz="1200">
                <a:ln w="9525">
                  <a:noFill/>
                </a:ln>
                <a:solidFill>
                  <a:schemeClr val="tx1"/>
                </a:solidFill>
              </a:defRPr>
            </a:pPr>
            <a:endParaRPr lang="de-DE"/>
          </a:p>
        </c:txPr>
      </c:legendEntry>
      <c:legendEntry>
        <c:idx val="8"/>
        <c:txPr>
          <a:bodyPr/>
          <a:lstStyle/>
          <a:p>
            <a:pPr>
              <a:defRPr sz="1200">
                <a:ln>
                  <a:noFill/>
                </a:ln>
                <a:solidFill>
                  <a:schemeClr val="tx1"/>
                </a:solidFill>
              </a:defRPr>
            </a:pPr>
            <a:endParaRPr lang="de-DE"/>
          </a:p>
        </c:txPr>
      </c:legendEntry>
      <c:legendEntry>
        <c:idx val="9"/>
        <c:txPr>
          <a:bodyPr/>
          <a:lstStyle/>
          <a:p>
            <a:pPr>
              <a:defRPr sz="1200">
                <a:solidFill>
                  <a:schemeClr val="tx1"/>
                </a:solidFill>
              </a:defRPr>
            </a:pPr>
            <a:endParaRPr lang="de-DE"/>
          </a:p>
        </c:txPr>
      </c:legendEntry>
      <c:overlay val="0"/>
      <c:txPr>
        <a:bodyPr/>
        <a:lstStyle/>
        <a:p>
          <a:pPr>
            <a:defRPr sz="1200"/>
          </a:pPr>
          <a:endParaRPr lang="de-DE"/>
        </a:p>
      </c:txPr>
    </c:legend>
    <c:plotVisOnly val="1"/>
    <c:dispBlanksAs val="gap"/>
    <c:showDLblsOverMax val="0"/>
  </c:chart>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'Figure 5_pw'!$B$29</c:f>
              <c:strCache>
                <c:ptCount val="1"/>
                <c:pt idx="0">
                  <c:v>ε=0.25</c:v>
                </c:pt>
              </c:strCache>
            </c:strRef>
          </c:tx>
          <c:spPr>
            <a:ln w="15875">
              <a:prstDash val="dash"/>
            </a:ln>
          </c:spPr>
          <c:marker>
            <c:symbol val="none"/>
          </c:marker>
          <c:cat>
            <c:numRef>
              <c:f>'Figure 5_pw'!$A$30:$A$130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5_pw'!$B$30:$B$130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6.0937564274411705E-313</c:v>
                </c:pt>
                <c:pt idx="26">
                  <c:v>3.27849419876183E-178</c:v>
                </c:pt>
                <c:pt idx="27">
                  <c:v>6.6170865057981001E-107</c:v>
                </c:pt>
                <c:pt idx="28">
                  <c:v>3.6663243904742198E-67</c:v>
                </c:pt>
                <c:pt idx="29">
                  <c:v>5.6739722171001E-44</c:v>
                </c:pt>
                <c:pt idx="30">
                  <c:v>7.0125874499589694E-30</c:v>
                </c:pt>
                <c:pt idx="31">
                  <c:v>5.31304447449974E-21</c:v>
                </c:pt>
                <c:pt idx="32">
                  <c:v>3.1973136875779698E-15</c:v>
                </c:pt>
                <c:pt idx="33">
                  <c:v>2.38612524139723E-11</c:v>
                </c:pt>
                <c:pt idx="34">
                  <c:v>1.10167038556007E-8</c:v>
                </c:pt>
                <c:pt idx="35">
                  <c:v>8.2991635244919704E-7</c:v>
                </c:pt>
                <c:pt idx="36">
                  <c:v>1.8625701773006499E-5</c:v>
                </c:pt>
                <c:pt idx="37">
                  <c:v>1.82757047750028E-4</c:v>
                </c:pt>
                <c:pt idx="38">
                  <c:v>1.0069293371074001E-3</c:v>
                </c:pt>
                <c:pt idx="39">
                  <c:v>3.6808342188232698E-3</c:v>
                </c:pt>
                <c:pt idx="40">
                  <c:v>0.01</c:v>
                </c:pt>
                <c:pt idx="41">
                  <c:v>2.18425853614343E-2</c:v>
                </c:pt>
                <c:pt idx="42">
                  <c:v>4.0543251509724702E-2</c:v>
                </c:pt>
                <c:pt idx="43">
                  <c:v>6.6537583209759693E-2</c:v>
                </c:pt>
                <c:pt idx="44">
                  <c:v>9.9371078382171005E-2</c:v>
                </c:pt>
                <c:pt idx="45">
                  <c:v>0.13794597321834701</c:v>
                </c:pt>
                <c:pt idx="46">
                  <c:v>0.18083510124737501</c:v>
                </c:pt>
                <c:pt idx="47">
                  <c:v>0.226549712298518</c:v>
                </c:pt>
                <c:pt idx="48">
                  <c:v>0.273718917969755</c:v>
                </c:pt>
                <c:pt idx="49">
                  <c:v>0.321183944493109</c:v>
                </c:pt>
                <c:pt idx="50">
                  <c:v>0.36802902032985602</c:v>
                </c:pt>
                <c:pt idx="51">
                  <c:v>0.413572850926061</c:v>
                </c:pt>
                <c:pt idx="52">
                  <c:v>0.45733977103607498</c:v>
                </c:pt>
                <c:pt idx="53">
                  <c:v>0.49902339499980403</c:v>
                </c:pt>
                <c:pt idx="54">
                  <c:v>0.53845028661395899</c:v>
                </c:pt>
                <c:pt idx="55">
                  <c:v>0.57554743702717204</c:v>
                </c:pt>
                <c:pt idx="56">
                  <c:v>0.61031500591232202</c:v>
                </c:pt>
                <c:pt idx="57">
                  <c:v>0.64280447040288002</c:v>
                </c:pt>
                <c:pt idx="58">
                  <c:v>0.67310167978966295</c:v>
                </c:pt>
                <c:pt idx="59">
                  <c:v>0.70131406223922399</c:v>
                </c:pt>
                <c:pt idx="60">
                  <c:v>0.72756119285698295</c:v>
                </c:pt>
                <c:pt idx="61">
                  <c:v>0.75196799957846905</c:v>
                </c:pt>
                <c:pt idx="62">
                  <c:v>0.77465999116099005</c:v>
                </c:pt>
                <c:pt idx="63">
                  <c:v>0.79576000624461596</c:v>
                </c:pt>
                <c:pt idx="64">
                  <c:v>0.81538608795095202</c:v>
                </c:pt>
                <c:pt idx="65">
                  <c:v>0.83365017852838497</c:v>
                </c:pt>
                <c:pt idx="66">
                  <c:v>0.85065740200463302</c:v>
                </c:pt>
                <c:pt idx="67">
                  <c:v>0.86650576096474796</c:v>
                </c:pt>
                <c:pt idx="68">
                  <c:v>0.881286118662444</c:v>
                </c:pt>
                <c:pt idx="69">
                  <c:v>0.89508237209274599</c:v>
                </c:pt>
                <c:pt idx="70">
                  <c:v>0.90797174761553101</c:v>
                </c:pt>
                <c:pt idx="71">
                  <c:v>0.920025170111479</c:v>
                </c:pt>
                <c:pt idx="72">
                  <c:v>0.93130767101606005</c:v>
                </c:pt>
                <c:pt idx="73">
                  <c:v>0.94187881113612804</c:v>
                </c:pt>
                <c:pt idx="74">
                  <c:v>0.95179310185754296</c:v>
                </c:pt>
                <c:pt idx="75">
                  <c:v>0.96110041392897705</c:v>
                </c:pt>
                <c:pt idx="76">
                  <c:v>0.96984636700850901</c:v>
                </c:pt>
                <c:pt idx="77">
                  <c:v>0.97807269600083502</c:v>
                </c:pt>
                <c:pt idx="78">
                  <c:v>0.98581759220408605</c:v>
                </c:pt>
                <c:pt idx="79">
                  <c:v>0.99311601865696497</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0-FA6E-4CB5-8033-E0077055B483}"/>
            </c:ext>
          </c:extLst>
        </c:ser>
        <c:ser>
          <c:idx val="1"/>
          <c:order val="1"/>
          <c:tx>
            <c:strRef>
              <c:f>'Figure 5_pw'!$C$29</c:f>
              <c:strCache>
                <c:ptCount val="1"/>
                <c:pt idx="0">
                  <c:v>ε=0.50</c:v>
                </c:pt>
              </c:strCache>
            </c:strRef>
          </c:tx>
          <c:spPr>
            <a:ln w="15875">
              <a:solidFill>
                <a:schemeClr val="accent3"/>
              </a:solidFill>
              <a:prstDash val="dash"/>
            </a:ln>
          </c:spPr>
          <c:marker>
            <c:symbol val="none"/>
          </c:marker>
          <c:cat>
            <c:numRef>
              <c:f>'Figure 5_pw'!$A$30:$A$130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5_pw'!$C$30:$C$130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2.0721650994547065E-311</c:v>
                </c:pt>
                <c:pt idx="24">
                  <c:v>1.37476717001587E-181</c:v>
                </c:pt>
                <c:pt idx="25">
                  <c:v>1.14531919133719E-111</c:v>
                </c:pt>
                <c:pt idx="26">
                  <c:v>6.0727339331127497E-72</c:v>
                </c:pt>
                <c:pt idx="27">
                  <c:v>2.71064385567155E-48</c:v>
                </c:pt>
                <c:pt idx="28">
                  <c:v>1.2728238516184899E-33</c:v>
                </c:pt>
                <c:pt idx="29">
                  <c:v>3.5038266713157603E-24</c:v>
                </c:pt>
                <c:pt idx="30">
                  <c:v>6.5769717178592699E-18</c:v>
                </c:pt>
                <c:pt idx="31">
                  <c:v>1.28684825792763E-13</c:v>
                </c:pt>
                <c:pt idx="32">
                  <c:v>1.3250556879138299E-10</c:v>
                </c:pt>
                <c:pt idx="33">
                  <c:v>1.9365757256410801E-8</c:v>
                </c:pt>
                <c:pt idx="34">
                  <c:v>7.5092167126311504E-7</c:v>
                </c:pt>
                <c:pt idx="35">
                  <c:v>1.15793114749994E-5</c:v>
                </c:pt>
                <c:pt idx="36">
                  <c:v>9.2839133413949007E-5</c:v>
                </c:pt>
                <c:pt idx="37">
                  <c:v>4.6402776960230701E-4</c:v>
                </c:pt>
                <c:pt idx="38">
                  <c:v>1.63877660914639E-3</c:v>
                </c:pt>
                <c:pt idx="39">
                  <c:v>4.4657606116070897E-3</c:v>
                </c:pt>
                <c:pt idx="40">
                  <c:v>0.01</c:v>
                </c:pt>
                <c:pt idx="41">
                  <c:v>1.9260572100830198E-2</c:v>
                </c:pt>
                <c:pt idx="42">
                  <c:v>3.2999441618752297E-2</c:v>
                </c:pt>
                <c:pt idx="43">
                  <c:v>5.1571144072386298E-2</c:v>
                </c:pt>
                <c:pt idx="44">
                  <c:v>7.4919974155212898E-2</c:v>
                </c:pt>
                <c:pt idx="45">
                  <c:v>0.102651329570704</c:v>
                </c:pt>
                <c:pt idx="46">
                  <c:v>0.13414072866165599</c:v>
                </c:pt>
                <c:pt idx="47">
                  <c:v>0.16864382201595099</c:v>
                </c:pt>
                <c:pt idx="48">
                  <c:v>0.205386986620893</c:v>
                </c:pt>
                <c:pt idx="49">
                  <c:v>0.24363162124734999</c:v>
                </c:pt>
                <c:pt idx="50">
                  <c:v>0.28271347747000503</c:v>
                </c:pt>
                <c:pt idx="51">
                  <c:v>0.322062027449324</c:v>
                </c:pt>
                <c:pt idx="52">
                  <c:v>0.36120565168011198</c:v>
                </c:pt>
                <c:pt idx="53">
                  <c:v>0.39976776991716501</c:v>
                </c:pt>
                <c:pt idx="54">
                  <c:v>0.43745787198766301</c:v>
                </c:pt>
                <c:pt idx="55">
                  <c:v>0.47406022822220101</c:v>
                </c:pt>
                <c:pt idx="56">
                  <c:v>0.509422079693577</c:v>
                </c:pt>
                <c:pt idx="57">
                  <c:v>0.54344237623760105</c:v>
                </c:pt>
                <c:pt idx="58">
                  <c:v>0.57606162278114204</c:v>
                </c:pt>
                <c:pt idx="59">
                  <c:v>0.60725306469701201</c:v>
                </c:pt>
                <c:pt idx="60">
                  <c:v>0.63701524221581796</c:v>
                </c:pt>
                <c:pt idx="61">
                  <c:v>0.665365831555915</c:v>
                </c:pt>
                <c:pt idx="62">
                  <c:v>0.69233663544375001</c:v>
                </c:pt>
                <c:pt idx="63">
                  <c:v>0.71796956611558305</c:v>
                </c:pt>
                <c:pt idx="64">
                  <c:v>0.74231346485926097</c:v>
                </c:pt>
                <c:pt idx="65">
                  <c:v>0.76542161403540898</c:v>
                </c:pt>
                <c:pt idx="66">
                  <c:v>0.78734981431520301</c:v>
                </c:pt>
                <c:pt idx="67">
                  <c:v>0.808154918028403</c:v>
                </c:pt>
                <c:pt idx="68">
                  <c:v>0.82789372704942199</c:v>
                </c:pt>
                <c:pt idx="69">
                  <c:v>0.84662217956686203</c:v>
                </c:pt>
                <c:pt idx="70">
                  <c:v>0.86439476398325099</c:v>
                </c:pt>
                <c:pt idx="71">
                  <c:v>0.88126411001843097</c:v>
                </c:pt>
                <c:pt idx="72">
                  <c:v>0.89728071696560896</c:v>
                </c:pt>
                <c:pt idx="73">
                  <c:v>0.91249278718256799</c:v>
                </c:pt>
                <c:pt idx="74">
                  <c:v>0.92694613952919003</c:v>
                </c:pt>
                <c:pt idx="75">
                  <c:v>0.94068418282069699</c:v>
                </c:pt>
                <c:pt idx="76">
                  <c:v>0.95374793366896105</c:v>
                </c:pt>
                <c:pt idx="77">
                  <c:v>0.96617606652131005</c:v>
                </c:pt>
                <c:pt idx="78">
                  <c:v>0.97800498643914602</c:v>
                </c:pt>
                <c:pt idx="79">
                  <c:v>0.98926891732316602</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1-FA6E-4CB5-8033-E0077055B483}"/>
            </c:ext>
          </c:extLst>
        </c:ser>
        <c:ser>
          <c:idx val="2"/>
          <c:order val="2"/>
          <c:tx>
            <c:strRef>
              <c:f>'Figure 5_pw'!$D$29</c:f>
              <c:strCache>
                <c:ptCount val="1"/>
                <c:pt idx="0">
                  <c:v>ε=1</c:v>
                </c:pt>
              </c:strCache>
            </c:strRef>
          </c:tx>
          <c:spPr>
            <a:ln w="31750">
              <a:solidFill>
                <a:schemeClr val="accent2"/>
              </a:solidFill>
            </a:ln>
          </c:spPr>
          <c:marker>
            <c:symbol val="none"/>
          </c:marker>
          <c:cat>
            <c:numRef>
              <c:f>'Figure 5_pw'!$A$30:$A$130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5_pw'!$D$30:$D$130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2.65504642238316E-245</c:v>
                </c:pt>
                <c:pt idx="22">
                  <c:v>3.7659126997879901E-149</c:v>
                </c:pt>
                <c:pt idx="23">
                  <c:v>1.3812726088862999E-95</c:v>
                </c:pt>
                <c:pt idx="24">
                  <c:v>4.1856553210138099E-64</c:v>
                </c:pt>
                <c:pt idx="25">
                  <c:v>1.00866760793044E-44</c:v>
                </c:pt>
                <c:pt idx="26">
                  <c:v>2.6897940361497101E-32</c:v>
                </c:pt>
                <c:pt idx="27">
                  <c:v>4.8334022415304999E-24</c:v>
                </c:pt>
                <c:pt idx="28">
                  <c:v>2.1990699475798602E-18</c:v>
                </c:pt>
                <c:pt idx="29">
                  <c:v>2.13613427067192E-14</c:v>
                </c:pt>
                <c:pt idx="30">
                  <c:v>1.6217879074773102E-11</c:v>
                </c:pt>
                <c:pt idx="31">
                  <c:v>2.1734389418721001E-9</c:v>
                </c:pt>
                <c:pt idx="32">
                  <c:v>8.6995119300008099E-8</c:v>
                </c:pt>
                <c:pt idx="33">
                  <c:v>1.4731560611318399E-6</c:v>
                </c:pt>
                <c:pt idx="34">
                  <c:v>1.33607449995812E-5</c:v>
                </c:pt>
                <c:pt idx="35">
                  <c:v>7.6396313831638904E-5</c:v>
                </c:pt>
                <c:pt idx="36">
                  <c:v>3.0895703786922301E-4</c:v>
                </c:pt>
                <c:pt idx="37">
                  <c:v>9.5964996867085905E-4</c:v>
                </c:pt>
                <c:pt idx="38">
                  <c:v>2.4311353521695202E-3</c:v>
                </c:pt>
                <c:pt idx="39">
                  <c:v>5.2514970763330197E-3</c:v>
                </c:pt>
                <c:pt idx="40">
                  <c:v>0.01</c:v>
                </c:pt>
                <c:pt idx="41">
                  <c:v>1.72163273867816E-2</c:v>
                </c:pt>
                <c:pt idx="42">
                  <c:v>2.7323607421617001E-2</c:v>
                </c:pt>
                <c:pt idx="43">
                  <c:v>4.0582616202255402E-2</c:v>
                </c:pt>
                <c:pt idx="44">
                  <c:v>5.7079656692243401E-2</c:v>
                </c:pt>
                <c:pt idx="45">
                  <c:v>7.6740923143741493E-2</c:v>
                </c:pt>
                <c:pt idx="46">
                  <c:v>9.9362754477316503E-2</c:v>
                </c:pt>
                <c:pt idx="47">
                  <c:v>0.124648058287637</c:v>
                </c:pt>
                <c:pt idx="48">
                  <c:v>0.15224193113321299</c:v>
                </c:pt>
                <c:pt idx="49">
                  <c:v>0.18176244270972799</c:v>
                </c:pt>
                <c:pt idx="50">
                  <c:v>0.21282489695383799</c:v>
                </c:pt>
                <c:pt idx="51">
                  <c:v>0.245059435640581</c:v>
                </c:pt>
                <c:pt idx="52">
                  <c:v>0.27812271050860699</c:v>
                </c:pt>
                <c:pt idx="53">
                  <c:v>0.31170471432628399</c:v>
                </c:pt>
                <c:pt idx="54">
                  <c:v>0.34553191797427502</c:v>
                </c:pt>
                <c:pt idx="55">
                  <c:v>0.379367753182763</c:v>
                </c:pt>
                <c:pt idx="56">
                  <c:v>0.41301130420384602</c:v>
                </c:pt>
                <c:pt idx="57">
                  <c:v>0.44629488252677602</c:v>
                </c:pt>
                <c:pt idx="58">
                  <c:v>0.47908098569396301</c:v>
                </c:pt>
                <c:pt idx="59">
                  <c:v>0.51125899630129901</c:v>
                </c:pt>
                <c:pt idx="60">
                  <c:v>0.54274186270076497</c:v>
                </c:pt>
                <c:pt idx="61">
                  <c:v>0.57346291627942303</c:v>
                </c:pt>
                <c:pt idx="62">
                  <c:v>0.60337291703062401</c:v>
                </c:pt>
                <c:pt idx="63">
                  <c:v>0.63243737465011696</c:v>
                </c:pt>
                <c:pt idx="64">
                  <c:v>0.66063416216598203</c:v>
                </c:pt>
                <c:pt idx="65">
                  <c:v>0.68795141942967397</c:v>
                </c:pt>
                <c:pt idx="66">
                  <c:v>0.71438573169152098</c:v>
                </c:pt>
                <c:pt idx="67">
                  <c:v>0.73994056168230204</c:v>
                </c:pt>
                <c:pt idx="68">
                  <c:v>0.76462491042671499</c:v>
                </c:pt>
                <c:pt idx="69">
                  <c:v>0.78845218119051697</c:v>
                </c:pt>
                <c:pt idx="70">
                  <c:v>0.81143922163237003</c:v>
                </c:pt>
                <c:pt idx="71">
                  <c:v>0.83360552078237404</c:v>
                </c:pt>
                <c:pt idx="72">
                  <c:v>0.85497253948512097</c:v>
                </c:pt>
                <c:pt idx="73">
                  <c:v>0.87556315515009198</c:v>
                </c:pt>
                <c:pt idx="74">
                  <c:v>0.89540120386972399</c:v>
                </c:pt>
                <c:pt idx="75">
                  <c:v>0.91451110508769096</c:v>
                </c:pt>
                <c:pt idx="76">
                  <c:v>0.93291755596644599</c:v>
                </c:pt>
                <c:pt idx="77">
                  <c:v>0.95064528438442697</c:v>
                </c:pt>
                <c:pt idx="78">
                  <c:v>0.96771885108064304</c:v>
                </c:pt>
                <c:pt idx="79">
                  <c:v>0.98416249286120805</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2-FA6E-4CB5-8033-E0077055B483}"/>
            </c:ext>
          </c:extLst>
        </c:ser>
        <c:ser>
          <c:idx val="3"/>
          <c:order val="3"/>
          <c:tx>
            <c:strRef>
              <c:f>'Figure 5_pw'!$E$29</c:f>
              <c:strCache>
                <c:ptCount val="1"/>
                <c:pt idx="0">
                  <c:v>ε=5</c:v>
                </c:pt>
              </c:strCache>
            </c:strRef>
          </c:tx>
          <c:spPr>
            <a:ln w="15875">
              <a:prstDash val="dashDot"/>
            </a:ln>
          </c:spPr>
          <c:marker>
            <c:symbol val="none"/>
          </c:marker>
          <c:cat>
            <c:numRef>
              <c:f>'Figure 5_pw'!$A$30:$A$130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5_pw'!$E$30:$E$130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4.8164766859542498E-235</c:v>
                </c:pt>
                <c:pt idx="15">
                  <c:v>5.1267370839324996E-144</c:v>
                </c:pt>
                <c:pt idx="16">
                  <c:v>1.23988277953354E-94</c:v>
                </c:pt>
                <c:pt idx="17">
                  <c:v>9.0714929325713598E-66</c:v>
                </c:pt>
                <c:pt idx="18">
                  <c:v>7.7619567311531697E-48</c:v>
                </c:pt>
                <c:pt idx="19">
                  <c:v>4.06111513404695E-36</c:v>
                </c:pt>
                <c:pt idx="20">
                  <c:v>3.9676085121876E-28</c:v>
                </c:pt>
                <c:pt idx="21">
                  <c:v>1.75920278946977E-22</c:v>
                </c:pt>
                <c:pt idx="22">
                  <c:v>2.2936217394396901E-18</c:v>
                </c:pt>
                <c:pt idx="23">
                  <c:v>2.7536171763141702E-15</c:v>
                </c:pt>
                <c:pt idx="24">
                  <c:v>6.2756291503693797E-13</c:v>
                </c:pt>
                <c:pt idx="25">
                  <c:v>4.3594304459495901E-11</c:v>
                </c:pt>
                <c:pt idx="26">
                  <c:v>1.26970061569506E-9</c:v>
                </c:pt>
                <c:pt idx="27">
                  <c:v>1.9324413362839299E-8</c:v>
                </c:pt>
                <c:pt idx="28">
                  <c:v>1.7955369906433201E-7</c:v>
                </c:pt>
                <c:pt idx="29">
                  <c:v>1.1393367720266199E-6</c:v>
                </c:pt>
                <c:pt idx="30">
                  <c:v>5.36063004633187E-6</c:v>
                </c:pt>
                <c:pt idx="31">
                  <c:v>1.9886219222231299E-5</c:v>
                </c:pt>
                <c:pt idx="32">
                  <c:v>6.0934132525138497E-5</c:v>
                </c:pt>
                <c:pt idx="33">
                  <c:v>1.5982772670678801E-4</c:v>
                </c:pt>
                <c:pt idx="34">
                  <c:v>3.6896698736702102E-4</c:v>
                </c:pt>
                <c:pt idx="35">
                  <c:v>7.6621937850755197E-4</c:v>
                </c:pt>
                <c:pt idx="36">
                  <c:v>1.4564301937322901E-3</c:v>
                </c:pt>
                <c:pt idx="37">
                  <c:v>2.5695082265825798E-3</c:v>
                </c:pt>
                <c:pt idx="38">
                  <c:v>4.2553653151789304E-3</c:v>
                </c:pt>
                <c:pt idx="39">
                  <c:v>6.67658976449159E-3</c:v>
                </c:pt>
                <c:pt idx="40">
                  <c:v>0.01</c:v>
                </c:pt>
                <c:pt idx="41">
                  <c:v>1.4388189745517E-2</c:v>
                </c:pt>
                <c:pt idx="42">
                  <c:v>1.9991946295726402E-2</c:v>
                </c:pt>
                <c:pt idx="43">
                  <c:v>2.6944113655070798E-2</c:v>
                </c:pt>
                <c:pt idx="44">
                  <c:v>3.5355169258703599E-2</c:v>
                </c:pt>
                <c:pt idx="45">
                  <c:v>4.53105363424402E-2</c:v>
                </c:pt>
                <c:pt idx="46">
                  <c:v>5.6869481895972802E-2</c:v>
                </c:pt>
                <c:pt idx="47">
                  <c:v>7.0065349831791204E-2</c:v>
                </c:pt>
                <c:pt idx="48">
                  <c:v>8.4906837225200704E-2</c:v>
                </c:pt>
                <c:pt idx="49">
                  <c:v>0.101380021639403</c:v>
                </c:pt>
                <c:pt idx="50">
                  <c:v>0.119450874086877</c:v>
                </c:pt>
                <c:pt idx="51">
                  <c:v>0.139068032543439</c:v>
                </c:pt>
                <c:pt idx="52">
                  <c:v>0.16016565605595401</c:v>
                </c:pt>
                <c:pt idx="53">
                  <c:v>0.18266622345974801</c:v>
                </c:pt>
                <c:pt idx="54">
                  <c:v>0.20648318015029599</c:v>
                </c:pt>
                <c:pt idx="55">
                  <c:v>0.231523369653412</c:v>
                </c:pt>
                <c:pt idx="56">
                  <c:v>0.257689213530645</c:v>
                </c:pt>
                <c:pt idx="57">
                  <c:v>0.28488062378932799</c:v>
                </c:pt>
                <c:pt idx="58">
                  <c:v>0.31299664716924402</c:v>
                </c:pt>
                <c:pt idx="59">
                  <c:v>0.34193685133134999</c:v>
                </c:pt>
                <c:pt idx="60">
                  <c:v>0.371602469968494</c:v>
                </c:pt>
                <c:pt idx="61">
                  <c:v>0.40189732801267603</c:v>
                </c:pt>
                <c:pt idx="62">
                  <c:v>0.43272857013771499</c:v>
                </c:pt>
                <c:pt idx="63">
                  <c:v>0.46400721623920599</c:v>
                </c:pt>
                <c:pt idx="64">
                  <c:v>0.49564856698767901</c:v>
                </c:pt>
                <c:pt idx="65">
                  <c:v>0.52757248126336298</c:v>
                </c:pt>
                <c:pt idx="66">
                  <c:v>0.55970354557027902</c:v>
                </c:pt>
                <c:pt idx="67">
                  <c:v>0.59197115359847496</c:v>
                </c:pt>
                <c:pt idx="68">
                  <c:v>0.62430951210241903</c:v>
                </c:pt>
                <c:pt idx="69">
                  <c:v>0.65665758729160195</c:v>
                </c:pt>
                <c:pt idx="70">
                  <c:v>0.68895900405231603</c:v>
                </c:pt>
                <c:pt idx="71">
                  <c:v>0.72116190857766505</c:v>
                </c:pt>
                <c:pt idx="72">
                  <c:v>0.75321880339735603</c:v>
                </c:pt>
                <c:pt idx="73">
                  <c:v>0.78508636237809304</c:v>
                </c:pt>
                <c:pt idx="74">
                  <c:v>0.81672523200842495</c:v>
                </c:pt>
                <c:pt idx="75">
                  <c:v>0.84809982418171403</c:v>
                </c:pt>
                <c:pt idx="76">
                  <c:v>0.87917810473710301</c:v>
                </c:pt>
                <c:pt idx="77">
                  <c:v>0.90993138119841199</c:v>
                </c:pt>
                <c:pt idx="78">
                  <c:v>0.94033409245129895</c:v>
                </c:pt>
                <c:pt idx="79">
                  <c:v>0.97036360250664799</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3-FA6E-4CB5-8033-E0077055B483}"/>
            </c:ext>
          </c:extLst>
        </c:ser>
        <c:ser>
          <c:idx val="5"/>
          <c:order val="4"/>
          <c:tx>
            <c:strRef>
              <c:f>'Figure 5_pw'!$F$29</c:f>
              <c:strCache>
                <c:ptCount val="1"/>
                <c:pt idx="0">
                  <c:v>ε=25</c:v>
                </c:pt>
              </c:strCache>
            </c:strRef>
          </c:tx>
          <c:spPr>
            <a:ln w="15875">
              <a:prstDash val="dashDot"/>
            </a:ln>
          </c:spPr>
          <c:marker>
            <c:symbol val="none"/>
          </c:marker>
          <c:val>
            <c:numRef>
              <c:f>'Figure 5_pw'!$F$30:$F$130</c:f>
              <c:numCache>
                <c:formatCode>General</c:formatCode>
                <c:ptCount val="101"/>
                <c:pt idx="0">
                  <c:v>0</c:v>
                </c:pt>
                <c:pt idx="1">
                  <c:v>0</c:v>
                </c:pt>
                <c:pt idx="2">
                  <c:v>0</c:v>
                </c:pt>
                <c:pt idx="3">
                  <c:v>0</c:v>
                </c:pt>
                <c:pt idx="4">
                  <c:v>0</c:v>
                </c:pt>
                <c:pt idx="5">
                  <c:v>0</c:v>
                </c:pt>
                <c:pt idx="6">
                  <c:v>0</c:v>
                </c:pt>
                <c:pt idx="7">
                  <c:v>9.3955235054258801E-314</c:v>
                </c:pt>
                <c:pt idx="8">
                  <c:v>6.8187441663308593E-170</c:v>
                </c:pt>
                <c:pt idx="9">
                  <c:v>7.6300355488577002E-106</c:v>
                </c:pt>
                <c:pt idx="10">
                  <c:v>1.9105107732004401E-72</c:v>
                </c:pt>
                <c:pt idx="11">
                  <c:v>5.70407904105637E-53</c:v>
                </c:pt>
                <c:pt idx="12">
                  <c:v>1.21861916373917E-40</c:v>
                </c:pt>
                <c:pt idx="13">
                  <c:v>2.4856575668709401E-32</c:v>
                </c:pt>
                <c:pt idx="14">
                  <c:v>1.8864095065762801E-26</c:v>
                </c:pt>
                <c:pt idx="15">
                  <c:v>3.9972697184512298E-22</c:v>
                </c:pt>
                <c:pt idx="16">
                  <c:v>7.7041285538589296E-19</c:v>
                </c:pt>
                <c:pt idx="17">
                  <c:v>2.7989336240908598E-16</c:v>
                </c:pt>
                <c:pt idx="18">
                  <c:v>3.0651696476635197E-14</c:v>
                </c:pt>
                <c:pt idx="19">
                  <c:v>1.3846476825135499E-12</c:v>
                </c:pt>
                <c:pt idx="20">
                  <c:v>3.2030230367111197E-11</c:v>
                </c:pt>
                <c:pt idx="21">
                  <c:v>4.4221109268302102E-10</c:v>
                </c:pt>
                <c:pt idx="22">
                  <c:v>4.07171206545494E-9</c:v>
                </c:pt>
                <c:pt idx="23">
                  <c:v>2.71459422021732E-8</c:v>
                </c:pt>
                <c:pt idx="24">
                  <c:v>1.39422001000444E-7</c:v>
                </c:pt>
                <c:pt idx="25">
                  <c:v>5.7847552470297699E-7</c:v>
                </c:pt>
                <c:pt idx="26">
                  <c:v>2.0119051906934402E-6</c:v>
                </c:pt>
                <c:pt idx="27">
                  <c:v>6.0386303895423799E-6</c:v>
                </c:pt>
                <c:pt idx="28">
                  <c:v>1.60086990070725E-5</c:v>
                </c:pt>
                <c:pt idx="29">
                  <c:v>3.8192979983309701E-5</c:v>
                </c:pt>
                <c:pt idx="30">
                  <c:v>8.3259409747772696E-5</c:v>
                </c:pt>
                <c:pt idx="31">
                  <c:v>1.6793323215557899E-4</c:v>
                </c:pt>
                <c:pt idx="32">
                  <c:v>3.16658934130952E-4</c:v>
                </c:pt>
                <c:pt idx="33">
                  <c:v>5.6305740755448403E-4</c:v>
                </c:pt>
                <c:pt idx="34">
                  <c:v>9.5098703192738904E-4</c:v>
                </c:pt>
                <c:pt idx="35">
                  <c:v>1.53506471423959E-3</c:v>
                </c:pt>
                <c:pt idx="36">
                  <c:v>2.3805690214053102E-3</c:v>
                </c:pt>
                <c:pt idx="37">
                  <c:v>3.5627178294850201E-3</c:v>
                </c:pt>
                <c:pt idx="38">
                  <c:v>5.1653754195880404E-3</c:v>
                </c:pt>
                <c:pt idx="39">
                  <c:v>7.2792910844217398E-3</c:v>
                </c:pt>
                <c:pt idx="40">
                  <c:v>0.01</c:v>
                </c:pt>
                <c:pt idx="41">
                  <c:v>1.34255279227513E-2</c:v>
                </c:pt>
                <c:pt idx="42">
                  <c:v>1.7654037103276999E-2</c:v>
                </c:pt>
                <c:pt idx="43">
                  <c:v>2.27815356917647E-2</c:v>
                </c:pt>
                <c:pt idx="44">
                  <c:v>2.88997510309255E-2</c:v>
                </c:pt>
                <c:pt idx="45">
                  <c:v>3.6094242309826198E-2</c:v>
                </c:pt>
                <c:pt idx="46">
                  <c:v>4.4442803024989097E-2</c:v>
                </c:pt>
                <c:pt idx="47">
                  <c:v>5.4014180635923198E-2</c:v>
                </c:pt>
                <c:pt idx="48">
                  <c:v>6.4867120978203699E-2</c:v>
                </c:pt>
                <c:pt idx="49">
                  <c:v>7.7049729009700099E-2</c:v>
                </c:pt>
                <c:pt idx="50">
                  <c:v>9.0599125415264103E-2</c:v>
                </c:pt>
                <c:pt idx="51">
                  <c:v>0.105541370241493</c:v>
                </c:pt>
                <c:pt idx="52">
                  <c:v>0.121891619630287</c:v>
                </c:pt>
                <c:pt idx="53">
                  <c:v>0.13965447932335101</c:v>
                </c:pt>
                <c:pt idx="54">
                  <c:v>0.15882451835314401</c:v>
                </c:pt>
                <c:pt idx="55">
                  <c:v>0.17938690768165999</c:v>
                </c:pt>
                <c:pt idx="56">
                  <c:v>0.20131815101832101</c:v>
                </c:pt>
                <c:pt idx="57">
                  <c:v>0.22458687823685</c:v>
                </c:pt>
                <c:pt idx="58">
                  <c:v>0.24915467538997901</c:v>
                </c:pt>
                <c:pt idx="59">
                  <c:v>0.27497692903475501</c:v>
                </c:pt>
                <c:pt idx="60">
                  <c:v>0.30200366624070801</c:v>
                </c:pt>
                <c:pt idx="61">
                  <c:v>0.33018037512462001</c:v>
                </c:pt>
                <c:pt idx="62">
                  <c:v>0.35944879395187501</c:v>
                </c:pt>
                <c:pt idx="63">
                  <c:v>0.38974765971485997</c:v>
                </c:pt>
                <c:pt idx="64">
                  <c:v>0.421013409620701</c:v>
                </c:pt>
                <c:pt idx="65">
                  <c:v>0.453180831092453</c:v>
                </c:pt>
                <c:pt idx="66">
                  <c:v>0.48618365772165001</c:v>
                </c:pt>
                <c:pt idx="67">
                  <c:v>0.51995511012886897</c:v>
                </c:pt>
                <c:pt idx="68">
                  <c:v>0.55442838192030497</c:v>
                </c:pt>
                <c:pt idx="69">
                  <c:v>0.58953707190354598</c:v>
                </c:pt>
                <c:pt idx="70">
                  <c:v>0.62521556447659998</c:v>
                </c:pt>
                <c:pt idx="71">
                  <c:v>0.66139936066165494</c:v>
                </c:pt>
                <c:pt idx="72">
                  <c:v>0.69802536264876702</c:v>
                </c:pt>
                <c:pt idx="73">
                  <c:v>0.73503211497118504</c:v>
                </c:pt>
                <c:pt idx="74">
                  <c:v>0.77236000557838902</c:v>
                </c:pt>
                <c:pt idx="75">
                  <c:v>0.80995143012599602</c:v>
                </c:pt>
                <c:pt idx="76">
                  <c:v>0.847750922782875</c:v>
                </c:pt>
                <c:pt idx="77">
                  <c:v>0.88570525678106204</c:v>
                </c:pt>
                <c:pt idx="78">
                  <c:v>0.92376351781711796</c:v>
                </c:pt>
                <c:pt idx="79">
                  <c:v>0.96187715326599899</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4-FA6E-4CB5-8033-E0077055B483}"/>
            </c:ext>
          </c:extLst>
        </c:ser>
        <c:ser>
          <c:idx val="4"/>
          <c:order val="5"/>
          <c:tx>
            <c:strRef>
              <c:f>'Figure 5_pw'!$G$29</c:f>
              <c:strCache>
                <c:ptCount val="1"/>
                <c:pt idx="0">
                  <c:v>wealth (0|1)</c:v>
                </c:pt>
              </c:strCache>
            </c:strRef>
          </c:tx>
          <c:spPr>
            <a:ln>
              <a:solidFill>
                <a:schemeClr val="bg1">
                  <a:lumMod val="75000"/>
                </a:schemeClr>
              </a:solidFill>
              <a:prstDash val="sysDash"/>
            </a:ln>
          </c:spPr>
          <c:marker>
            <c:symbol val="none"/>
          </c:marker>
          <c:val>
            <c:numRef>
              <c:f>'Figure 5_pw'!$G$30:$G$130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5-FA6E-4CB5-8033-E0077055B483}"/>
            </c:ext>
          </c:extLst>
        </c:ser>
        <c:dLbls>
          <c:showLegendKey val="0"/>
          <c:showVal val="0"/>
          <c:showCatName val="0"/>
          <c:showSerName val="0"/>
          <c:showPercent val="0"/>
          <c:showBubbleSize val="0"/>
        </c:dLbls>
        <c:smooth val="0"/>
        <c:axId val="227090168"/>
        <c:axId val="227090560"/>
      </c:lineChart>
      <c:catAx>
        <c:axId val="227090168"/>
        <c:scaling>
          <c:orientation val="minMax"/>
        </c:scaling>
        <c:delete val="0"/>
        <c:axPos val="b"/>
        <c:numFmt formatCode="General" sourceLinked="1"/>
        <c:majorTickMark val="out"/>
        <c:minorTickMark val="none"/>
        <c:tickLblPos val="nextTo"/>
        <c:crossAx val="227090560"/>
        <c:crosses val="autoZero"/>
        <c:auto val="1"/>
        <c:lblAlgn val="ctr"/>
        <c:lblOffset val="100"/>
        <c:noMultiLvlLbl val="0"/>
      </c:catAx>
      <c:valAx>
        <c:axId val="227090560"/>
        <c:scaling>
          <c:orientation val="minMax"/>
          <c:max val="1"/>
          <c:min val="0"/>
        </c:scaling>
        <c:delete val="0"/>
        <c:axPos val="l"/>
        <c:majorGridlines>
          <c:spPr>
            <a:ln>
              <a:solidFill>
                <a:schemeClr val="accent1">
                  <a:alpha val="20000"/>
                </a:schemeClr>
              </a:solidFill>
            </a:ln>
          </c:spPr>
        </c:majorGridlines>
        <c:numFmt formatCode="General" sourceLinked="1"/>
        <c:majorTickMark val="out"/>
        <c:minorTickMark val="none"/>
        <c:tickLblPos val="nextTo"/>
        <c:txPr>
          <a:bodyPr/>
          <a:lstStyle/>
          <a:p>
            <a:pPr>
              <a:defRPr sz="1200"/>
            </a:pPr>
            <a:endParaRPr lang="de-DE"/>
          </a:p>
        </c:txPr>
        <c:crossAx val="227090168"/>
        <c:crosses val="autoZero"/>
        <c:crossBetween val="between"/>
        <c:majorUnit val="0.2"/>
      </c:valAx>
    </c:plotArea>
    <c:legend>
      <c:legendPos val="r"/>
      <c:overlay val="0"/>
    </c:legend>
    <c:plotVisOnly val="1"/>
    <c:dispBlanksAs val="gap"/>
    <c:showDLblsOverMax val="0"/>
  </c:chart>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'Figure 5'!$B$28</c:f>
              <c:strCache>
                <c:ptCount val="1"/>
                <c:pt idx="0">
                  <c:v>ε=0.33^3</c:v>
                </c:pt>
              </c:strCache>
            </c:strRef>
          </c:tx>
          <c:spPr>
            <a:ln>
              <a:prstDash val="solid"/>
            </a:ln>
          </c:spPr>
          <c:marker>
            <c:symbol val="none"/>
          </c:marker>
          <c:cat>
            <c:numRef>
              <c:f>'Figure 5'!$A$29:$A$129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5'!$B$29:$B$129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0.99448963647012012</c:v>
                </c:pt>
                <c:pt idx="27">
                  <c:v>0.98791400035418475</c:v>
                </c:pt>
                <c:pt idx="28">
                  <c:v>0.98005582453045026</c:v>
                </c:pt>
                <c:pt idx="29">
                  <c:v>0.9706528766748399</c:v>
                </c:pt>
                <c:pt idx="30">
                  <c:v>0.95938992627671016</c:v>
                </c:pt>
                <c:pt idx="31">
                  <c:v>0.94589017846933054</c:v>
                </c:pt>
                <c:pt idx="32">
                  <c:v>0.92970679809970336</c:v>
                </c:pt>
                <c:pt idx="33">
                  <c:v>0.91031567023594151</c:v>
                </c:pt>
                <c:pt idx="34">
                  <c:v>0.88711134447629203</c:v>
                </c:pt>
                <c:pt idx="35">
                  <c:v>0.85940928534768513</c:v>
                </c:pt>
                <c:pt idx="36">
                  <c:v>0.82645918268372298</c:v>
                </c:pt>
                <c:pt idx="37">
                  <c:v>0.7874761724289584</c:v>
                </c:pt>
                <c:pt idx="38">
                  <c:v>0.74169918237764909</c:v>
                </c:pt>
                <c:pt idx="39">
                  <c:v>0.68848760331660086</c:v>
                </c:pt>
                <c:pt idx="40">
                  <c:v>0.62746761163916087</c:v>
                </c:pt>
                <c:pt idx="41">
                  <c:v>0.55873491918558083</c:v>
                </c:pt>
                <c:pt idx="42">
                  <c:v>0.4831070172198913</c:v>
                </c:pt>
                <c:pt idx="43">
                  <c:v>0.40238959602224766</c:v>
                </c:pt>
                <c:pt idx="44">
                  <c:v>0.31957547862872632</c:v>
                </c:pt>
                <c:pt idx="45">
                  <c:v>0.23883730228578731</c:v>
                </c:pt>
                <c:pt idx="46">
                  <c:v>0.1651386781802649</c:v>
                </c:pt>
                <c:pt idx="47">
                  <c:v>0.10333867842655971</c:v>
                </c:pt>
                <c:pt idx="48">
                  <c:v>5.6880808377780187E-2</c:v>
                </c:pt>
                <c:pt idx="49">
                  <c:v>2.6538678741851517E-2</c:v>
                </c:pt>
                <c:pt idx="50">
                  <c:v>1.0001776794299934E-2</c:v>
                </c:pt>
                <c:pt idx="51">
                  <c:v>2.8593466362031588E-3</c:v>
                </c:pt>
                <c:pt idx="52">
                  <c:v>5.7118990147076874E-4</c:v>
                </c:pt>
                <c:pt idx="53">
                  <c:v>7.1599771633789149E-5</c:v>
                </c:pt>
                <c:pt idx="54">
                  <c:v>4.8907614707355143E-6</c:v>
                </c:pt>
                <c:pt idx="55">
                  <c:v>1.5121913856408564E-7</c:v>
                </c:pt>
                <c:pt idx="56">
                  <c:v>1.6575818884633593E-9</c:v>
                </c:pt>
                <c:pt idx="57">
                  <c:v>4.6657030751587633E-12</c:v>
                </c:pt>
                <c:pt idx="58">
                  <c:v>2.2015488090026967E-15</c:v>
                </c:pt>
                <c:pt idx="59">
                  <c:v>9.8981392296279934E-20</c:v>
                </c:pt>
                <c:pt idx="60">
                  <c:v>2.003299505754744E-25</c:v>
                </c:pt>
                <c:pt idx="61">
                  <c:v>6.7343228623488507E-33</c:v>
                </c:pt>
                <c:pt idx="62">
                  <c:v>9.9626164672618482E-43</c:v>
                </c:pt>
                <c:pt idx="63">
                  <c:v>1.1020360194090361E-55</c:v>
                </c:pt>
                <c:pt idx="64">
                  <c:v>8.5235470991541126E-73</c:v>
                </c:pt>
                <c:pt idx="65">
                  <c:v>1.9290427614261981E-95</c:v>
                </c:pt>
                <c:pt idx="66">
                  <c:v>1.8079903262835084E-125</c:v>
                </c:pt>
                <c:pt idx="67">
                  <c:v>2.2961895533018184E-165</c:v>
                </c:pt>
                <c:pt idx="68">
                  <c:v>1.7828387483203549E-218</c:v>
                </c:pt>
                <c:pt idx="69">
                  <c:v>2.6047741983400571E-289</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0-ED4E-4CA6-AD3A-4815D6B43AAF}"/>
            </c:ext>
          </c:extLst>
        </c:ser>
        <c:ser>
          <c:idx val="1"/>
          <c:order val="1"/>
          <c:tx>
            <c:strRef>
              <c:f>'Figure 5'!$C$28</c:f>
              <c:strCache>
                <c:ptCount val="1"/>
                <c:pt idx="0">
                  <c:v>ε=0.5^2</c:v>
                </c:pt>
              </c:strCache>
            </c:strRef>
          </c:tx>
          <c:marker>
            <c:symbol val="none"/>
          </c:marker>
          <c:cat>
            <c:numRef>
              <c:f>'Figure 5'!$A$29:$A$129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5'!$C$29:$C$129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0.97745485970103829</c:v>
                </c:pt>
                <c:pt idx="27">
                  <c:v>0.95249711072039323</c:v>
                </c:pt>
                <c:pt idx="28">
                  <c:v>0.92494212621562355</c:v>
                </c:pt>
                <c:pt idx="29">
                  <c:v>0.89460885495113052</c:v>
                </c:pt>
                <c:pt idx="30">
                  <c:v>0.86132799510650593</c:v>
                </c:pt>
                <c:pt idx="31">
                  <c:v>0.82495271433320849</c:v>
                </c:pt>
                <c:pt idx="32">
                  <c:v>0.78537232236526799</c:v>
                </c:pt>
                <c:pt idx="33">
                  <c:v>0.74252920576566006</c:v>
                </c:pt>
                <c:pt idx="34">
                  <c:v>0.69643912562642607</c:v>
                </c:pt>
                <c:pt idx="35">
                  <c:v>0.6472146087747559</c:v>
                </c:pt>
                <c:pt idx="36">
                  <c:v>0.5950905764487433</c:v>
                </c:pt>
                <c:pt idx="37">
                  <c:v>0.54045050268541628</c:v>
                </c:pt>
                <c:pt idx="38">
                  <c:v>0.48385025749469446</c:v>
                </c:pt>
                <c:pt idx="39">
                  <c:v>0.42603541326532274</c:v>
                </c:pt>
                <c:pt idx="40">
                  <c:v>0.36794634397578785</c:v>
                </c:pt>
                <c:pt idx="41">
                  <c:v>0.31070428030653152</c:v>
                </c:pt>
                <c:pt idx="42">
                  <c:v>0.25557119730592703</c:v>
                </c:pt>
                <c:pt idx="43">
                  <c:v>0.2038778420327734</c:v>
                </c:pt>
                <c:pt idx="44">
                  <c:v>0.15691829044219927</c:v>
                </c:pt>
                <c:pt idx="45">
                  <c:v>0.11581680657765375</c:v>
                </c:pt>
                <c:pt idx="46">
                  <c:v>8.1383161054990896E-2</c:v>
                </c:pt>
                <c:pt idx="47">
                  <c:v>5.398385492880646E-2</c:v>
                </c:pt>
                <c:pt idx="48">
                  <c:v>3.3464452111183783E-2</c:v>
                </c:pt>
                <c:pt idx="49">
                  <c:v>1.9156280475325881E-2</c:v>
                </c:pt>
                <c:pt idx="50">
                  <c:v>9.9839194271974865E-3</c:v>
                </c:pt>
                <c:pt idx="51">
                  <c:v>4.6586409685526716E-3</c:v>
                </c:pt>
                <c:pt idx="52">
                  <c:v>1.907737940419241E-3</c:v>
                </c:pt>
                <c:pt idx="53">
                  <c:v>6.6953051739571925E-4</c:v>
                </c:pt>
                <c:pt idx="54">
                  <c:v>1.957667950920687E-4</c:v>
                </c:pt>
                <c:pt idx="55">
                  <c:v>4.6109806438025071E-5</c:v>
                </c:pt>
                <c:pt idx="56">
                  <c:v>8.4037941838452513E-6</c:v>
                </c:pt>
                <c:pt idx="57">
                  <c:v>1.1296240990529013E-6</c:v>
                </c:pt>
                <c:pt idx="58">
                  <c:v>1.0573992170167917E-7</c:v>
                </c:pt>
                <c:pt idx="59">
                  <c:v>6.4350861828812685E-9</c:v>
                </c:pt>
                <c:pt idx="60">
                  <c:v>2.3449665801345966E-10</c:v>
                </c:pt>
                <c:pt idx="61">
                  <c:v>4.6357846865369555E-12</c:v>
                </c:pt>
                <c:pt idx="62">
                  <c:v>4.4163566797982598E-14</c:v>
                </c:pt>
                <c:pt idx="63">
                  <c:v>1.7584962139235114E-16</c:v>
                </c:pt>
                <c:pt idx="64">
                  <c:v>2.4660885071607799E-19</c:v>
                </c:pt>
                <c:pt idx="65">
                  <c:v>9.9121114617587339E-23</c:v>
                </c:pt>
                <c:pt idx="66">
                  <c:v>8.9078058369967222E-27</c:v>
                </c:pt>
                <c:pt idx="67">
                  <c:v>1.3266422807743815E-31</c:v>
                </c:pt>
                <c:pt idx="68">
                  <c:v>2.280842240652478E-37</c:v>
                </c:pt>
                <c:pt idx="69">
                  <c:v>2.9245792938028886E-44</c:v>
                </c:pt>
                <c:pt idx="70">
                  <c:v>1.6488867844666835E-52</c:v>
                </c:pt>
                <c:pt idx="71">
                  <c:v>2.1562559248355144E-62</c:v>
                </c:pt>
                <c:pt idx="72">
                  <c:v>3.0132236413526765E-74</c:v>
                </c:pt>
                <c:pt idx="73">
                  <c:v>1.7580718233016919E-88</c:v>
                </c:pt>
                <c:pt idx="74">
                  <c:v>1.3687267289093635E-105</c:v>
                </c:pt>
                <c:pt idx="75">
                  <c:v>3.556642665993735E-126</c:v>
                </c:pt>
                <c:pt idx="76">
                  <c:v>5.7205857923916885E-151</c:v>
                </c:pt>
                <c:pt idx="77">
                  <c:v>7.3281530422183713E-181</c:v>
                </c:pt>
                <c:pt idx="78">
                  <c:v>6.1525090734858264E-217</c:v>
                </c:pt>
                <c:pt idx="79">
                  <c:v>1.6121145660823587E-260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1-ED4E-4CA6-AD3A-4815D6B43AAF}"/>
            </c:ext>
          </c:extLst>
        </c:ser>
        <c:ser>
          <c:idx val="2"/>
          <c:order val="2"/>
          <c:tx>
            <c:strRef>
              <c:f>'Figure 5'!$D$28</c:f>
              <c:strCache>
                <c:ptCount val="1"/>
                <c:pt idx="0">
                  <c:v>ε=1</c:v>
                </c:pt>
              </c:strCache>
            </c:strRef>
          </c:tx>
          <c:marker>
            <c:symbol val="none"/>
          </c:marker>
          <c:cat>
            <c:numRef>
              <c:f>'Figure 5'!$A$29:$A$129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5'!$D$29:$D$129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0.94930429718069609</c:v>
                </c:pt>
                <c:pt idx="27">
                  <c:v>0.89683969208852932</c:v>
                </c:pt>
                <c:pt idx="28">
                  <c:v>0.84285675895145151</c:v>
                </c:pt>
                <c:pt idx="29">
                  <c:v>0.78764113072663444</c:v>
                </c:pt>
                <c:pt idx="30">
                  <c:v>0.73151515724235538</c:v>
                </c:pt>
                <c:pt idx="31">
                  <c:v>0.67483836762142058</c:v>
                </c:pt>
                <c:pt idx="32">
                  <c:v>0.61800643670460986</c:v>
                </c:pt>
                <c:pt idx="33">
                  <c:v>0.56144834115122522</c:v>
                </c:pt>
                <c:pt idx="34">
                  <c:v>0.50562140085234386</c:v>
                </c:pt>
                <c:pt idx="35">
                  <c:v>0.45100394455825632</c:v>
                </c:pt>
                <c:pt idx="36">
                  <c:v>0.39808542500511418</c:v>
                </c:pt>
                <c:pt idx="37">
                  <c:v>0.34735394726056895</c:v>
                </c:pt>
                <c:pt idx="38">
                  <c:v>0.29928137045010844</c:v>
                </c:pt>
                <c:pt idx="39">
                  <c:v>0.25430639759935941</c:v>
                </c:pt>
                <c:pt idx="40">
                  <c:v>0.21281637187571026</c:v>
                </c:pt>
                <c:pt idx="41">
                  <c:v>0.17512882800979901</c:v>
                </c:pt>
                <c:pt idx="42">
                  <c:v>0.14147416737962459</c:v>
                </c:pt>
                <c:pt idx="43">
                  <c:v>0.11198107990863983</c:v>
                </c:pt>
                <c:pt idx="44">
                  <c:v>8.6666457843815589E-2</c:v>
                </c:pt>
                <c:pt idx="45">
                  <c:v>6.5431462987661629E-2</c:v>
                </c:pt>
                <c:pt idx="46">
                  <c:v>4.8065057663746982E-2</c:v>
                </c:pt>
                <c:pt idx="47">
                  <c:v>3.4255659723730923E-2</c:v>
                </c:pt>
                <c:pt idx="48">
                  <c:v>2.3610657853335135E-2</c:v>
                </c:pt>
                <c:pt idx="49">
                  <c:v>1.5682425024944057E-2</c:v>
                </c:pt>
                <c:pt idx="50">
                  <c:v>9.9983752083916428E-3</c:v>
                </c:pt>
                <c:pt idx="51">
                  <c:v>6.0917617161048709E-3</c:v>
                </c:pt>
                <c:pt idx="52">
                  <c:v>3.5295639797438922E-3</c:v>
                </c:pt>
                <c:pt idx="53">
                  <c:v>1.9341331183540084E-3</c:v>
                </c:pt>
                <c:pt idx="54">
                  <c:v>9.9629271744031242E-4</c:v>
                </c:pt>
                <c:pt idx="55">
                  <c:v>4.7914125997175169E-4</c:v>
                </c:pt>
                <c:pt idx="56">
                  <c:v>2.1350709214498534E-4</c:v>
                </c:pt>
                <c:pt idx="57">
                  <c:v>8.7406299806450549E-5</c:v>
                </c:pt>
                <c:pt idx="58">
                  <c:v>3.2563473666121787E-5</c:v>
                </c:pt>
                <c:pt idx="59">
                  <c:v>1.0923587236504046E-5</c:v>
                </c:pt>
                <c:pt idx="60">
                  <c:v>3.2605332186452963E-6</c:v>
                </c:pt>
                <c:pt idx="61">
                  <c:v>8.5453268193361782E-7</c:v>
                </c:pt>
                <c:pt idx="62">
                  <c:v>1.9374157186509018E-7</c:v>
                </c:pt>
                <c:pt idx="63">
                  <c:v>3.7370762730664472E-8</c:v>
                </c:pt>
                <c:pt idx="64">
                  <c:v>6.0192651841966517E-9</c:v>
                </c:pt>
                <c:pt idx="65">
                  <c:v>7.9279628176448933E-10</c:v>
                </c:pt>
                <c:pt idx="66">
                  <c:v>8.3403378527626152E-11</c:v>
                </c:pt>
                <c:pt idx="67">
                  <c:v>6.8259016654444249E-12</c:v>
                </c:pt>
                <c:pt idx="68">
                  <c:v>4.2192584730494063E-13</c:v>
                </c:pt>
                <c:pt idx="69">
                  <c:v>1.905343798871953E-14</c:v>
                </c:pt>
                <c:pt idx="70">
                  <c:v>6.0554534269648415E-16</c:v>
                </c:pt>
                <c:pt idx="71">
                  <c:v>1.2987199750433206E-17</c:v>
                </c:pt>
                <c:pt idx="72">
                  <c:v>1.7929342190605525E-19</c:v>
                </c:pt>
                <c:pt idx="73">
                  <c:v>1.5108062132293875E-21</c:v>
                </c:pt>
                <c:pt idx="74">
                  <c:v>7.3191805807298874E-24</c:v>
                </c:pt>
                <c:pt idx="75">
                  <c:v>1.9057232891083841E-26</c:v>
                </c:pt>
                <c:pt idx="76">
                  <c:v>2.4718829278857404E-29</c:v>
                </c:pt>
                <c:pt idx="77">
                  <c:v>1.4662251730455376E-32</c:v>
                </c:pt>
                <c:pt idx="78">
                  <c:v>3.6113385983082477E-36</c:v>
                </c:pt>
                <c:pt idx="79">
                  <c:v>3.3124629560719735E-40</c:v>
                </c:pt>
                <c:pt idx="80">
                  <c:v>1.0006673737183402E-44</c:v>
                </c:pt>
                <c:pt idx="81">
                  <c:v>8.6663858383044887E-50</c:v>
                </c:pt>
                <c:pt idx="82">
                  <c:v>1.8396936157687615E-55</c:v>
                </c:pt>
                <c:pt idx="83">
                  <c:v>8.0189061779688947E-62</c:v>
                </c:pt>
                <c:pt idx="84">
                  <c:v>5.8751296847676204E-69</c:v>
                </c:pt>
                <c:pt idx="85">
                  <c:v>5.7695465072887467E-77</c:v>
                </c:pt>
                <c:pt idx="86">
                  <c:v>5.8784185343626543E-86</c:v>
                </c:pt>
                <c:pt idx="87">
                  <c:v>4.6503160701189306E-96</c:v>
                </c:pt>
                <c:pt idx="88">
                  <c:v>2.0571294993662411E-107</c:v>
                </c:pt>
                <c:pt idx="89">
                  <c:v>3.5085698131390989E-120</c:v>
                </c:pt>
                <c:pt idx="90">
                  <c:v>1.5139591972361576E-134</c:v>
                </c:pt>
                <c:pt idx="91">
                  <c:v>1.025152129627565E-150</c:v>
                </c:pt>
                <c:pt idx="92">
                  <c:v>6.3374723535536832E-169</c:v>
                </c:pt>
                <c:pt idx="93">
                  <c:v>1.9347179708446473E-189</c:v>
                </c:pt>
                <c:pt idx="94">
                  <c:v>1.4521008049448662E-212</c:v>
                </c:pt>
                <c:pt idx="95">
                  <c:v>1.2138032487970714E-238</c:v>
                </c:pt>
                <c:pt idx="96">
                  <c:v>4.59682168117872E-268</c:v>
                </c:pt>
                <c:pt idx="97">
                  <c:v>2.8384992300117201E-301</c:v>
                </c:pt>
                <c:pt idx="98">
                  <c:v>0</c:v>
                </c:pt>
                <c:pt idx="99">
                  <c:v>0</c:v>
                </c:pt>
                <c:pt idx="100">
                  <c:v>0</c:v>
                </c:pt>
              </c:numCache>
            </c:numRef>
          </c:val>
          <c:smooth val="0"/>
          <c:extLst>
            <c:ext xmlns:c16="http://schemas.microsoft.com/office/drawing/2014/chart" uri="{C3380CC4-5D6E-409C-BE32-E72D297353CC}">
              <c16:uniqueId val="{00000002-ED4E-4CA6-AD3A-4815D6B43AAF}"/>
            </c:ext>
          </c:extLst>
        </c:ser>
        <c:ser>
          <c:idx val="3"/>
          <c:order val="3"/>
          <c:tx>
            <c:strRef>
              <c:f>'Figure 5'!$E$28</c:f>
              <c:strCache>
                <c:ptCount val="1"/>
                <c:pt idx="0">
                  <c:v>ε=2^2</c:v>
                </c:pt>
              </c:strCache>
            </c:strRef>
          </c:tx>
          <c:marker>
            <c:symbol val="none"/>
          </c:marker>
          <c:cat>
            <c:numRef>
              <c:f>'Figure 5'!$A$29:$A$129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5'!$E$29:$E$129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0.91284880812563785</c:v>
                </c:pt>
                <c:pt idx="27">
                  <c:v>0.82860765174045725</c:v>
                </c:pt>
                <c:pt idx="28">
                  <c:v>0.74778823810749007</c:v>
                </c:pt>
                <c:pt idx="29">
                  <c:v>0.67082330732130846</c:v>
                </c:pt>
                <c:pt idx="30">
                  <c:v>0.5980666625213823</c:v>
                </c:pt>
                <c:pt idx="31">
                  <c:v>0.52979391971243883</c:v>
                </c:pt>
                <c:pt idx="32">
                  <c:v>0.46620405095114387</c:v>
                </c:pt>
                <c:pt idx="33">
                  <c:v>0.40742177456023648</c:v>
                </c:pt>
                <c:pt idx="34">
                  <c:v>0.35350082231593971</c:v>
                </c:pt>
                <c:pt idx="35">
                  <c:v>0.30442808661563681</c:v>
                </c:pt>
                <c:pt idx="36">
                  <c:v>0.26012862113089225</c:v>
                </c:pt>
                <c:pt idx="37">
                  <c:v>0.22047143731797342</c:v>
                </c:pt>
                <c:pt idx="38">
                  <c:v>0.18527600758620782</c:v>
                </c:pt>
                <c:pt idx="39">
                  <c:v>0.15431935533346874</c:v>
                </c:pt>
                <c:pt idx="40">
                  <c:v>0.12734358403831744</c:v>
                </c:pt>
                <c:pt idx="41">
                  <c:v>0.10406367382928762</c:v>
                </c:pt>
                <c:pt idx="42">
                  <c:v>8.4175356095488943E-2</c:v>
                </c:pt>
                <c:pt idx="43">
                  <c:v>6.7362866277198882E-2</c:v>
                </c:pt>
                <c:pt idx="44">
                  <c:v>5.3306373215525907E-2</c:v>
                </c:pt>
                <c:pt idx="45">
                  <c:v>4.1688891158174077E-2</c:v>
                </c:pt>
                <c:pt idx="46">
                  <c:v>3.2202497974052231E-2</c:v>
                </c:pt>
                <c:pt idx="47">
                  <c:v>2.45537099328485E-2</c:v>
                </c:pt>
                <c:pt idx="48">
                  <c:v>1.8467898462905703E-2</c:v>
                </c:pt>
                <c:pt idx="49">
                  <c:v>1.3692675821271752E-2</c:v>
                </c:pt>
                <c:pt idx="50">
                  <c:v>1.0000222184490228E-2</c:v>
                </c:pt>
                <c:pt idx="51">
                  <c:v>7.1885734221676795E-3</c:v>
                </c:pt>
                <c:pt idx="52">
                  <c:v>5.0819336271478149E-3</c:v>
                </c:pt>
                <c:pt idx="53">
                  <c:v>3.5301162541580217E-3</c:v>
                </c:pt>
                <c:pt idx="54">
                  <c:v>2.4072496984591327E-3</c:v>
                </c:pt>
                <c:pt idx="55">
                  <c:v>1.6099051800787638E-3</c:v>
                </c:pt>
                <c:pt idx="56">
                  <c:v>1.0548155993603597E-3</c:v>
                </c:pt>
                <c:pt idx="57">
                  <c:v>6.7635332245443098E-4</c:v>
                </c:pt>
                <c:pt idx="58">
                  <c:v>4.2392342380632243E-4</c:v>
                </c:pt>
                <c:pt idx="59">
                  <c:v>2.5940850773848042E-4</c:v>
                </c:pt>
                <c:pt idx="60">
                  <c:v>1.5477436027825896E-4</c:v>
                </c:pt>
                <c:pt idx="61">
                  <c:v>8.9915298778704843E-5</c:v>
                </c:pt>
                <c:pt idx="62">
                  <c:v>5.0787225052765032E-5</c:v>
                </c:pt>
                <c:pt idx="63">
                  <c:v>2.7847799215546434E-5</c:v>
                </c:pt>
                <c:pt idx="64">
                  <c:v>1.4798998368308494E-5</c:v>
                </c:pt>
                <c:pt idx="65">
                  <c:v>7.6089775243507069E-6</c:v>
                </c:pt>
                <c:pt idx="66">
                  <c:v>3.7781193005173372E-6</c:v>
                </c:pt>
                <c:pt idx="67">
                  <c:v>1.8081559887182032E-6</c:v>
                </c:pt>
                <c:pt idx="68">
                  <c:v>8.3236183348372368E-7</c:v>
                </c:pt>
                <c:pt idx="69">
                  <c:v>3.6775300706765559E-7</c:v>
                </c:pt>
                <c:pt idx="70">
                  <c:v>1.5558337187641972E-7</c:v>
                </c:pt>
                <c:pt idx="71">
                  <c:v>6.2873527811816589E-8</c:v>
                </c:pt>
                <c:pt idx="72">
                  <c:v>2.4207003398192972E-8</c:v>
                </c:pt>
                <c:pt idx="73">
                  <c:v>8.8549408150523825E-9</c:v>
                </c:pt>
                <c:pt idx="74">
                  <c:v>3.0685441640982781E-9</c:v>
                </c:pt>
                <c:pt idx="75">
                  <c:v>1.0042343715266183E-9</c:v>
                </c:pt>
                <c:pt idx="76">
                  <c:v>3.0936138646925306E-10</c:v>
                </c:pt>
                <c:pt idx="77">
                  <c:v>8.9394556423232603E-11</c:v>
                </c:pt>
                <c:pt idx="78">
                  <c:v>2.4141454432981222E-11</c:v>
                </c:pt>
                <c:pt idx="79">
                  <c:v>6.0690206189230884E-12</c:v>
                </c:pt>
                <c:pt idx="80">
                  <c:v>1.4143856232911078E-12</c:v>
                </c:pt>
                <c:pt idx="81">
                  <c:v>3.0422259433870801E-13</c:v>
                </c:pt>
                <c:pt idx="82">
                  <c:v>6.0110728056500872E-14</c:v>
                </c:pt>
                <c:pt idx="83">
                  <c:v>1.0856415697048948E-14</c:v>
                </c:pt>
                <c:pt idx="84">
                  <c:v>1.782783175735651E-15</c:v>
                </c:pt>
                <c:pt idx="85">
                  <c:v>2.646974961469366E-16</c:v>
                </c:pt>
                <c:pt idx="86">
                  <c:v>3.5322460904802203E-17</c:v>
                </c:pt>
                <c:pt idx="87">
                  <c:v>4.2097049157365581E-18</c:v>
                </c:pt>
                <c:pt idx="88">
                  <c:v>4.4507227561593919E-19</c:v>
                </c:pt>
                <c:pt idx="89">
                  <c:v>4.1446132150162547E-20</c:v>
                </c:pt>
                <c:pt idx="90">
                  <c:v>3.3737619973966224E-21</c:v>
                </c:pt>
                <c:pt idx="91">
                  <c:v>2.3813194749995722E-22</c:v>
                </c:pt>
                <c:pt idx="92">
                  <c:v>1.4450055082178292E-23</c:v>
                </c:pt>
                <c:pt idx="93">
                  <c:v>7.469843222326338E-25</c:v>
                </c:pt>
                <c:pt idx="94">
                  <c:v>3.2578836498176494E-26</c:v>
                </c:pt>
                <c:pt idx="95">
                  <c:v>1.1865002396995039E-27</c:v>
                </c:pt>
                <c:pt idx="96">
                  <c:v>3.5690371831834553E-29</c:v>
                </c:pt>
                <c:pt idx="97">
                  <c:v>8.7644820958272758E-31</c:v>
                </c:pt>
                <c:pt idx="98">
                  <c:v>1.7354522912685374E-32</c:v>
                </c:pt>
                <c:pt idx="99">
                  <c:v>2.7345558109056257E-34</c:v>
                </c:pt>
                <c:pt idx="100">
                  <c:v>3.3811124473860119E-36</c:v>
                </c:pt>
              </c:numCache>
            </c:numRef>
          </c:val>
          <c:smooth val="0"/>
          <c:extLst>
            <c:ext xmlns:c16="http://schemas.microsoft.com/office/drawing/2014/chart" uri="{C3380CC4-5D6E-409C-BE32-E72D297353CC}">
              <c16:uniqueId val="{00000003-ED4E-4CA6-AD3A-4815D6B43AAF}"/>
            </c:ext>
          </c:extLst>
        </c:ser>
        <c:ser>
          <c:idx val="5"/>
          <c:order val="4"/>
          <c:tx>
            <c:strRef>
              <c:f>'Figure 5'!$F$28</c:f>
              <c:strCache>
                <c:ptCount val="1"/>
                <c:pt idx="0">
                  <c:v>ε=3^3</c:v>
                </c:pt>
              </c:strCache>
            </c:strRef>
          </c:tx>
          <c:marker>
            <c:symbol val="none"/>
          </c:marker>
          <c:val>
            <c:numRef>
              <c:f>'Figure 5'!$F$29:$F$129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0.88214398294592133</c:v>
                </c:pt>
                <c:pt idx="27">
                  <c:v>0.77402841948430567</c:v>
                </c:pt>
                <c:pt idx="28">
                  <c:v>0.67561340159066874</c:v>
                </c:pt>
                <c:pt idx="29">
                  <c:v>0.58668387594641558</c:v>
                </c:pt>
                <c:pt idx="30">
                  <c:v>0.50688616740043857</c:v>
                </c:pt>
                <c:pt idx="31">
                  <c:v>0.43576128905891032</c:v>
                </c:pt>
                <c:pt idx="32">
                  <c:v>0.37277467495688593</c:v>
                </c:pt>
                <c:pt idx="33">
                  <c:v>0.31734216378928204</c:v>
                </c:pt>
                <c:pt idx="34">
                  <c:v>0.26885221965173395</c:v>
                </c:pt>
                <c:pt idx="35">
                  <c:v>0.22668450006212554</c:v>
                </c:pt>
                <c:pt idx="36">
                  <c:v>0.19022497543112515</c:v>
                </c:pt>
                <c:pt idx="37">
                  <c:v>0.15887787089132591</c:v>
                </c:pt>
                <c:pt idx="38">
                  <c:v>0.13207474453562632</c:v>
                </c:pt>
                <c:pt idx="39">
                  <c:v>0.10928103929920485</c:v>
                </c:pt>
                <c:pt idx="40">
                  <c:v>9.0000452517799853E-2</c:v>
                </c:pt>
                <c:pt idx="41">
                  <c:v>7.377746098784746E-2</c:v>
                </c:pt>
                <c:pt idx="42">
                  <c:v>6.0198323244947005E-2</c:v>
                </c:pt>
                <c:pt idx="43">
                  <c:v>4.8890857537453133E-2</c:v>
                </c:pt>
                <c:pt idx="44">
                  <c:v>3.9523266011365035E-2</c:v>
                </c:pt>
                <c:pt idx="45">
                  <c:v>3.1802244979766109E-2</c:v>
                </c:pt>
                <c:pt idx="46">
                  <c:v>2.5470589499772139E-2</c:v>
                </c:pt>
                <c:pt idx="47">
                  <c:v>2.030446915302539E-2</c:v>
                </c:pt>
                <c:pt idx="48">
                  <c:v>1.6110521937283552E-2</c:v>
                </c:pt>
                <c:pt idx="49">
                  <c:v>1.2722885259951943E-2</c:v>
                </c:pt>
                <c:pt idx="50">
                  <c:v>1.0000257668387129E-2</c:v>
                </c:pt>
                <c:pt idx="51">
                  <c:v>7.8230624389090033E-3</c:v>
                </c:pt>
                <c:pt idx="52">
                  <c:v>6.0907645899936245E-3</c:v>
                </c:pt>
                <c:pt idx="53">
                  <c:v>4.7193762644342826E-3</c:v>
                </c:pt>
                <c:pt idx="54">
                  <c:v>3.6391716179435714E-3</c:v>
                </c:pt>
                <c:pt idx="55">
                  <c:v>2.792621162224371E-3</c:v>
                </c:pt>
                <c:pt idx="56">
                  <c:v>2.1325466950921097E-3</c:v>
                </c:pt>
                <c:pt idx="57">
                  <c:v>1.6204912373654966E-3</c:v>
                </c:pt>
                <c:pt idx="58">
                  <c:v>1.2252935038947984E-3</c:v>
                </c:pt>
                <c:pt idx="59">
                  <c:v>9.2185308487072854E-4</c:v>
                </c:pt>
                <c:pt idx="60">
                  <c:v>6.9007043670547266E-4</c:v>
                </c:pt>
                <c:pt idx="61">
                  <c:v>5.1394473227126317E-4</c:v>
                </c:pt>
                <c:pt idx="62">
                  <c:v>3.8081237537269914E-4</c:v>
                </c:pt>
                <c:pt idx="63">
                  <c:v>2.8070934802372521E-4</c:v>
                </c:pt>
                <c:pt idx="64">
                  <c:v>2.0584136295888429E-4</c:v>
                </c:pt>
                <c:pt idx="65">
                  <c:v>1.5014689644260958E-4</c:v>
                </c:pt>
                <c:pt idx="66">
                  <c:v>1.0893946205162122E-4</c:v>
                </c:pt>
                <c:pt idx="67">
                  <c:v>7.8616862369031092E-5</c:v>
                </c:pt>
                <c:pt idx="68">
                  <c:v>5.6426551069601726E-5</c:v>
                </c:pt>
                <c:pt idx="69">
                  <c:v>4.0277599548894127E-5</c:v>
                </c:pt>
                <c:pt idx="70">
                  <c:v>2.8591052388731416E-5</c:v>
                </c:pt>
                <c:pt idx="71">
                  <c:v>2.0181649709533012E-5</c:v>
                </c:pt>
                <c:pt idx="72">
                  <c:v>1.4164977327851385E-5</c:v>
                </c:pt>
                <c:pt idx="73">
                  <c:v>9.8850712046809583E-6</c:v>
                </c:pt>
                <c:pt idx="74">
                  <c:v>6.8583506556843794E-6</c:v>
                </c:pt>
                <c:pt idx="75">
                  <c:v>4.730489360501542E-6</c:v>
                </c:pt>
                <c:pt idx="76">
                  <c:v>3.2434615533718095E-6</c:v>
                </c:pt>
                <c:pt idx="77">
                  <c:v>2.2105319942578894E-6</c:v>
                </c:pt>
                <c:pt idx="78">
                  <c:v>1.4974024945026446E-6</c:v>
                </c:pt>
                <c:pt idx="79">
                  <c:v>1.0080952954335679E-6</c:v>
                </c:pt>
                <c:pt idx="80">
                  <c:v>6.74454665891203E-7</c:v>
                </c:pt>
                <c:pt idx="81">
                  <c:v>4.4839234125441209E-7</c:v>
                </c:pt>
                <c:pt idx="82">
                  <c:v>2.961987458020255E-7</c:v>
                </c:pt>
                <c:pt idx="83">
                  <c:v>1.9439829819126858E-7</c:v>
                </c:pt>
                <c:pt idx="84">
                  <c:v>1.2675052509969744E-7</c:v>
                </c:pt>
                <c:pt idx="85">
                  <c:v>8.2095287789731847E-8</c:v>
                </c:pt>
                <c:pt idx="86">
                  <c:v>5.2815350623581453E-8</c:v>
                </c:pt>
                <c:pt idx="87">
                  <c:v>3.3747151996146602E-8</c:v>
                </c:pt>
                <c:pt idx="88">
                  <c:v>2.1414595608989343E-8</c:v>
                </c:pt>
                <c:pt idx="89">
                  <c:v>1.3493928275218941E-8</c:v>
                </c:pt>
                <c:pt idx="90">
                  <c:v>8.4427100033204056E-9</c:v>
                </c:pt>
                <c:pt idx="91">
                  <c:v>5.2444347250245405E-9</c:v>
                </c:pt>
                <c:pt idx="92">
                  <c:v>3.234047589718047E-9</c:v>
                </c:pt>
                <c:pt idx="93">
                  <c:v>1.9796198097654356E-9</c:v>
                </c:pt>
                <c:pt idx="94">
                  <c:v>1.2027095607049742E-9</c:v>
                </c:pt>
                <c:pt idx="95">
                  <c:v>7.2516763104736656E-10</c:v>
                </c:pt>
                <c:pt idx="96">
                  <c:v>4.3387934193212725E-10</c:v>
                </c:pt>
                <c:pt idx="97">
                  <c:v>2.5757626026717648E-10</c:v>
                </c:pt>
                <c:pt idx="98">
                  <c:v>1.5170556348622598E-10</c:v>
                </c:pt>
                <c:pt idx="99">
                  <c:v>8.8635486663886987E-11</c:v>
                </c:pt>
                <c:pt idx="100">
                  <c:v>5.1365906660204695E-11</c:v>
                </c:pt>
              </c:numCache>
            </c:numRef>
          </c:val>
          <c:smooth val="0"/>
          <c:extLst>
            <c:ext xmlns:c16="http://schemas.microsoft.com/office/drawing/2014/chart" uri="{C3380CC4-5D6E-409C-BE32-E72D297353CC}">
              <c16:uniqueId val="{00000004-ED4E-4CA6-AD3A-4815D6B43AAF}"/>
            </c:ext>
          </c:extLst>
        </c:ser>
        <c:ser>
          <c:idx val="4"/>
          <c:order val="5"/>
          <c:tx>
            <c:strRef>
              <c:f>'Figure 5'!$G$28</c:f>
              <c:strCache>
                <c:ptCount val="1"/>
                <c:pt idx="0">
                  <c:v>pov (0|1)</c:v>
                </c:pt>
              </c:strCache>
            </c:strRef>
          </c:tx>
          <c:spPr>
            <a:ln>
              <a:solidFill>
                <a:schemeClr val="bg1">
                  <a:lumMod val="75000"/>
                </a:schemeClr>
              </a:solidFill>
              <a:prstDash val="sysDash"/>
            </a:ln>
          </c:spPr>
          <c:marker>
            <c:symbol val="none"/>
          </c:marker>
          <c:val>
            <c:numRef>
              <c:f>'Figure 5'!$G$29:$G$118</c:f>
              <c:numCache>
                <c:formatCode>General</c:formatCode>
                <c:ptCount val="9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c:v>
                </c:pt>
              </c:numCache>
            </c:numRef>
          </c:val>
          <c:smooth val="0"/>
          <c:extLst>
            <c:ext xmlns:c16="http://schemas.microsoft.com/office/drawing/2014/chart" uri="{C3380CC4-5D6E-409C-BE32-E72D297353CC}">
              <c16:uniqueId val="{00000005-ED4E-4CA6-AD3A-4815D6B43AAF}"/>
            </c:ext>
          </c:extLst>
        </c:ser>
        <c:dLbls>
          <c:showLegendKey val="0"/>
          <c:showVal val="0"/>
          <c:showCatName val="0"/>
          <c:showSerName val="0"/>
          <c:showPercent val="0"/>
          <c:showBubbleSize val="0"/>
        </c:dLbls>
        <c:smooth val="0"/>
        <c:axId val="227089776"/>
        <c:axId val="231509264"/>
      </c:lineChart>
      <c:catAx>
        <c:axId val="227089776"/>
        <c:scaling>
          <c:orientation val="minMax"/>
        </c:scaling>
        <c:delete val="0"/>
        <c:axPos val="b"/>
        <c:numFmt formatCode="General" sourceLinked="1"/>
        <c:majorTickMark val="out"/>
        <c:minorTickMark val="none"/>
        <c:tickLblPos val="nextTo"/>
        <c:crossAx val="231509264"/>
        <c:crosses val="autoZero"/>
        <c:auto val="1"/>
        <c:lblAlgn val="ctr"/>
        <c:lblOffset val="100"/>
        <c:noMultiLvlLbl val="0"/>
      </c:catAx>
      <c:valAx>
        <c:axId val="231509264"/>
        <c:scaling>
          <c:orientation val="minMax"/>
          <c:max val="1"/>
        </c:scaling>
        <c:delete val="0"/>
        <c:axPos val="l"/>
        <c:majorGridlines>
          <c:spPr>
            <a:ln>
              <a:solidFill>
                <a:schemeClr val="accent1">
                  <a:alpha val="20000"/>
                </a:schemeClr>
              </a:solidFill>
            </a:ln>
          </c:spPr>
        </c:majorGridlines>
        <c:numFmt formatCode="General" sourceLinked="1"/>
        <c:majorTickMark val="out"/>
        <c:minorTickMark val="none"/>
        <c:tickLblPos val="nextTo"/>
        <c:txPr>
          <a:bodyPr/>
          <a:lstStyle/>
          <a:p>
            <a:pPr>
              <a:defRPr sz="1200"/>
            </a:pPr>
            <a:endParaRPr lang="de-DE"/>
          </a:p>
        </c:txPr>
        <c:crossAx val="227089776"/>
        <c:crosses val="autoZero"/>
        <c:crossBetween val="between"/>
        <c:majorUnit val="0.2"/>
      </c:valAx>
    </c:plotArea>
    <c:legend>
      <c:legendPos val="r"/>
      <c:overlay val="0"/>
    </c:legend>
    <c:plotVisOnly val="1"/>
    <c:dispBlanksAs val="gap"/>
    <c:showDLblsOverMax val="0"/>
  </c:chart>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'Tabelle1 (2)'!$B$1</c:f>
              <c:strCache>
                <c:ptCount val="1"/>
                <c:pt idx="0">
                  <c:v>population</c:v>
                </c:pt>
              </c:strCache>
            </c:strRef>
          </c:tx>
          <c:spPr>
            <a:solidFill>
              <a:schemeClr val="accent1">
                <a:lumMod val="40000"/>
                <a:lumOff val="60000"/>
              </a:schemeClr>
            </a:solidFill>
            <a:ln>
              <a:noFill/>
            </a:ln>
            <a:effectLst/>
          </c:spPr>
          <c:cat>
            <c:numRef>
              <c:f>'Tabelle1 (2)'!$A$2:$A$101</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cat>
          <c:val>
            <c:numRef>
              <c:f>'Tabelle1 (2)'!$B$2:$B$101</c:f>
              <c:numCache>
                <c:formatCode>General</c:formatCode>
                <c:ptCount val="100"/>
                <c:pt idx="0">
                  <c:v>0.05</c:v>
                </c:pt>
                <c:pt idx="1">
                  <c:v>7.3333333333333334E-2</c:v>
                </c:pt>
                <c:pt idx="2">
                  <c:v>0.10333333333333333</c:v>
                </c:pt>
                <c:pt idx="3">
                  <c:v>0.18666666666666668</c:v>
                </c:pt>
                <c:pt idx="4">
                  <c:v>0.27333333333333337</c:v>
                </c:pt>
                <c:pt idx="5">
                  <c:v>0.39666666666666667</c:v>
                </c:pt>
                <c:pt idx="6">
                  <c:v>0.51333333333333331</c:v>
                </c:pt>
                <c:pt idx="7">
                  <c:v>0.71333333333333337</c:v>
                </c:pt>
                <c:pt idx="8">
                  <c:v>1.0333333333333334</c:v>
                </c:pt>
                <c:pt idx="9">
                  <c:v>1.4266666666666667</c:v>
                </c:pt>
                <c:pt idx="10">
                  <c:v>1.83</c:v>
                </c:pt>
                <c:pt idx="11">
                  <c:v>2.0666666666666669</c:v>
                </c:pt>
                <c:pt idx="12">
                  <c:v>2.3533333333333331</c:v>
                </c:pt>
                <c:pt idx="13">
                  <c:v>2.5966666666666667</c:v>
                </c:pt>
                <c:pt idx="14">
                  <c:v>2.8800000000000003</c:v>
                </c:pt>
                <c:pt idx="15">
                  <c:v>3.1166666666666667</c:v>
                </c:pt>
                <c:pt idx="16">
                  <c:v>3.3566666666666669</c:v>
                </c:pt>
                <c:pt idx="17">
                  <c:v>3.5433333333333334</c:v>
                </c:pt>
                <c:pt idx="18">
                  <c:v>3.7633333333333336</c:v>
                </c:pt>
                <c:pt idx="19">
                  <c:v>3.7433333333333336</c:v>
                </c:pt>
                <c:pt idx="20">
                  <c:v>3.7933333333333334</c:v>
                </c:pt>
                <c:pt idx="21">
                  <c:v>3.7300000000000004</c:v>
                </c:pt>
                <c:pt idx="22">
                  <c:v>3.7733333333333334</c:v>
                </c:pt>
                <c:pt idx="23">
                  <c:v>3.5866666666666664</c:v>
                </c:pt>
                <c:pt idx="24">
                  <c:v>3.33</c:v>
                </c:pt>
                <c:pt idx="25">
                  <c:v>3.1333333333333329</c:v>
                </c:pt>
                <c:pt idx="26">
                  <c:v>3.0100000000000002</c:v>
                </c:pt>
                <c:pt idx="27">
                  <c:v>2.9033333333333338</c:v>
                </c:pt>
                <c:pt idx="28">
                  <c:v>2.7666666666666671</c:v>
                </c:pt>
                <c:pt idx="29">
                  <c:v>2.7133333333333334</c:v>
                </c:pt>
                <c:pt idx="30">
                  <c:v>2.5866666666666664</c:v>
                </c:pt>
                <c:pt idx="31">
                  <c:v>2.3966666666666669</c:v>
                </c:pt>
                <c:pt idx="32">
                  <c:v>2.1333333333333333</c:v>
                </c:pt>
                <c:pt idx="33">
                  <c:v>1.9633333333333336</c:v>
                </c:pt>
                <c:pt idx="34">
                  <c:v>1.8166666666666667</c:v>
                </c:pt>
                <c:pt idx="35">
                  <c:v>1.6866666666666665</c:v>
                </c:pt>
                <c:pt idx="36">
                  <c:v>1.5466666666666669</c:v>
                </c:pt>
                <c:pt idx="37">
                  <c:v>1.4100000000000001</c:v>
                </c:pt>
                <c:pt idx="38">
                  <c:v>1.36</c:v>
                </c:pt>
                <c:pt idx="39">
                  <c:v>1.2633333333333334</c:v>
                </c:pt>
                <c:pt idx="40">
                  <c:v>1.1733333333333333</c:v>
                </c:pt>
                <c:pt idx="41">
                  <c:v>1.04</c:v>
                </c:pt>
                <c:pt idx="42">
                  <c:v>0.94000000000000006</c:v>
                </c:pt>
                <c:pt idx="43">
                  <c:v>0.86</c:v>
                </c:pt>
                <c:pt idx="44">
                  <c:v>0.81666666666666676</c:v>
                </c:pt>
                <c:pt idx="45">
                  <c:v>0.76333333333333331</c:v>
                </c:pt>
                <c:pt idx="46">
                  <c:v>0.67666666666666675</c:v>
                </c:pt>
                <c:pt idx="47">
                  <c:v>0.64333333333333342</c:v>
                </c:pt>
                <c:pt idx="48">
                  <c:v>0.57000000000000006</c:v>
                </c:pt>
                <c:pt idx="49">
                  <c:v>0.54666666666666663</c:v>
                </c:pt>
                <c:pt idx="50">
                  <c:v>0.46666666666666662</c:v>
                </c:pt>
                <c:pt idx="51">
                  <c:v>0.46333333333333337</c:v>
                </c:pt>
                <c:pt idx="52">
                  <c:v>0.45666666666666661</c:v>
                </c:pt>
                <c:pt idx="53">
                  <c:v>0.41</c:v>
                </c:pt>
                <c:pt idx="54">
                  <c:v>0.36333333333333329</c:v>
                </c:pt>
                <c:pt idx="55">
                  <c:v>0.32</c:v>
                </c:pt>
                <c:pt idx="56">
                  <c:v>0.3133333333333333</c:v>
                </c:pt>
                <c:pt idx="57">
                  <c:v>0.29333333333333339</c:v>
                </c:pt>
                <c:pt idx="58">
                  <c:v>0.28333333333333338</c:v>
                </c:pt>
                <c:pt idx="59">
                  <c:v>0.29000000000000004</c:v>
                </c:pt>
                <c:pt idx="60">
                  <c:v>0.26333333333333336</c:v>
                </c:pt>
                <c:pt idx="61">
                  <c:v>0.23</c:v>
                </c:pt>
                <c:pt idx="62">
                  <c:v>0.19333333333333336</c:v>
                </c:pt>
                <c:pt idx="63">
                  <c:v>0.17333333333333334</c:v>
                </c:pt>
                <c:pt idx="64">
                  <c:v>0.17333333333333334</c:v>
                </c:pt>
                <c:pt idx="65">
                  <c:v>0.16666666666666666</c:v>
                </c:pt>
                <c:pt idx="66">
                  <c:v>0.16</c:v>
                </c:pt>
                <c:pt idx="67">
                  <c:v>0.14333333333333334</c:v>
                </c:pt>
                <c:pt idx="68">
                  <c:v>0.13</c:v>
                </c:pt>
                <c:pt idx="69">
                  <c:v>0.13</c:v>
                </c:pt>
                <c:pt idx="70">
                  <c:v>0.12666666666666668</c:v>
                </c:pt>
                <c:pt idx="71">
                  <c:v>0.11</c:v>
                </c:pt>
                <c:pt idx="72">
                  <c:v>9.0000000000000011E-2</c:v>
                </c:pt>
                <c:pt idx="73">
                  <c:v>9.0000000000000011E-2</c:v>
                </c:pt>
                <c:pt idx="74">
                  <c:v>9.0000000000000011E-2</c:v>
                </c:pt>
                <c:pt idx="75">
                  <c:v>9.3333333333333338E-2</c:v>
                </c:pt>
                <c:pt idx="76">
                  <c:v>8.666666666666667E-2</c:v>
                </c:pt>
                <c:pt idx="77">
                  <c:v>8.666666666666667E-2</c:v>
                </c:pt>
                <c:pt idx="78">
                  <c:v>7.333333333333332E-2</c:v>
                </c:pt>
                <c:pt idx="79">
                  <c:v>6.6666666666666666E-2</c:v>
                </c:pt>
                <c:pt idx="80">
                  <c:v>5.6666666666666671E-2</c:v>
                </c:pt>
                <c:pt idx="81">
                  <c:v>5.000000000000001E-2</c:v>
                </c:pt>
                <c:pt idx="82">
                  <c:v>3.6666666666666667E-2</c:v>
                </c:pt>
                <c:pt idx="83">
                  <c:v>3.6666666666666667E-2</c:v>
                </c:pt>
                <c:pt idx="84">
                  <c:v>4.3333333333333335E-2</c:v>
                </c:pt>
                <c:pt idx="85">
                  <c:v>5.6666666666666671E-2</c:v>
                </c:pt>
                <c:pt idx="86">
                  <c:v>5.3333333333333337E-2</c:v>
                </c:pt>
                <c:pt idx="87">
                  <c:v>5.000000000000001E-2</c:v>
                </c:pt>
                <c:pt idx="88">
                  <c:v>0.04</c:v>
                </c:pt>
                <c:pt idx="89">
                  <c:v>3.3333333333333333E-2</c:v>
                </c:pt>
                <c:pt idx="90">
                  <c:v>0.03</c:v>
                </c:pt>
                <c:pt idx="91">
                  <c:v>2.6666666666666668E-2</c:v>
                </c:pt>
                <c:pt idx="92">
                  <c:v>2.3333333333333331E-2</c:v>
                </c:pt>
                <c:pt idx="93">
                  <c:v>0.02</c:v>
                </c:pt>
                <c:pt idx="94">
                  <c:v>1.6666666666666666E-2</c:v>
                </c:pt>
                <c:pt idx="95">
                  <c:v>0.02</c:v>
                </c:pt>
                <c:pt idx="96">
                  <c:v>2.6666666666666668E-2</c:v>
                </c:pt>
                <c:pt idx="97">
                  <c:v>2.6666666666666668E-2</c:v>
                </c:pt>
                <c:pt idx="98">
                  <c:v>0.03</c:v>
                </c:pt>
                <c:pt idx="99">
                  <c:v>1.6666666666666666E-2</c:v>
                </c:pt>
              </c:numCache>
            </c:numRef>
          </c:val>
          <c:extLst>
            <c:ext xmlns:c16="http://schemas.microsoft.com/office/drawing/2014/chart" uri="{C3380CC4-5D6E-409C-BE32-E72D297353CC}">
              <c16:uniqueId val="{00000000-438D-47F3-A3B8-D74F9DCE35C4}"/>
            </c:ext>
          </c:extLst>
        </c:ser>
        <c:ser>
          <c:idx val="3"/>
          <c:order val="1"/>
          <c:tx>
            <c:strRef>
              <c:f>'Tabelle1 (2)'!$E$1</c:f>
              <c:strCache>
                <c:ptCount val="1"/>
                <c:pt idx="0">
                  <c:v>pd share (z=60%med, u=med)</c:v>
                </c:pt>
              </c:strCache>
            </c:strRef>
          </c:tx>
          <c:spPr>
            <a:pattFill prst="wdUpDiag">
              <a:fgClr>
                <a:srgbClr val="C00000"/>
              </a:fgClr>
              <a:bgClr>
                <a:schemeClr val="accent1">
                  <a:lumMod val="40000"/>
                  <a:lumOff val="60000"/>
                </a:schemeClr>
              </a:bgClr>
            </a:pattFill>
            <a:ln w="19050">
              <a:noFill/>
              <a:prstDash val="sysDash"/>
            </a:ln>
            <a:effectLst/>
          </c:spPr>
          <c:val>
            <c:numRef>
              <c:f>'Tabelle1 (2)'!$E$2:$E$101</c:f>
              <c:numCache>
                <c:formatCode>General</c:formatCode>
                <c:ptCount val="100"/>
                <c:pt idx="0">
                  <c:v>0.05</c:v>
                </c:pt>
                <c:pt idx="1">
                  <c:v>7.3333333333333334E-2</c:v>
                </c:pt>
                <c:pt idx="2">
                  <c:v>0.10333333333333333</c:v>
                </c:pt>
                <c:pt idx="3">
                  <c:v>0.18666666666666668</c:v>
                </c:pt>
                <c:pt idx="4">
                  <c:v>0.27333333333333337</c:v>
                </c:pt>
                <c:pt idx="5">
                  <c:v>0.39666666666666667</c:v>
                </c:pt>
                <c:pt idx="6">
                  <c:v>0.51333333333333331</c:v>
                </c:pt>
                <c:pt idx="7">
                  <c:v>0.71333333333333337</c:v>
                </c:pt>
                <c:pt idx="8">
                  <c:v>1.0333333333333334</c:v>
                </c:pt>
                <c:pt idx="9">
                  <c:v>1.4266666666666667</c:v>
                </c:pt>
                <c:pt idx="10">
                  <c:v>1.83</c:v>
                </c:pt>
                <c:pt idx="11">
                  <c:v>2.0666666666666669</c:v>
                </c:pt>
                <c:pt idx="12">
                  <c:v>2.3533333333333331</c:v>
                </c:pt>
                <c:pt idx="13">
                  <c:v>2.5944335333333335</c:v>
                </c:pt>
                <c:pt idx="14">
                  <c:v>2.8122966720000004</c:v>
                </c:pt>
                <c:pt idx="15">
                  <c:v>2.8019949100000003</c:v>
                </c:pt>
                <c:pt idx="16">
                  <c:v>2.5546398383333337</c:v>
                </c:pt>
                <c:pt idx="17">
                  <c:v>2.2167454753333335</c:v>
                </c:pt>
                <c:pt idx="18">
                  <c:v>1.8410471283333334</c:v>
                </c:pt>
                <c:pt idx="19">
                  <c:v>1.3867208280000003</c:v>
                </c:pt>
                <c:pt idx="20">
                  <c:v>0.97856126866666671</c:v>
                </c:pt>
                <c:pt idx="21">
                  <c:v>0.63644878100000002</c:v>
                </c:pt>
                <c:pt idx="22">
                  <c:v>0.38707494799999997</c:v>
                </c:pt>
                <c:pt idx="23">
                  <c:v>0.19700950266666664</c:v>
                </c:pt>
                <c:pt idx="24">
                  <c:v>8.5269312E-2</c:v>
                </c:pt>
                <c:pt idx="25">
                  <c:v>2.6305899999999997E-2</c:v>
                </c:pt>
                <c:pt idx="26">
                  <c:v>3.0009700000000004E-4</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c:ext xmlns:c16="http://schemas.microsoft.com/office/drawing/2014/chart" uri="{C3380CC4-5D6E-409C-BE32-E72D297353CC}">
              <c16:uniqueId val="{00000001-438D-47F3-A3B8-D74F9DCE35C4}"/>
            </c:ext>
          </c:extLst>
        </c:ser>
        <c:ser>
          <c:idx val="4"/>
          <c:order val="2"/>
          <c:tx>
            <c:strRef>
              <c:f>'Tabelle1 (2)'!$F$1</c:f>
              <c:strCache>
                <c:ptCount val="1"/>
                <c:pt idx="0">
                  <c:v>pov share (z=60%med, u=med)</c:v>
                </c:pt>
              </c:strCache>
            </c:strRef>
          </c:tx>
          <c:spPr>
            <a:solidFill>
              <a:srgbClr val="C00000"/>
            </a:solidFill>
            <a:ln w="19050">
              <a:noFill/>
            </a:ln>
            <a:effectLst/>
          </c:spPr>
          <c:val>
            <c:numRef>
              <c:f>'Tabelle1 (2)'!$F$2:$F$101</c:f>
              <c:numCache>
                <c:formatCode>General</c:formatCode>
                <c:ptCount val="100"/>
                <c:pt idx="0">
                  <c:v>0.05</c:v>
                </c:pt>
                <c:pt idx="1">
                  <c:v>7.3333333333333334E-2</c:v>
                </c:pt>
                <c:pt idx="2">
                  <c:v>0.10333333333333333</c:v>
                </c:pt>
                <c:pt idx="3">
                  <c:v>0.18666666666666668</c:v>
                </c:pt>
                <c:pt idx="4">
                  <c:v>0.27333333333333337</c:v>
                </c:pt>
                <c:pt idx="5">
                  <c:v>0.39666666666666667</c:v>
                </c:pt>
                <c:pt idx="6">
                  <c:v>0.51333333333333331</c:v>
                </c:pt>
                <c:pt idx="7">
                  <c:v>0.71333333333333337</c:v>
                </c:pt>
                <c:pt idx="8">
                  <c:v>1.0333333333333334</c:v>
                </c:pt>
                <c:pt idx="9">
                  <c:v>1.4266666666666667</c:v>
                </c:pt>
                <c:pt idx="10">
                  <c:v>1.83</c:v>
                </c:pt>
                <c:pt idx="11">
                  <c:v>2.0666666666666669</c:v>
                </c:pt>
                <c:pt idx="12">
                  <c:v>2.3533333333333331</c:v>
                </c:pt>
                <c:pt idx="13">
                  <c:v>2.5305511190000001</c:v>
                </c:pt>
                <c:pt idx="14">
                  <c:v>0.83212819199999999</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c:ext xmlns:c16="http://schemas.microsoft.com/office/drawing/2014/chart" uri="{C3380CC4-5D6E-409C-BE32-E72D297353CC}">
              <c16:uniqueId val="{00000002-438D-47F3-A3B8-D74F9DCE35C4}"/>
            </c:ext>
          </c:extLst>
        </c:ser>
        <c:dLbls>
          <c:showLegendKey val="0"/>
          <c:showVal val="0"/>
          <c:showCatName val="0"/>
          <c:showSerName val="0"/>
          <c:showPercent val="0"/>
          <c:showBubbleSize val="0"/>
        </c:dLbls>
        <c:axId val="234050128"/>
        <c:axId val="234050520"/>
      </c:areaChart>
      <c:lineChart>
        <c:grouping val="standard"/>
        <c:varyColors val="0"/>
        <c:ser>
          <c:idx val="1"/>
          <c:order val="3"/>
          <c:tx>
            <c:strRef>
              <c:f>'Tabelle1 (2)'!$G$1</c:f>
              <c:strCache>
                <c:ptCount val="1"/>
                <c:pt idx="0">
                  <c:v>H0</c:v>
                </c:pt>
              </c:strCache>
            </c:strRef>
          </c:tx>
          <c:spPr>
            <a:ln w="15875" cap="rnd">
              <a:solidFill>
                <a:srgbClr val="C00000"/>
              </a:solidFill>
              <a:prstDash val="sysDash"/>
              <a:round/>
            </a:ln>
            <a:effectLst/>
          </c:spPr>
          <c:marker>
            <c:symbol val="none"/>
          </c:marker>
          <c:val>
            <c:numRef>
              <c:f>'Tabelle1 (2)'!$G$2:$G$94</c:f>
              <c:numCache>
                <c:formatCode>General</c:formatCode>
                <c:ptCount val="93"/>
                <c:pt idx="0">
                  <c:v>0.05</c:v>
                </c:pt>
                <c:pt idx="1">
                  <c:v>7.3333333333333334E-2</c:v>
                </c:pt>
                <c:pt idx="2">
                  <c:v>0.10333333333333333</c:v>
                </c:pt>
                <c:pt idx="3">
                  <c:v>0.18666666666666668</c:v>
                </c:pt>
                <c:pt idx="4">
                  <c:v>0.27333333333333337</c:v>
                </c:pt>
                <c:pt idx="5">
                  <c:v>0.39666666666666667</c:v>
                </c:pt>
                <c:pt idx="6">
                  <c:v>0.51333333333333331</c:v>
                </c:pt>
                <c:pt idx="7">
                  <c:v>0.71333333333333337</c:v>
                </c:pt>
                <c:pt idx="8">
                  <c:v>1.0333333333333334</c:v>
                </c:pt>
                <c:pt idx="9">
                  <c:v>1.4266666666666667</c:v>
                </c:pt>
                <c:pt idx="10">
                  <c:v>1.83</c:v>
                </c:pt>
                <c:pt idx="11">
                  <c:v>2.0666666666666669</c:v>
                </c:pt>
                <c:pt idx="12">
                  <c:v>2.3533333333333331</c:v>
                </c:pt>
                <c:pt idx="13">
                  <c:v>2.5966666666666667</c:v>
                </c:pt>
                <c:pt idx="14">
                  <c:v>2.8800000000000003</c:v>
                </c:pt>
                <c:pt idx="15">
                  <c:v>3.1166666666666667</c:v>
                </c:pt>
                <c:pt idx="16">
                  <c:v>3.3566666666666669</c:v>
                </c:pt>
                <c:pt idx="17">
                  <c:v>3.5433333333333334</c:v>
                </c:pt>
                <c:pt idx="18">
                  <c:v>3.7633333333333336</c:v>
                </c:pt>
                <c:pt idx="19">
                  <c:v>3.7433333333333336</c:v>
                </c:pt>
                <c:pt idx="20">
                  <c:v>3.7933333333333334</c:v>
                </c:pt>
                <c:pt idx="21">
                  <c:v>3.7300000000000004</c:v>
                </c:pt>
                <c:pt idx="22">
                  <c:v>3.7733333333333334</c:v>
                </c:pt>
                <c:pt idx="23">
                  <c:v>3.5866666666666664</c:v>
                </c:pt>
                <c:pt idx="24">
                  <c:v>3.33</c:v>
                </c:pt>
                <c:pt idx="25">
                  <c:v>3.1333333333333329</c:v>
                </c:pt>
                <c:pt idx="26">
                  <c:v>3.0100000000000002</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numCache>
            </c:numRef>
          </c:val>
          <c:smooth val="0"/>
          <c:extLst>
            <c:ext xmlns:c16="http://schemas.microsoft.com/office/drawing/2014/chart" uri="{C3380CC4-5D6E-409C-BE32-E72D297353CC}">
              <c16:uniqueId val="{00000003-438D-47F3-A3B8-D74F9DCE35C4}"/>
            </c:ext>
          </c:extLst>
        </c:ser>
        <c:dLbls>
          <c:showLegendKey val="0"/>
          <c:showVal val="0"/>
          <c:showCatName val="0"/>
          <c:showSerName val="0"/>
          <c:showPercent val="0"/>
          <c:showBubbleSize val="0"/>
        </c:dLbls>
        <c:marker val="1"/>
        <c:smooth val="0"/>
        <c:axId val="234050128"/>
        <c:axId val="234050520"/>
      </c:lineChart>
      <c:catAx>
        <c:axId val="2340501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234050520"/>
        <c:crosses val="autoZero"/>
        <c:auto val="1"/>
        <c:lblAlgn val="ctr"/>
        <c:lblOffset val="100"/>
        <c:tickLblSkip val="5"/>
        <c:noMultiLvlLbl val="0"/>
      </c:catAx>
      <c:valAx>
        <c:axId val="2340505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4050128"/>
        <c:crosses val="autoZero"/>
        <c:crossBetween val="between"/>
      </c:valAx>
      <c:spPr>
        <a:noFill/>
        <a:ln>
          <a:noFill/>
        </a:ln>
        <a:effectLst/>
      </c:spPr>
    </c:plotArea>
    <c:legend>
      <c:legendPos val="b"/>
      <c:layout>
        <c:manualLayout>
          <c:xMode val="edge"/>
          <c:yMode val="edge"/>
          <c:x val="2.546751968503937E-2"/>
          <c:y val="0.82776670181545842"/>
          <c:w val="0.93923791660476419"/>
          <c:h val="0.1550129514182831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legend>
    <c:plotVisOnly val="1"/>
    <c:dispBlanksAs val="zero"/>
    <c:showDLblsOverMax val="0"/>
  </c:chart>
  <c:spPr>
    <a:solidFill>
      <a:schemeClr val="bg1"/>
    </a:solidFill>
    <a:ln w="9525" cap="flat" cmpd="sng" algn="ctr">
      <a:noFill/>
      <a:round/>
    </a:ln>
    <a:effectLst/>
  </c:spPr>
  <c:txPr>
    <a:bodyPr/>
    <a:lstStyle/>
    <a:p>
      <a:pPr>
        <a:defRPr/>
      </a:pPr>
      <a:endParaRPr lang="de-DE"/>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18174603174602"/>
          <c:y val="4.0599399886035357E-2"/>
          <c:w val="0.76305515873015872"/>
          <c:h val="0.86779237703811141"/>
        </c:manualLayout>
      </c:layout>
      <c:scatterChart>
        <c:scatterStyle val="smoothMarker"/>
        <c:varyColors val="0"/>
        <c:ser>
          <c:idx val="0"/>
          <c:order val="0"/>
          <c:tx>
            <c:strRef>
              <c:f>'fgt 1 und 2 (ln100)'!$B$29</c:f>
              <c:strCache>
                <c:ptCount val="1"/>
                <c:pt idx="0">
                  <c:v>fgt0, q=0.5</c:v>
                </c:pt>
              </c:strCache>
            </c:strRef>
          </c:tx>
          <c:spPr>
            <a:ln>
              <a:prstDash val="solid"/>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(ln100)'!$B$30:$B$130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0.01</c:v>
                </c:pt>
                <c:pt idx="41">
                  <c:v>1.72163273867816E-2</c:v>
                </c:pt>
                <c:pt idx="42">
                  <c:v>2.7323607421617001E-2</c:v>
                </c:pt>
                <c:pt idx="43">
                  <c:v>4.0582616202255402E-2</c:v>
                </c:pt>
                <c:pt idx="44">
                  <c:v>5.7079656692243401E-2</c:v>
                </c:pt>
                <c:pt idx="45">
                  <c:v>7.6740923143741493E-2</c:v>
                </c:pt>
                <c:pt idx="46">
                  <c:v>9.9362754477316503E-2</c:v>
                </c:pt>
                <c:pt idx="47">
                  <c:v>0.124648058287637</c:v>
                </c:pt>
                <c:pt idx="48">
                  <c:v>0.15224193113321299</c:v>
                </c:pt>
                <c:pt idx="49">
                  <c:v>0.18176244270972799</c:v>
                </c:pt>
                <c:pt idx="50">
                  <c:v>0.21282489695383799</c:v>
                </c:pt>
                <c:pt idx="51">
                  <c:v>0.245059435640581</c:v>
                </c:pt>
                <c:pt idx="52">
                  <c:v>0.27812271050860699</c:v>
                </c:pt>
                <c:pt idx="53">
                  <c:v>0.31170471432628399</c:v>
                </c:pt>
                <c:pt idx="54">
                  <c:v>0.34553191797427502</c:v>
                </c:pt>
                <c:pt idx="55">
                  <c:v>0.379367753182763</c:v>
                </c:pt>
                <c:pt idx="56">
                  <c:v>0.41301130420384602</c:v>
                </c:pt>
                <c:pt idx="57">
                  <c:v>0.44629488252677602</c:v>
                </c:pt>
                <c:pt idx="58">
                  <c:v>0.47908098569396301</c:v>
                </c:pt>
                <c:pt idx="59">
                  <c:v>0.51125899630129901</c:v>
                </c:pt>
                <c:pt idx="60">
                  <c:v>0.54274186270076497</c:v>
                </c:pt>
                <c:pt idx="61">
                  <c:v>0.57346291627942303</c:v>
                </c:pt>
                <c:pt idx="62">
                  <c:v>0.60337291703062401</c:v>
                </c:pt>
                <c:pt idx="63">
                  <c:v>0.63243737465011696</c:v>
                </c:pt>
                <c:pt idx="64">
                  <c:v>0.66063416216598203</c:v>
                </c:pt>
                <c:pt idx="65">
                  <c:v>0.68795141942967397</c:v>
                </c:pt>
                <c:pt idx="66">
                  <c:v>0.71438573169152098</c:v>
                </c:pt>
                <c:pt idx="67">
                  <c:v>0.73994056168230204</c:v>
                </c:pt>
                <c:pt idx="68">
                  <c:v>0.76462491042671499</c:v>
                </c:pt>
                <c:pt idx="69">
                  <c:v>0.78845218119051697</c:v>
                </c:pt>
                <c:pt idx="70">
                  <c:v>0.81143922163237003</c:v>
                </c:pt>
                <c:pt idx="71">
                  <c:v>0.83360552078237404</c:v>
                </c:pt>
                <c:pt idx="72">
                  <c:v>0.85497253948512097</c:v>
                </c:pt>
                <c:pt idx="73">
                  <c:v>0.87556315515009198</c:v>
                </c:pt>
                <c:pt idx="74">
                  <c:v>0.89540120386972399</c:v>
                </c:pt>
                <c:pt idx="75">
                  <c:v>0.91451110508769096</c:v>
                </c:pt>
                <c:pt idx="76">
                  <c:v>0.93291755596644599</c:v>
                </c:pt>
                <c:pt idx="77">
                  <c:v>0.95064528438442697</c:v>
                </c:pt>
                <c:pt idx="78">
                  <c:v>0.96771885108064304</c:v>
                </c:pt>
                <c:pt idx="79">
                  <c:v>0.98416249286120805</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yVal>
          <c:smooth val="1"/>
          <c:extLst>
            <c:ext xmlns:c16="http://schemas.microsoft.com/office/drawing/2014/chart" uri="{C3380CC4-5D6E-409C-BE32-E72D297353CC}">
              <c16:uniqueId val="{00000000-6400-4032-AC6E-83704D3976EE}"/>
            </c:ext>
          </c:extLst>
        </c:ser>
        <c:ser>
          <c:idx val="1"/>
          <c:order val="1"/>
          <c:tx>
            <c:strRef>
              <c:f>'fgt 1 und 2 (ln100)'!$C$29</c:f>
              <c:strCache>
                <c:ptCount val="1"/>
                <c:pt idx="0">
                  <c:v>fgt1 (w)</c:v>
                </c:pt>
              </c:strCache>
            </c:strRef>
          </c:tx>
          <c:spPr>
            <a:ln>
              <a:solidFill>
                <a:schemeClr val="bg1">
                  <a:lumMod val="75000"/>
                </a:schemeClr>
              </a:solidFill>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(ln100)'!$C$30:$C$130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0.05</c:v>
                </c:pt>
                <c:pt idx="82">
                  <c:v>0.1</c:v>
                </c:pt>
                <c:pt idx="83">
                  <c:v>0.15</c:v>
                </c:pt>
                <c:pt idx="84">
                  <c:v>0.2</c:v>
                </c:pt>
                <c:pt idx="85">
                  <c:v>0.25</c:v>
                </c:pt>
                <c:pt idx="86">
                  <c:v>0.3</c:v>
                </c:pt>
                <c:pt idx="87">
                  <c:v>0.35</c:v>
                </c:pt>
                <c:pt idx="88">
                  <c:v>0.4</c:v>
                </c:pt>
                <c:pt idx="89">
                  <c:v>0.45</c:v>
                </c:pt>
                <c:pt idx="90">
                  <c:v>0.5</c:v>
                </c:pt>
                <c:pt idx="91">
                  <c:v>0.55000000000000004</c:v>
                </c:pt>
                <c:pt idx="92">
                  <c:v>0.6</c:v>
                </c:pt>
                <c:pt idx="93">
                  <c:v>0.65</c:v>
                </c:pt>
                <c:pt idx="94">
                  <c:v>0.7</c:v>
                </c:pt>
                <c:pt idx="95">
                  <c:v>0.75</c:v>
                </c:pt>
                <c:pt idx="96">
                  <c:v>0.8</c:v>
                </c:pt>
                <c:pt idx="97">
                  <c:v>0.85</c:v>
                </c:pt>
                <c:pt idx="98">
                  <c:v>0.9</c:v>
                </c:pt>
                <c:pt idx="99">
                  <c:v>0.95</c:v>
                </c:pt>
                <c:pt idx="100">
                  <c:v>1</c:v>
                </c:pt>
              </c:numCache>
            </c:numRef>
          </c:yVal>
          <c:smooth val="1"/>
          <c:extLst>
            <c:ext xmlns:c16="http://schemas.microsoft.com/office/drawing/2014/chart" uri="{C3380CC4-5D6E-409C-BE32-E72D297353CC}">
              <c16:uniqueId val="{00000001-6400-4032-AC6E-83704D3976EE}"/>
            </c:ext>
          </c:extLst>
        </c:ser>
        <c:ser>
          <c:idx val="2"/>
          <c:order val="2"/>
          <c:tx>
            <c:strRef>
              <c:f>'fgt 1 und 2 (ln100)'!$D$29</c:f>
              <c:strCache>
                <c:ptCount val="1"/>
                <c:pt idx="0">
                  <c:v>fgt1(pw)</c:v>
                </c:pt>
              </c:strCache>
            </c:strRef>
          </c:tx>
          <c:spPr>
            <a:ln>
              <a:solidFill>
                <a:srgbClr val="C00000"/>
              </a:solidFill>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(ln100)'!$D$30:$D$130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1.4346939488984599E-4</c:v>
                </c:pt>
                <c:pt idx="42">
                  <c:v>4.5539345702694998E-4</c:v>
                </c:pt>
                <c:pt idx="43">
                  <c:v>1.01456540505638E-3</c:v>
                </c:pt>
                <c:pt idx="44">
                  <c:v>1.9026552230747801E-3</c:v>
                </c:pt>
                <c:pt idx="45">
                  <c:v>3.1975384643225602E-3</c:v>
                </c:pt>
                <c:pt idx="46">
                  <c:v>4.9681377238658302E-3</c:v>
                </c:pt>
                <c:pt idx="47">
                  <c:v>7.2711367334454902E-3</c:v>
                </c:pt>
                <c:pt idx="48">
                  <c:v>1.0149462075547599E-2</c:v>
                </c:pt>
                <c:pt idx="49">
                  <c:v>1.3632183203229601E-2</c:v>
                </c:pt>
                <c:pt idx="50">
                  <c:v>1.7735408079486498E-2</c:v>
                </c:pt>
                <c:pt idx="51">
                  <c:v>2.24637816003866E-2</c:v>
                </c:pt>
                <c:pt idx="52">
                  <c:v>2.78122710508606E-2</c:v>
                </c:pt>
                <c:pt idx="53">
                  <c:v>3.3768010718680699E-2</c:v>
                </c:pt>
                <c:pt idx="54">
                  <c:v>4.0312057096998699E-2</c:v>
                </c:pt>
                <c:pt idx="55">
                  <c:v>4.7420969147845299E-2</c:v>
                </c:pt>
                <c:pt idx="56">
                  <c:v>5.5068173893846099E-2</c:v>
                </c:pt>
                <c:pt idx="57">
                  <c:v>6.32251083579599E-2</c:v>
                </c:pt>
                <c:pt idx="58">
                  <c:v>7.1862147854094505E-2</c:v>
                </c:pt>
                <c:pt idx="59">
                  <c:v>8.0949341081039003E-2</c:v>
                </c:pt>
                <c:pt idx="60">
                  <c:v>9.0456977116794193E-2</c:v>
                </c:pt>
                <c:pt idx="61">
                  <c:v>0.100356010348899</c:v>
                </c:pt>
                <c:pt idx="62">
                  <c:v>0.110618368122281</c:v>
                </c:pt>
                <c:pt idx="63">
                  <c:v>0.121217163474606</c:v>
                </c:pt>
                <c:pt idx="64">
                  <c:v>0.13212683243319601</c:v>
                </c:pt>
                <c:pt idx="65">
                  <c:v>0.14332321238118201</c:v>
                </c:pt>
                <c:pt idx="66">
                  <c:v>0.15478357519982999</c:v>
                </c:pt>
                <c:pt idx="67">
                  <c:v>0.16648662637851799</c:v>
                </c:pt>
                <c:pt idx="68">
                  <c:v>0.17841247909956701</c:v>
                </c:pt>
                <c:pt idx="69">
                  <c:v>0.19054261045437501</c:v>
                </c:pt>
                <c:pt idx="70">
                  <c:v>0.20285980540809201</c:v>
                </c:pt>
                <c:pt idx="71">
                  <c:v>0.21534809286878001</c:v>
                </c:pt>
                <c:pt idx="72">
                  <c:v>0.227992677196032</c:v>
                </c:pt>
                <c:pt idx="73">
                  <c:v>0.24077986766627499</c:v>
                </c:pt>
                <c:pt idx="74">
                  <c:v>0.25369700776308801</c:v>
                </c:pt>
                <c:pt idx="75">
                  <c:v>0.26673240565057699</c:v>
                </c:pt>
                <c:pt idx="76">
                  <c:v>0.27987526678993402</c:v>
                </c:pt>
                <c:pt idx="77">
                  <c:v>0.29311562935186503</c:v>
                </c:pt>
                <c:pt idx="78">
                  <c:v>0.30644430284220298</c:v>
                </c:pt>
                <c:pt idx="79">
                  <c:v>0.31985281017989298</c:v>
                </c:pt>
                <c:pt idx="80">
                  <c:v>0.33333333333333298</c:v>
                </c:pt>
                <c:pt idx="81">
                  <c:v>0.34166666666666701</c:v>
                </c:pt>
                <c:pt idx="82">
                  <c:v>0.35</c:v>
                </c:pt>
                <c:pt idx="83">
                  <c:v>0.358333333333333</c:v>
                </c:pt>
                <c:pt idx="84">
                  <c:v>0.36666666666666697</c:v>
                </c:pt>
                <c:pt idx="85">
                  <c:v>0.375</c:v>
                </c:pt>
                <c:pt idx="86">
                  <c:v>0.38333333333333303</c:v>
                </c:pt>
                <c:pt idx="87">
                  <c:v>0.391666666666667</c:v>
                </c:pt>
                <c:pt idx="88">
                  <c:v>0.4</c:v>
                </c:pt>
                <c:pt idx="89">
                  <c:v>0.45</c:v>
                </c:pt>
                <c:pt idx="90">
                  <c:v>0.5</c:v>
                </c:pt>
                <c:pt idx="91">
                  <c:v>0.55000000000000004</c:v>
                </c:pt>
                <c:pt idx="92">
                  <c:v>0.6</c:v>
                </c:pt>
                <c:pt idx="93">
                  <c:v>0.65</c:v>
                </c:pt>
                <c:pt idx="94">
                  <c:v>0.7</c:v>
                </c:pt>
                <c:pt idx="95">
                  <c:v>0.75</c:v>
                </c:pt>
                <c:pt idx="96">
                  <c:v>0.8</c:v>
                </c:pt>
                <c:pt idx="97">
                  <c:v>0.85</c:v>
                </c:pt>
                <c:pt idx="98">
                  <c:v>0.9</c:v>
                </c:pt>
                <c:pt idx="99">
                  <c:v>0.95</c:v>
                </c:pt>
                <c:pt idx="100">
                  <c:v>1</c:v>
                </c:pt>
              </c:numCache>
            </c:numRef>
          </c:yVal>
          <c:smooth val="1"/>
          <c:extLst>
            <c:ext xmlns:c16="http://schemas.microsoft.com/office/drawing/2014/chart" uri="{C3380CC4-5D6E-409C-BE32-E72D297353CC}">
              <c16:uniqueId val="{00000002-6400-4032-AC6E-83704D3976EE}"/>
            </c:ext>
          </c:extLst>
        </c:ser>
        <c:ser>
          <c:idx val="3"/>
          <c:order val="3"/>
          <c:tx>
            <c:strRef>
              <c:f>'fgt 1 und 2 (ln100)'!$E$29</c:f>
              <c:strCache>
                <c:ptCount val="1"/>
                <c:pt idx="0">
                  <c:v>fgt1(pw)' [ln(10)]</c:v>
                </c:pt>
              </c:strCache>
            </c:strRef>
          </c:tx>
          <c:spPr>
            <a:ln w="15875">
              <a:prstDash val="lgDash"/>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(ln100)'!$E$30:$E$130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5.2249694559918999E-4</c:v>
                </c:pt>
                <c:pt idx="42">
                  <c:v>1.5566717133675E-3</c:v>
                </c:pt>
                <c:pt idx="43">
                  <c:v>3.2743678510133399E-3</c:v>
                </c:pt>
                <c:pt idx="44">
                  <c:v>5.8255492670134298E-3</c:v>
                </c:pt>
                <c:pt idx="45">
                  <c:v>9.3254821076199108E-3</c:v>
                </c:pt>
                <c:pt idx="46">
                  <c:v>1.3848862805571901E-2</c:v>
                </c:pt>
                <c:pt idx="47">
                  <c:v>1.9429756722136801E-2</c:v>
                </c:pt>
                <c:pt idx="48">
                  <c:v>2.60655450960923E-2</c:v>
                </c:pt>
                <c:pt idx="49">
                  <c:v>3.3723100528793903E-2</c:v>
                </c:pt>
                <c:pt idx="50">
                  <c:v>4.2345770669717897E-2</c:v>
                </c:pt>
                <c:pt idx="51">
                  <c:v>5.1860197502079299E-2</c:v>
                </c:pt>
                <c:pt idx="52">
                  <c:v>6.2182401851295199E-2</c:v>
                </c:pt>
                <c:pt idx="53">
                  <c:v>7.3222868637336E-2</c:v>
                </c:pt>
                <c:pt idx="54">
                  <c:v>8.4890574244822298E-2</c:v>
                </c:pt>
                <c:pt idx="55">
                  <c:v>9.7096020273098299E-2</c:v>
                </c:pt>
                <c:pt idx="56">
                  <c:v>0.10975340034223501</c:v>
                </c:pt>
                <c:pt idx="57">
                  <c:v>0.122782049094812</c:v>
                </c:pt>
                <c:pt idx="58">
                  <c:v>0.13610732101951301</c:v>
                </c:pt>
                <c:pt idx="59">
                  <c:v>0.14966103247117099</c:v>
                </c:pt>
                <c:pt idx="60">
                  <c:v>0.163381580575472</c:v>
                </c:pt>
                <c:pt idx="61">
                  <c:v>0.17721383197073201</c:v>
                </c:pt>
                <c:pt idx="62">
                  <c:v>0.19110885494497001</c:v>
                </c:pt>
                <c:pt idx="63">
                  <c:v>0.205023551586451</c:v>
                </c:pt>
                <c:pt idx="64">
                  <c:v>0.21892023242594999</c:v>
                </c:pt>
                <c:pt idx="65">
                  <c:v>0.23276616463020799</c:v>
                </c:pt>
                <c:pt idx="66">
                  <c:v>0.24653311582089499</c:v>
                </c:pt>
                <c:pt idx="67">
                  <c:v>0.26019690867572098</c:v>
                </c:pt>
                <c:pt idx="68">
                  <c:v>0.27373699624599301</c:v>
                </c:pt>
                <c:pt idx="69">
                  <c:v>0.2871360640565</c:v>
                </c:pt>
                <c:pt idx="70">
                  <c:v>0.30037966224442902</c:v>
                </c:pt>
                <c:pt idx="71">
                  <c:v>0.31345586899904998</c:v>
                </c:pt>
                <c:pt idx="72">
                  <c:v>0.32635498518526801</c:v>
                </c:pt>
                <c:pt idx="73">
                  <c:v>0.33906925911528202</c:v>
                </c:pt>
                <c:pt idx="74">
                  <c:v>0.35159263985172601</c:v>
                </c:pt>
                <c:pt idx="75">
                  <c:v>0.36392055708927101</c:v>
                </c:pt>
                <c:pt idx="76">
                  <c:v>0.37604972549907001</c:v>
                </c:pt>
                <c:pt idx="77">
                  <c:v>0.38797797137850198</c:v>
                </c:pt>
                <c:pt idx="78">
                  <c:v>0.39970407948815601</c:v>
                </c:pt>
                <c:pt idx="79">
                  <c:v>0.41122765805029698</c:v>
                </c:pt>
                <c:pt idx="80">
                  <c:v>0.42254902000712802</c:v>
                </c:pt>
                <c:pt idx="81">
                  <c:v>0.42715302090054003</c:v>
                </c:pt>
                <c:pt idx="82">
                  <c:v>0.431661430060228</c:v>
                </c:pt>
                <c:pt idx="83">
                  <c:v>0.436078136374147</c:v>
                </c:pt>
                <c:pt idx="84">
                  <c:v>0.44715803134221899</c:v>
                </c:pt>
                <c:pt idx="85">
                  <c:v>0.51188336097887399</c:v>
                </c:pt>
                <c:pt idx="86">
                  <c:v>0.56820172406699498</c:v>
                </c:pt>
                <c:pt idx="87">
                  <c:v>0.61804809671209304</c:v>
                </c:pt>
                <c:pt idx="88">
                  <c:v>0.66275783168157398</c:v>
                </c:pt>
                <c:pt idx="89">
                  <c:v>0.70329137811866105</c:v>
                </c:pt>
                <c:pt idx="90">
                  <c:v>0.740362689494244</c:v>
                </c:pt>
                <c:pt idx="91">
                  <c:v>0.774516965728549</c:v>
                </c:pt>
                <c:pt idx="92">
                  <c:v>0.80617997398388697</c:v>
                </c:pt>
                <c:pt idx="93">
                  <c:v>0.83569057149242598</c:v>
                </c:pt>
                <c:pt idx="94">
                  <c:v>0.863322860120456</c:v>
                </c:pt>
                <c:pt idx="95">
                  <c:v>0.88930170250631002</c:v>
                </c:pt>
                <c:pt idx="96">
                  <c:v>0.91381385238371704</c:v>
                </c:pt>
                <c:pt idx="97">
                  <c:v>0.93701610746481401</c:v>
                </c:pt>
                <c:pt idx="98">
                  <c:v>0.95904139232109398</c:v>
                </c:pt>
                <c:pt idx="99">
                  <c:v>0.98000337158374595</c:v>
                </c:pt>
                <c:pt idx="100">
                  <c:v>1</c:v>
                </c:pt>
              </c:numCache>
            </c:numRef>
          </c:yVal>
          <c:smooth val="1"/>
          <c:extLst>
            <c:ext xmlns:c16="http://schemas.microsoft.com/office/drawing/2014/chart" uri="{C3380CC4-5D6E-409C-BE32-E72D297353CC}">
              <c16:uniqueId val="{00000003-6400-4032-AC6E-83704D3976EE}"/>
            </c:ext>
          </c:extLst>
        </c:ser>
        <c:ser>
          <c:idx val="5"/>
          <c:order val="4"/>
          <c:tx>
            <c:strRef>
              <c:f>'fgt 1 und 2 (ln100)'!$G$28</c:f>
              <c:strCache>
                <c:ptCount val="1"/>
                <c:pt idx="0">
                  <c:v>wealth(0|1)</c:v>
                </c:pt>
              </c:strCache>
            </c:strRef>
          </c:tx>
          <c:spPr>
            <a:ln w="25400">
              <a:solidFill>
                <a:schemeClr val="bg1">
                  <a:lumMod val="50000"/>
                </a:schemeClr>
              </a:solidFill>
              <a:prstDash val="sysDot"/>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(ln100)'!$G$30:$G$180</c:f>
              <c:numCache>
                <c:formatCode>General</c:formatCode>
                <c:ptCount val="151"/>
                <c:pt idx="74">
                  <c:v>0</c:v>
                </c:pt>
                <c:pt idx="75">
                  <c:v>0</c:v>
                </c:pt>
                <c:pt idx="76">
                  <c:v>0</c:v>
                </c:pt>
                <c:pt idx="79">
                  <c:v>0</c:v>
                </c:pt>
                <c:pt idx="80">
                  <c:v>1</c:v>
                </c:pt>
                <c:pt idx="99">
                  <c:v>0</c:v>
                </c:pt>
                <c:pt idx="100">
                  <c:v>1</c:v>
                </c:pt>
              </c:numCache>
            </c:numRef>
          </c:yVal>
          <c:smooth val="1"/>
          <c:extLst>
            <c:ext xmlns:c16="http://schemas.microsoft.com/office/drawing/2014/chart" uri="{C3380CC4-5D6E-409C-BE32-E72D297353CC}">
              <c16:uniqueId val="{00000004-6400-4032-AC6E-83704D3976EE}"/>
            </c:ext>
          </c:extLst>
        </c:ser>
        <c:ser>
          <c:idx val="4"/>
          <c:order val="5"/>
          <c:tx>
            <c:strRef>
              <c:f>'fgt 1 und 2 (ln100)'!$F$29</c:f>
              <c:strCache>
                <c:ptCount val="1"/>
                <c:pt idx="0">
                  <c:v>fgt1(pw)' [ln(0.5)]</c:v>
                </c:pt>
              </c:strCache>
            </c:strRef>
          </c:tx>
          <c:spPr>
            <a:ln w="15875">
              <a:prstDash val="lgDash"/>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(ln100)'!$F$30:$F$130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1.03924916686205E-4</c:v>
                </c:pt>
                <c:pt idx="42">
                  <c:v>3.3126521729085802E-4</c:v>
                </c:pt>
                <c:pt idx="43">
                  <c:v>7.4115780408918195E-4</c:v>
                </c:pt>
                <c:pt idx="44">
                  <c:v>1.3958716022036001E-3</c:v>
                </c:pt>
                <c:pt idx="45">
                  <c:v>2.35596723952744E-3</c:v>
                </c:pt>
                <c:pt idx="46">
                  <c:v>3.6764508025883299E-3</c:v>
                </c:pt>
                <c:pt idx="47">
                  <c:v>5.4042183542492503E-3</c:v>
                </c:pt>
                <c:pt idx="48">
                  <c:v>7.5767515790181603E-3</c:v>
                </c:pt>
                <c:pt idx="49">
                  <c:v>1.02218407665622E-2</c:v>
                </c:pt>
                <c:pt idx="50">
                  <c:v>1.3358048522010901E-2</c:v>
                </c:pt>
                <c:pt idx="51">
                  <c:v>1.69956402248998E-2</c:v>
                </c:pt>
                <c:pt idx="52">
                  <c:v>2.1137756177315101E-2</c:v>
                </c:pt>
                <c:pt idx="53">
                  <c:v>2.5781659425403301E-2</c:v>
                </c:pt>
                <c:pt idx="54">
                  <c:v>3.09199480477578E-2</c:v>
                </c:pt>
                <c:pt idx="55">
                  <c:v>3.6541665190362498E-2</c:v>
                </c:pt>
                <c:pt idx="56">
                  <c:v>4.2633273078425002E-2</c:v>
                </c:pt>
                <c:pt idx="57">
                  <c:v>4.9179479848968699E-2</c:v>
                </c:pt>
                <c:pt idx="58">
                  <c:v>5.6163922411705001E-2</c:v>
                </c:pt>
                <c:pt idx="59">
                  <c:v>6.3569716820113004E-2</c:v>
                </c:pt>
                <c:pt idx="60">
                  <c:v>7.1379891688311103E-2</c:v>
                </c:pt>
                <c:pt idx="61">
                  <c:v>7.9577721486715103E-2</c:v>
                </c:pt>
                <c:pt idx="62">
                  <c:v>8.8146976164359306E-2</c:v>
                </c:pt>
                <c:pt idx="63">
                  <c:v>9.7072102224907697E-2</c:v>
                </c:pt>
                <c:pt idx="64">
                  <c:v>0.106338348621802</c:v>
                </c:pt>
                <c:pt idx="65">
                  <c:v>0.115931848947533</c:v>
                </c:pt>
                <c:pt idx="66">
                  <c:v>0.125839669557131</c:v>
                </c:pt>
                <c:pt idx="67">
                  <c:v>0.13604983158586301</c:v>
                </c:pt>
                <c:pt idx="68">
                  <c:v>0.14655131334053201</c:v>
                </c:pt>
                <c:pt idx="69">
                  <c:v>0.15733403827359399</c:v>
                </c:pt>
                <c:pt idx="70">
                  <c:v>0.168388852681535</c:v>
                </c:pt>
                <c:pt idx="71">
                  <c:v>0.179707496385274</c:v>
                </c:pt>
                <c:pt idx="72">
                  <c:v>0.19128256892824999</c:v>
                </c:pt>
                <c:pt idx="73">
                  <c:v>0.20310749324420799</c:v>
                </c:pt>
                <c:pt idx="74">
                  <c:v>0.21517647827925401</c:v>
                </c:pt>
                <c:pt idx="75">
                  <c:v>0.22748448168170399</c:v>
                </c:pt>
                <c:pt idx="76">
                  <c:v>0.24002717338111901</c:v>
                </c:pt>
                <c:pt idx="77">
                  <c:v>0.25280090064982602</c:v>
                </c:pt>
                <c:pt idx="78">
                  <c:v>0.265802655063761</c:v>
                </c:pt>
                <c:pt idx="79">
                  <c:v>0.27903004164432199</c:v>
                </c:pt>
                <c:pt idx="80">
                  <c:v>0.29248125036057798</c:v>
                </c:pt>
                <c:pt idx="81">
                  <c:v>0.30155492371570802</c:v>
                </c:pt>
                <c:pt idx="82">
                  <c:v>0.310744188373135</c:v>
                </c:pt>
                <c:pt idx="83">
                  <c:v>0.320052027456809</c:v>
                </c:pt>
                <c:pt idx="84">
                  <c:v>0.32948154108246702</c:v>
                </c:pt>
                <c:pt idx="85">
                  <c:v>0.33903595255631902</c:v>
                </c:pt>
                <c:pt idx="86">
                  <c:v>0.34871861498978401</c:v>
                </c:pt>
                <c:pt idx="87">
                  <c:v>0.358533018364251</c:v>
                </c:pt>
                <c:pt idx="88">
                  <c:v>0.368482797083103</c:v>
                </c:pt>
                <c:pt idx="89">
                  <c:v>0.37857173805191802</c:v>
                </c:pt>
                <c:pt idx="90">
                  <c:v>0.41503749927884398</c:v>
                </c:pt>
                <c:pt idx="91">
                  <c:v>0.46394709975978998</c:v>
                </c:pt>
                <c:pt idx="92">
                  <c:v>0.51457317282975801</c:v>
                </c:pt>
                <c:pt idx="93">
                  <c:v>0.56704059272389395</c:v>
                </c:pt>
                <c:pt idx="94">
                  <c:v>0.62148837674627</c:v>
                </c:pt>
                <c:pt idx="95">
                  <c:v>0.67807190511263804</c:v>
                </c:pt>
                <c:pt idx="96">
                  <c:v>0.736965594166206</c:v>
                </c:pt>
                <c:pt idx="97">
                  <c:v>0.79836613883034901</c:v>
                </c:pt>
                <c:pt idx="98">
                  <c:v>0.86249647625006498</c:v>
                </c:pt>
                <c:pt idx="99">
                  <c:v>0.92961067210860204</c:v>
                </c:pt>
                <c:pt idx="100">
                  <c:v>1</c:v>
                </c:pt>
              </c:numCache>
            </c:numRef>
          </c:yVal>
          <c:smooth val="1"/>
          <c:extLst>
            <c:ext xmlns:c16="http://schemas.microsoft.com/office/drawing/2014/chart" uri="{C3380CC4-5D6E-409C-BE32-E72D297353CC}">
              <c16:uniqueId val="{00000005-6400-4032-AC6E-83704D3976EE}"/>
            </c:ext>
          </c:extLst>
        </c:ser>
        <c:dLbls>
          <c:showLegendKey val="0"/>
          <c:showVal val="0"/>
          <c:showCatName val="0"/>
          <c:showSerName val="0"/>
          <c:showPercent val="0"/>
          <c:showBubbleSize val="0"/>
        </c:dLbls>
        <c:axId val="231510048"/>
        <c:axId val="231510440"/>
      </c:scatterChart>
      <c:valAx>
        <c:axId val="231510048"/>
        <c:scaling>
          <c:orientation val="minMax"/>
          <c:max val="100"/>
        </c:scaling>
        <c:delete val="0"/>
        <c:axPos val="b"/>
        <c:numFmt formatCode="General" sourceLinked="1"/>
        <c:majorTickMark val="out"/>
        <c:minorTickMark val="none"/>
        <c:tickLblPos val="nextTo"/>
        <c:crossAx val="231510440"/>
        <c:crosses val="autoZero"/>
        <c:crossBetween val="midCat"/>
      </c:valAx>
      <c:valAx>
        <c:axId val="231510440"/>
        <c:scaling>
          <c:orientation val="minMax"/>
          <c:max val="1.1000000000000001"/>
          <c:min val="0"/>
        </c:scaling>
        <c:delete val="0"/>
        <c:axPos val="l"/>
        <c:majorGridlines/>
        <c:numFmt formatCode="General" sourceLinked="1"/>
        <c:majorTickMark val="out"/>
        <c:minorTickMark val="none"/>
        <c:tickLblPos val="nextTo"/>
        <c:crossAx val="231510048"/>
        <c:crosses val="autoZero"/>
        <c:crossBetween val="midCat"/>
      </c:valAx>
    </c:plotArea>
    <c:legend>
      <c:legendPos val="r"/>
      <c:legendEntry>
        <c:idx val="3"/>
        <c:txPr>
          <a:bodyPr/>
          <a:lstStyle/>
          <a:p>
            <a:pPr>
              <a:defRPr>
                <a:solidFill>
                  <a:srgbClr val="C00000"/>
                </a:solidFill>
              </a:defRPr>
            </a:pPr>
            <a:endParaRPr lang="de-DE"/>
          </a:p>
        </c:txPr>
      </c:legendEntry>
      <c:legendEntry>
        <c:idx val="5"/>
        <c:txPr>
          <a:bodyPr/>
          <a:lstStyle/>
          <a:p>
            <a:pPr>
              <a:defRPr>
                <a:solidFill>
                  <a:srgbClr val="C00000"/>
                </a:solidFill>
              </a:defRPr>
            </a:pPr>
            <a:endParaRPr lang="de-DE"/>
          </a:p>
        </c:txPr>
      </c:legendEntry>
      <c:layout>
        <c:manualLayout>
          <c:xMode val="edge"/>
          <c:yMode val="edge"/>
          <c:x val="0.16533015873015874"/>
          <c:y val="5.4225344204604252E-2"/>
          <c:w val="0.36354087301587301"/>
          <c:h val="0.60186288135900678"/>
        </c:manualLayout>
      </c:layout>
      <c:overlay val="1"/>
      <c:spPr>
        <a:solidFill>
          <a:schemeClr val="bg1"/>
        </a:solidFill>
      </c:spPr>
    </c:legend>
    <c:plotVisOnly val="1"/>
    <c:dispBlanksAs val="gap"/>
    <c:showDLblsOverMax val="0"/>
  </c:chart>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'fgt 1 und 2 (ln100)'!$B$29</c:f>
              <c:strCache>
                <c:ptCount val="1"/>
                <c:pt idx="0">
                  <c:v>fgt0, q=0.5</c:v>
                </c:pt>
              </c:strCache>
            </c:strRef>
          </c:tx>
          <c:spPr>
            <a:ln>
              <a:prstDash val="solid"/>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(ln100)'!$B$30:$B$130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0.01</c:v>
                </c:pt>
                <c:pt idx="41">
                  <c:v>1.72163273867816E-2</c:v>
                </c:pt>
                <c:pt idx="42">
                  <c:v>2.7323607421617001E-2</c:v>
                </c:pt>
                <c:pt idx="43">
                  <c:v>4.0582616202255402E-2</c:v>
                </c:pt>
                <c:pt idx="44">
                  <c:v>5.7079656692243401E-2</c:v>
                </c:pt>
                <c:pt idx="45">
                  <c:v>7.6740923143741493E-2</c:v>
                </c:pt>
                <c:pt idx="46">
                  <c:v>9.9362754477316503E-2</c:v>
                </c:pt>
                <c:pt idx="47">
                  <c:v>0.124648058287637</c:v>
                </c:pt>
                <c:pt idx="48">
                  <c:v>0.15224193113321299</c:v>
                </c:pt>
                <c:pt idx="49">
                  <c:v>0.18176244270972799</c:v>
                </c:pt>
                <c:pt idx="50">
                  <c:v>0.21282489695383799</c:v>
                </c:pt>
                <c:pt idx="51">
                  <c:v>0.245059435640581</c:v>
                </c:pt>
                <c:pt idx="52">
                  <c:v>0.27812271050860699</c:v>
                </c:pt>
                <c:pt idx="53">
                  <c:v>0.31170471432628399</c:v>
                </c:pt>
                <c:pt idx="54">
                  <c:v>0.34553191797427502</c:v>
                </c:pt>
                <c:pt idx="55">
                  <c:v>0.379367753182763</c:v>
                </c:pt>
                <c:pt idx="56">
                  <c:v>0.41301130420384602</c:v>
                </c:pt>
                <c:pt idx="57">
                  <c:v>0.44629488252677602</c:v>
                </c:pt>
                <c:pt idx="58">
                  <c:v>0.47908098569396301</c:v>
                </c:pt>
                <c:pt idx="59">
                  <c:v>0.51125899630129901</c:v>
                </c:pt>
                <c:pt idx="60">
                  <c:v>0.54274186270076497</c:v>
                </c:pt>
                <c:pt idx="61">
                  <c:v>0.57346291627942303</c:v>
                </c:pt>
                <c:pt idx="62">
                  <c:v>0.60337291703062401</c:v>
                </c:pt>
                <c:pt idx="63">
                  <c:v>0.63243737465011696</c:v>
                </c:pt>
                <c:pt idx="64">
                  <c:v>0.66063416216598203</c:v>
                </c:pt>
                <c:pt idx="65">
                  <c:v>0.68795141942967397</c:v>
                </c:pt>
                <c:pt idx="66">
                  <c:v>0.71438573169152098</c:v>
                </c:pt>
                <c:pt idx="67">
                  <c:v>0.73994056168230204</c:v>
                </c:pt>
                <c:pt idx="68">
                  <c:v>0.76462491042671499</c:v>
                </c:pt>
                <c:pt idx="69">
                  <c:v>0.78845218119051697</c:v>
                </c:pt>
                <c:pt idx="70">
                  <c:v>0.81143922163237003</c:v>
                </c:pt>
                <c:pt idx="71">
                  <c:v>0.83360552078237404</c:v>
                </c:pt>
                <c:pt idx="72">
                  <c:v>0.85497253948512097</c:v>
                </c:pt>
                <c:pt idx="73">
                  <c:v>0.87556315515009198</c:v>
                </c:pt>
                <c:pt idx="74">
                  <c:v>0.89540120386972399</c:v>
                </c:pt>
                <c:pt idx="75">
                  <c:v>0.91451110508769096</c:v>
                </c:pt>
                <c:pt idx="76">
                  <c:v>0.93291755596644599</c:v>
                </c:pt>
                <c:pt idx="77">
                  <c:v>0.95064528438442697</c:v>
                </c:pt>
                <c:pt idx="78">
                  <c:v>0.96771885108064304</c:v>
                </c:pt>
                <c:pt idx="79">
                  <c:v>0.98416249286120805</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yVal>
          <c:smooth val="1"/>
          <c:extLst>
            <c:ext xmlns:c16="http://schemas.microsoft.com/office/drawing/2014/chart" uri="{C3380CC4-5D6E-409C-BE32-E72D297353CC}">
              <c16:uniqueId val="{00000000-D231-47BC-A8EF-5F92F4F57F7D}"/>
            </c:ext>
          </c:extLst>
        </c:ser>
        <c:ser>
          <c:idx val="1"/>
          <c:order val="1"/>
          <c:tx>
            <c:strRef>
              <c:f>'fgt 1 und 2 (ln100)'!$C$29</c:f>
              <c:strCache>
                <c:ptCount val="1"/>
                <c:pt idx="0">
                  <c:v>fgt2 (w)</c:v>
                </c:pt>
              </c:strCache>
            </c:strRef>
          </c:tx>
          <c:spPr>
            <a:ln>
              <a:solidFill>
                <a:schemeClr val="bg1">
                  <a:lumMod val="75000"/>
                </a:schemeClr>
              </a:solidFill>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(ln100)'!$C$30:$C$130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2.5000000000000001E-3</c:v>
                </c:pt>
                <c:pt idx="82">
                  <c:v>0.01</c:v>
                </c:pt>
                <c:pt idx="83">
                  <c:v>2.2499999999999999E-2</c:v>
                </c:pt>
                <c:pt idx="84">
                  <c:v>0.04</c:v>
                </c:pt>
                <c:pt idx="85">
                  <c:v>6.25E-2</c:v>
                </c:pt>
                <c:pt idx="86">
                  <c:v>0.09</c:v>
                </c:pt>
                <c:pt idx="87">
                  <c:v>0.1225</c:v>
                </c:pt>
                <c:pt idx="88">
                  <c:v>0.16</c:v>
                </c:pt>
                <c:pt idx="89">
                  <c:v>0.20250000000000001</c:v>
                </c:pt>
                <c:pt idx="90">
                  <c:v>0.25</c:v>
                </c:pt>
                <c:pt idx="91">
                  <c:v>0.30249999999999999</c:v>
                </c:pt>
                <c:pt idx="92">
                  <c:v>0.36</c:v>
                </c:pt>
                <c:pt idx="93">
                  <c:v>0.42249999999999999</c:v>
                </c:pt>
                <c:pt idx="94">
                  <c:v>0.49</c:v>
                </c:pt>
                <c:pt idx="95">
                  <c:v>0.5625</c:v>
                </c:pt>
                <c:pt idx="96">
                  <c:v>0.64</c:v>
                </c:pt>
                <c:pt idx="97">
                  <c:v>0.72250000000000003</c:v>
                </c:pt>
                <c:pt idx="98">
                  <c:v>0.81</c:v>
                </c:pt>
                <c:pt idx="99">
                  <c:v>0.90249999999999997</c:v>
                </c:pt>
                <c:pt idx="100">
                  <c:v>1</c:v>
                </c:pt>
              </c:numCache>
            </c:numRef>
          </c:yVal>
          <c:smooth val="1"/>
          <c:extLst>
            <c:ext xmlns:c16="http://schemas.microsoft.com/office/drawing/2014/chart" uri="{C3380CC4-5D6E-409C-BE32-E72D297353CC}">
              <c16:uniqueId val="{00000001-D231-47BC-A8EF-5F92F4F57F7D}"/>
            </c:ext>
          </c:extLst>
        </c:ser>
        <c:ser>
          <c:idx val="2"/>
          <c:order val="2"/>
          <c:tx>
            <c:strRef>
              <c:f>'fgt 1 und 2 (ln100)'!$D$29</c:f>
              <c:strCache>
                <c:ptCount val="1"/>
                <c:pt idx="0">
                  <c:v>fgt2(pw)</c:v>
                </c:pt>
              </c:strCache>
            </c:strRef>
          </c:tx>
          <c:spPr>
            <a:ln>
              <a:solidFill>
                <a:srgbClr val="C00000"/>
              </a:solidFill>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(ln100)'!$D$30:$D$130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1.19557829074872E-6</c:v>
                </c:pt>
                <c:pt idx="42">
                  <c:v>7.5898909504491803E-6</c:v>
                </c:pt>
                <c:pt idx="43">
                  <c:v>2.53641351264096E-5</c:v>
                </c:pt>
                <c:pt idx="44">
                  <c:v>6.3421840769159306E-5</c:v>
                </c:pt>
                <c:pt idx="45">
                  <c:v>1.33230769346773E-4</c:v>
                </c:pt>
                <c:pt idx="46">
                  <c:v>2.4840688619329101E-4</c:v>
                </c:pt>
                <c:pt idx="47">
                  <c:v>4.2414964278431999E-4</c:v>
                </c:pt>
                <c:pt idx="48">
                  <c:v>6.7663080503650404E-4</c:v>
                </c:pt>
                <c:pt idx="49">
                  <c:v>1.02241374024222E-3</c:v>
                </c:pt>
                <c:pt idx="50">
                  <c:v>1.4779506732905401E-3</c:v>
                </c:pt>
                <c:pt idx="51">
                  <c:v>2.0591799800354399E-3</c:v>
                </c:pt>
                <c:pt idx="52">
                  <c:v>2.7812271050860699E-3</c:v>
                </c:pt>
                <c:pt idx="53">
                  <c:v>3.6582011611904098E-3</c:v>
                </c:pt>
                <c:pt idx="54">
                  <c:v>4.70307332798318E-3</c:v>
                </c:pt>
                <c:pt idx="55">
                  <c:v>5.9276211434806702E-3</c:v>
                </c:pt>
                <c:pt idx="56">
                  <c:v>7.3424231858461499E-3</c:v>
                </c:pt>
                <c:pt idx="57">
                  <c:v>8.9568903507109901E-3</c:v>
                </c:pt>
                <c:pt idx="58">
                  <c:v>1.07793221781142E-2</c:v>
                </c:pt>
                <c:pt idx="59">
                  <c:v>1.2816979004497801E-2</c:v>
                </c:pt>
                <c:pt idx="60">
                  <c:v>1.5076162852799E-2</c:v>
                </c:pt>
                <c:pt idx="61">
                  <c:v>1.75623018110573E-2</c:v>
                </c:pt>
                <c:pt idx="62">
                  <c:v>2.0280034155751501E-2</c:v>
                </c:pt>
                <c:pt idx="63">
                  <c:v>2.3233289665966099E-2</c:v>
                </c:pt>
                <c:pt idx="64">
                  <c:v>2.6425366486639301E-2</c:v>
                </c:pt>
                <c:pt idx="65">
                  <c:v>2.9859002579412899E-2</c:v>
                </c:pt>
                <c:pt idx="66">
                  <c:v>3.3536441293296401E-2</c:v>
                </c:pt>
                <c:pt idx="67">
                  <c:v>3.7459490935166498E-2</c:v>
                </c:pt>
                <c:pt idx="68">
                  <c:v>4.1629578456565598E-2</c:v>
                </c:pt>
                <c:pt idx="69">
                  <c:v>4.6047797526473998E-2</c:v>
                </c:pt>
                <c:pt idx="70">
                  <c:v>5.0714951352023099E-2</c:v>
                </c:pt>
                <c:pt idx="71">
                  <c:v>5.5631590657768203E-2</c:v>
                </c:pt>
                <c:pt idx="72">
                  <c:v>6.0798047252275299E-2</c:v>
                </c:pt>
                <c:pt idx="73">
                  <c:v>6.6214463608225693E-2</c:v>
                </c:pt>
                <c:pt idx="74">
                  <c:v>7.1880818866208396E-2</c:v>
                </c:pt>
                <c:pt idx="75">
                  <c:v>7.7796951648084894E-2</c:v>
                </c:pt>
                <c:pt idx="76">
                  <c:v>8.3962580036980095E-2</c:v>
                </c:pt>
                <c:pt idx="77">
                  <c:v>9.0377319050158403E-2</c:v>
                </c:pt>
                <c:pt idx="78">
                  <c:v>9.7040695900031101E-2</c:v>
                </c:pt>
                <c:pt idx="79">
                  <c:v>0.103952163308465</c:v>
                </c:pt>
                <c:pt idx="80">
                  <c:v>0.11111111111111099</c:v>
                </c:pt>
                <c:pt idx="81">
                  <c:v>0.116736111111111</c:v>
                </c:pt>
                <c:pt idx="82">
                  <c:v>0.1225</c:v>
                </c:pt>
                <c:pt idx="83">
                  <c:v>0.128402777777778</c:v>
                </c:pt>
                <c:pt idx="84">
                  <c:v>0.13444444444444401</c:v>
                </c:pt>
                <c:pt idx="85">
                  <c:v>0.140625</c:v>
                </c:pt>
                <c:pt idx="86">
                  <c:v>0.14694444444444499</c:v>
                </c:pt>
                <c:pt idx="87">
                  <c:v>0.153402777777778</c:v>
                </c:pt>
                <c:pt idx="88">
                  <c:v>0.16</c:v>
                </c:pt>
                <c:pt idx="89">
                  <c:v>0.20250000000000001</c:v>
                </c:pt>
                <c:pt idx="90">
                  <c:v>0.25</c:v>
                </c:pt>
                <c:pt idx="91">
                  <c:v>0.30249999999999999</c:v>
                </c:pt>
                <c:pt idx="92">
                  <c:v>0.36</c:v>
                </c:pt>
                <c:pt idx="93">
                  <c:v>0.42249999999999999</c:v>
                </c:pt>
                <c:pt idx="94">
                  <c:v>0.49</c:v>
                </c:pt>
                <c:pt idx="95">
                  <c:v>0.5625</c:v>
                </c:pt>
                <c:pt idx="96">
                  <c:v>0.64</c:v>
                </c:pt>
                <c:pt idx="97">
                  <c:v>0.72250000000000003</c:v>
                </c:pt>
                <c:pt idx="98">
                  <c:v>0.81</c:v>
                </c:pt>
                <c:pt idx="99">
                  <c:v>0.90249999999999997</c:v>
                </c:pt>
                <c:pt idx="100">
                  <c:v>1</c:v>
                </c:pt>
              </c:numCache>
            </c:numRef>
          </c:yVal>
          <c:smooth val="1"/>
          <c:extLst>
            <c:ext xmlns:c16="http://schemas.microsoft.com/office/drawing/2014/chart" uri="{C3380CC4-5D6E-409C-BE32-E72D297353CC}">
              <c16:uniqueId val="{00000002-D231-47BC-A8EF-5F92F4F57F7D}"/>
            </c:ext>
          </c:extLst>
        </c:ser>
        <c:ser>
          <c:idx val="3"/>
          <c:order val="3"/>
          <c:tx>
            <c:strRef>
              <c:f>'fgt 1 und 2 (ln100)'!$E$29</c:f>
              <c:strCache>
                <c:ptCount val="1"/>
                <c:pt idx="0">
                  <c:v>fgt2(pw)' [ln(10)]</c:v>
                </c:pt>
              </c:strCache>
            </c:strRef>
          </c:tx>
          <c:spPr>
            <a:ln w="15875">
              <a:prstDash val="lgDash"/>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(ln100)'!$E$30:$E$130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2.93970696729121E-7</c:v>
                </c:pt>
                <c:pt idx="42">
                  <c:v>4.66856784232766E-6</c:v>
                </c:pt>
                <c:pt idx="43">
                  <c:v>2.3344922311492999E-5</c:v>
                </c:pt>
                <c:pt idx="44">
                  <c:v>7.2533661916844E-5</c:v>
                </c:pt>
                <c:pt idx="45">
                  <c:v>1.7330325356130401E-4</c:v>
                </c:pt>
                <c:pt idx="46">
                  <c:v>3.5018568702487702E-4</c:v>
                </c:pt>
                <c:pt idx="47">
                  <c:v>6.2966742343439702E-4</c:v>
                </c:pt>
                <c:pt idx="48">
                  <c:v>1.03870809379438E-3</c:v>
                </c:pt>
                <c:pt idx="49">
                  <c:v>1.60340521170103E-3</c:v>
                </c:pt>
                <c:pt idx="50">
                  <c:v>2.3478876553054201E-3</c:v>
                </c:pt>
                <c:pt idx="51">
                  <c:v>3.2934819391339299E-3</c:v>
                </c:pt>
                <c:pt idx="52">
                  <c:v>4.4581600121773399E-3</c:v>
                </c:pt>
                <c:pt idx="53">
                  <c:v>5.8562497258044903E-3</c:v>
                </c:pt>
                <c:pt idx="54">
                  <c:v>7.4983708916420604E-3</c:v>
                </c:pt>
                <c:pt idx="55">
                  <c:v>9.3915506212216594E-3</c:v>
                </c:pt>
                <c:pt idx="56">
                  <c:v>1.1539469760985599E-2</c:v>
                </c:pt>
                <c:pt idx="57">
                  <c:v>1.39427955469947E-2</c:v>
                </c:pt>
                <c:pt idx="58">
                  <c:v>1.6599561986653501E-2</c:v>
                </c:pt>
                <c:pt idx="59">
                  <c:v>1.9505567181156602E-2</c:v>
                </c:pt>
                <c:pt idx="60">
                  <c:v>2.2654764572364101E-2</c:v>
                </c:pt>
                <c:pt idx="61">
                  <c:v>2.6039632145306899E-2</c:v>
                </c:pt>
                <c:pt idx="62">
                  <c:v>2.9651509543500001E-2</c:v>
                </c:pt>
                <c:pt idx="63">
                  <c:v>3.3480897737939899E-2</c:v>
                </c:pt>
                <c:pt idx="64">
                  <c:v>3.7517719387687699E-2</c:v>
                </c:pt>
                <c:pt idx="65">
                  <c:v>4.17515404912105E-2</c:v>
                </c:pt>
                <c:pt idx="66">
                  <c:v>4.6171755541817003E-2</c:v>
                </c:pt>
                <c:pt idx="67">
                  <c:v>5.0767739357666097E-2</c:v>
                </c:pt>
                <c:pt idx="68">
                  <c:v>5.55289692282155E-2</c:v>
                </c:pt>
                <c:pt idx="69">
                  <c:v>6.0445121148235199E-2</c:v>
                </c:pt>
                <c:pt idx="70">
                  <c:v>6.5506143811757095E-2</c:v>
                </c:pt>
                <c:pt idx="71">
                  <c:v>7.0702313798332098E-2</c:v>
                </c:pt>
                <c:pt idx="72">
                  <c:v>7.6024275066070998E-2</c:v>
                </c:pt>
                <c:pt idx="73">
                  <c:v>8.1463065514604596E-2</c:v>
                </c:pt>
                <c:pt idx="74">
                  <c:v>8.70101330260903E-2</c:v>
                </c:pt>
                <c:pt idx="75">
                  <c:v>9.2657343052597804E-2</c:v>
                </c:pt>
                <c:pt idx="76">
                  <c:v>9.8396979504583301E-2</c:v>
                </c:pt>
                <c:pt idx="77">
                  <c:v>0.104221740413212</c:v>
                </c:pt>
                <c:pt idx="78">
                  <c:v>0.11012472959076899</c:v>
                </c:pt>
                <c:pt idx="79">
                  <c:v>0.11609944529773999</c:v>
                </c:pt>
                <c:pt idx="80">
                  <c:v>0.122139766740374</c:v>
                </c:pt>
                <c:pt idx="81">
                  <c:v>0.12823993906577499</c:v>
                </c:pt>
                <c:pt idx="82">
                  <c:v>0.134394557389938</c:v>
                </c:pt>
                <c:pt idx="83">
                  <c:v>0.14059855028420401</c:v>
                </c:pt>
                <c:pt idx="84">
                  <c:v>0.199950304993849</c:v>
                </c:pt>
                <c:pt idx="85">
                  <c:v>0.26202457524702899</c:v>
                </c:pt>
                <c:pt idx="86">
                  <c:v>0.322853199232705</c:v>
                </c:pt>
                <c:pt idx="87">
                  <c:v>0.38198344984943999</c:v>
                </c:pt>
                <c:pt idx="88">
                  <c:v>0.43924794345526103</c:v>
                </c:pt>
                <c:pt idx="89">
                  <c:v>0.49461876253604597</c:v>
                </c:pt>
                <c:pt idx="90">
                  <c:v>0.54813691199515002</c:v>
                </c:pt>
                <c:pt idx="91">
                  <c:v>0.599876530201359</c:v>
                </c:pt>
                <c:pt idx="92">
                  <c:v>0.649926150452661</c:v>
                </c:pt>
                <c:pt idx="93">
                  <c:v>0.69837873128133698</c:v>
                </c:pt>
                <c:pt idx="94">
                  <c:v>0.745326360806564</c:v>
                </c:pt>
                <c:pt idx="95">
                  <c:v>0.79085751808062199</c:v>
                </c:pt>
                <c:pt idx="96">
                  <c:v>0.83505575680836897</c:v>
                </c:pt>
                <c:pt idx="97">
                  <c:v>0.87799918564851198</c:v>
                </c:pt>
                <c:pt idx="98">
                  <c:v>0.91976039218518202</c:v>
                </c:pt>
                <c:pt idx="99">
                  <c:v>0.96040660831550995</c:v>
                </c:pt>
                <c:pt idx="100">
                  <c:v>1</c:v>
                </c:pt>
              </c:numCache>
            </c:numRef>
          </c:yVal>
          <c:smooth val="1"/>
          <c:extLst>
            <c:ext xmlns:c16="http://schemas.microsoft.com/office/drawing/2014/chart" uri="{C3380CC4-5D6E-409C-BE32-E72D297353CC}">
              <c16:uniqueId val="{00000003-D231-47BC-A8EF-5F92F4F57F7D}"/>
            </c:ext>
          </c:extLst>
        </c:ser>
        <c:ser>
          <c:idx val="5"/>
          <c:order val="4"/>
          <c:tx>
            <c:strRef>
              <c:f>'fgt 1 und 2 (ln100)'!$G$28</c:f>
              <c:strCache>
                <c:ptCount val="1"/>
                <c:pt idx="0">
                  <c:v>wealth(0|1)</c:v>
                </c:pt>
              </c:strCache>
            </c:strRef>
          </c:tx>
          <c:spPr>
            <a:ln w="25400">
              <a:solidFill>
                <a:schemeClr val="bg1">
                  <a:lumMod val="50000"/>
                </a:schemeClr>
              </a:solidFill>
              <a:prstDash val="sysDot"/>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(ln100)'!$G$30:$G$180</c:f>
              <c:numCache>
                <c:formatCode>General</c:formatCode>
                <c:ptCount val="151"/>
                <c:pt idx="74">
                  <c:v>0</c:v>
                </c:pt>
                <c:pt idx="75">
                  <c:v>0</c:v>
                </c:pt>
                <c:pt idx="76">
                  <c:v>0</c:v>
                </c:pt>
                <c:pt idx="79">
                  <c:v>0</c:v>
                </c:pt>
                <c:pt idx="80">
                  <c:v>1</c:v>
                </c:pt>
                <c:pt idx="99">
                  <c:v>0</c:v>
                </c:pt>
                <c:pt idx="100">
                  <c:v>1</c:v>
                </c:pt>
              </c:numCache>
            </c:numRef>
          </c:yVal>
          <c:smooth val="1"/>
          <c:extLst>
            <c:ext xmlns:c16="http://schemas.microsoft.com/office/drawing/2014/chart" uri="{C3380CC4-5D6E-409C-BE32-E72D297353CC}">
              <c16:uniqueId val="{00000004-D231-47BC-A8EF-5F92F4F57F7D}"/>
            </c:ext>
          </c:extLst>
        </c:ser>
        <c:ser>
          <c:idx val="4"/>
          <c:order val="5"/>
          <c:tx>
            <c:strRef>
              <c:f>'fgt 1 und 2 (ln100)'!$F$29</c:f>
              <c:strCache>
                <c:ptCount val="1"/>
                <c:pt idx="0">
                  <c:v>fgt2(pw)' [ln(0.5)]</c:v>
                </c:pt>
              </c:strCache>
            </c:strRef>
          </c:tx>
          <c:spPr>
            <a:ln w="15875">
              <a:prstDash val="lgDash"/>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(ln100)'!$F$30:$F$130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3.6438319939451599E-5</c:v>
                </c:pt>
                <c:pt idx="42">
                  <c:v>1.4698587474618901E-4</c:v>
                </c:pt>
                <c:pt idx="43">
                  <c:v>3.335349048505E-4</c:v>
                </c:pt>
                <c:pt idx="44">
                  <c:v>5.98037254801448E-4</c:v>
                </c:pt>
                <c:pt idx="45">
                  <c:v>9.4250672126336302E-4</c:v>
                </c:pt>
                <c:pt idx="46">
                  <c:v>1.3690215135042699E-3</c:v>
                </c:pt>
                <c:pt idx="47">
                  <c:v>1.87972683276369E-3</c:v>
                </c:pt>
                <c:pt idx="48">
                  <c:v>2.4768375773085499E-3</c:v>
                </c:pt>
                <c:pt idx="49">
                  <c:v>3.1626411804383E-3</c:v>
                </c:pt>
                <c:pt idx="50">
                  <c:v>3.9395005891879296E-3</c:v>
                </c:pt>
                <c:pt idx="51">
                  <c:v>4.8098573920017504E-3</c:v>
                </c:pt>
                <c:pt idx="52">
                  <c:v>5.7762351042161498E-3</c:v>
                </c:pt>
                <c:pt idx="53">
                  <c:v>6.8412426207983103E-3</c:v>
                </c:pt>
                <c:pt idx="54">
                  <c:v>8.0075778464453792E-3</c:v>
                </c:pt>
                <c:pt idx="55">
                  <c:v>9.2780315138579501E-3</c:v>
                </c:pt>
                <c:pt idx="56">
                  <c:v>1.06554912017676E-2</c:v>
                </c:pt>
                <c:pt idx="57">
                  <c:v>1.21429455651271E-2</c:v>
                </c:pt>
                <c:pt idx="58">
                  <c:v>1.37434887907684E-2</c:v>
                </c:pt>
                <c:pt idx="59">
                  <c:v>1.5460325292801801E-2</c:v>
                </c:pt>
                <c:pt idx="60">
                  <c:v>1.72967746630842E-2</c:v>
                </c:pt>
                <c:pt idx="61">
                  <c:v>1.9256276893220299E-2</c:v>
                </c:pt>
                <c:pt idx="62">
                  <c:v>2.1342397885798899E-2</c:v>
                </c:pt>
                <c:pt idx="63">
                  <c:v>2.3558835273911099E-2</c:v>
                </c:pt>
                <c:pt idx="64">
                  <c:v>2.5909424569451601E-2</c:v>
                </c:pt>
                <c:pt idx="65">
                  <c:v>2.8398145662298101E-2</c:v>
                </c:pt>
                <c:pt idx="66">
                  <c:v>3.1029129694185E-2</c:v>
                </c:pt>
                <c:pt idx="67">
                  <c:v>3.38066663329782E-2</c:v>
                </c:pt>
                <c:pt idx="68">
                  <c:v>3.67352114751021E-2</c:v>
                </c:pt>
                <c:pt idx="69">
                  <c:v>3.9819395406119701E-2</c:v>
                </c:pt>
                <c:pt idx="70">
                  <c:v>4.3064031451909103E-2</c:v>
                </c:pt>
                <c:pt idx="71">
                  <c:v>4.6474125155558203E-2</c:v>
                </c:pt>
                <c:pt idx="72">
                  <c:v>5.0054884018033E-2</c:v>
                </c:pt>
                <c:pt idx="73">
                  <c:v>5.3811727843880199E-2</c:v>
                </c:pt>
                <c:pt idx="74">
                  <c:v>5.7750299736750998E-2</c:v>
                </c:pt>
                <c:pt idx="75">
                  <c:v>6.1876477793394703E-2</c:v>
                </c:pt>
                <c:pt idx="76">
                  <c:v>6.6196387549021102E-2</c:v>
                </c:pt>
                <c:pt idx="77">
                  <c:v>7.07164152316032E-2</c:v>
                </c:pt>
                <c:pt idx="78">
                  <c:v>7.5443221887839099E-2</c:v>
                </c:pt>
                <c:pt idx="79">
                  <c:v>8.0383758449166107E-2</c:v>
                </c:pt>
                <c:pt idx="80">
                  <c:v>8.5545281812487106E-2</c:v>
                </c:pt>
                <c:pt idx="81">
                  <c:v>9.0935372017186406E-2</c:v>
                </c:pt>
                <c:pt idx="82">
                  <c:v>9.6561950607678401E-2</c:v>
                </c:pt>
                <c:pt idx="83">
                  <c:v>0.102433300279214</c:v>
                </c:pt>
                <c:pt idx="84">
                  <c:v>0.10855808591407699</c:v>
                </c:pt>
                <c:pt idx="85">
                  <c:v>0.11494537712577001</c:v>
                </c:pt>
                <c:pt idx="86">
                  <c:v>0.121604672440393</c:v>
                </c:pt>
                <c:pt idx="87">
                  <c:v>0.12854592525738001</c:v>
                </c:pt>
                <c:pt idx="88">
                  <c:v>0.13577957174618699</c:v>
                </c:pt>
                <c:pt idx="89">
                  <c:v>0.14331656085165001</c:v>
                </c:pt>
                <c:pt idx="90">
                  <c:v>0.172256125807636</c:v>
                </c:pt>
                <c:pt idx="91">
                  <c:v>0.21524691137552099</c:v>
                </c:pt>
                <c:pt idx="92">
                  <c:v>0.26478555019608402</c:v>
                </c:pt>
                <c:pt idx="93">
                  <c:v>0.32153503379666498</c:v>
                </c:pt>
                <c:pt idx="94">
                  <c:v>0.38624780243071399</c:v>
                </c:pt>
                <c:pt idx="95">
                  <c:v>0.45978150850308203</c:v>
                </c:pt>
                <c:pt idx="96">
                  <c:v>0.54311828698474895</c:v>
                </c:pt>
                <c:pt idx="97">
                  <c:v>0.63738849163088096</c:v>
                </c:pt>
                <c:pt idx="98">
                  <c:v>0.74390017154377897</c:v>
                </c:pt>
                <c:pt idx="99">
                  <c:v>0.86417600169820696</c:v>
                </c:pt>
                <c:pt idx="100">
                  <c:v>1</c:v>
                </c:pt>
              </c:numCache>
            </c:numRef>
          </c:yVal>
          <c:smooth val="1"/>
          <c:extLst>
            <c:ext xmlns:c16="http://schemas.microsoft.com/office/drawing/2014/chart" uri="{C3380CC4-5D6E-409C-BE32-E72D297353CC}">
              <c16:uniqueId val="{00000005-D231-47BC-A8EF-5F92F4F57F7D}"/>
            </c:ext>
          </c:extLst>
        </c:ser>
        <c:dLbls>
          <c:showLegendKey val="0"/>
          <c:showVal val="0"/>
          <c:showCatName val="0"/>
          <c:showSerName val="0"/>
          <c:showPercent val="0"/>
          <c:showBubbleSize val="0"/>
        </c:dLbls>
        <c:axId val="231511224"/>
        <c:axId val="231511616"/>
      </c:scatterChart>
      <c:valAx>
        <c:axId val="231511224"/>
        <c:scaling>
          <c:orientation val="minMax"/>
          <c:max val="100"/>
        </c:scaling>
        <c:delete val="0"/>
        <c:axPos val="b"/>
        <c:numFmt formatCode="General" sourceLinked="1"/>
        <c:majorTickMark val="out"/>
        <c:minorTickMark val="none"/>
        <c:tickLblPos val="nextTo"/>
        <c:crossAx val="231511616"/>
        <c:crosses val="autoZero"/>
        <c:crossBetween val="midCat"/>
      </c:valAx>
      <c:valAx>
        <c:axId val="231511616"/>
        <c:scaling>
          <c:orientation val="minMax"/>
          <c:max val="1.1000000000000001"/>
          <c:min val="0"/>
        </c:scaling>
        <c:delete val="0"/>
        <c:axPos val="l"/>
        <c:majorGridlines/>
        <c:numFmt formatCode="General" sourceLinked="1"/>
        <c:majorTickMark val="out"/>
        <c:minorTickMark val="none"/>
        <c:tickLblPos val="nextTo"/>
        <c:crossAx val="231511224"/>
        <c:crosses val="autoZero"/>
        <c:crossBetween val="midCat"/>
      </c:valAx>
    </c:plotArea>
    <c:legend>
      <c:legendPos val="r"/>
      <c:legendEntry>
        <c:idx val="3"/>
        <c:txPr>
          <a:bodyPr/>
          <a:lstStyle/>
          <a:p>
            <a:pPr>
              <a:defRPr>
                <a:solidFill>
                  <a:srgbClr val="C00000"/>
                </a:solidFill>
              </a:defRPr>
            </a:pPr>
            <a:endParaRPr lang="de-DE"/>
          </a:p>
        </c:txPr>
      </c:legendEntry>
      <c:legendEntry>
        <c:idx val="5"/>
        <c:txPr>
          <a:bodyPr/>
          <a:lstStyle/>
          <a:p>
            <a:pPr>
              <a:defRPr>
                <a:solidFill>
                  <a:srgbClr val="C00000"/>
                </a:solidFill>
              </a:defRPr>
            </a:pPr>
            <a:endParaRPr lang="de-DE"/>
          </a:p>
        </c:txPr>
      </c:legendEntry>
      <c:layout>
        <c:manualLayout>
          <c:xMode val="edge"/>
          <c:yMode val="edge"/>
          <c:x val="9.4774564070580297E-2"/>
          <c:y val="5.78821549745306E-2"/>
          <c:w val="0.41326349206349211"/>
          <c:h val="0.60186294001880214"/>
        </c:manualLayout>
      </c:layout>
      <c:overlay val="1"/>
      <c:spPr>
        <a:solidFill>
          <a:schemeClr val="bg1"/>
        </a:solidFill>
      </c:spPr>
    </c:legend>
    <c:plotVisOnly val="1"/>
    <c:dispBlanksAs val="gap"/>
    <c:showDLblsOverMax val="0"/>
  </c:chart>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'fgt 1 und 2'!$L$29</c:f>
              <c:strCache>
                <c:ptCount val="1"/>
                <c:pt idx="0">
                  <c:v>ε=1, b=2</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2'!$L$30:$L$131</c:f>
              <c:numCache>
                <c:formatCode>General</c:formatCode>
                <c:ptCount val="102"/>
                <c:pt idx="0">
                  <c:v>1</c:v>
                </c:pt>
                <c:pt idx="1">
                  <c:v>0.96</c:v>
                </c:pt>
                <c:pt idx="2">
                  <c:v>0.92</c:v>
                </c:pt>
                <c:pt idx="3">
                  <c:v>0.88</c:v>
                </c:pt>
                <c:pt idx="4">
                  <c:v>0.84</c:v>
                </c:pt>
                <c:pt idx="5">
                  <c:v>0.8</c:v>
                </c:pt>
                <c:pt idx="6">
                  <c:v>0.76</c:v>
                </c:pt>
                <c:pt idx="7">
                  <c:v>0.72</c:v>
                </c:pt>
                <c:pt idx="8">
                  <c:v>0.68</c:v>
                </c:pt>
                <c:pt idx="9">
                  <c:v>0.64</c:v>
                </c:pt>
                <c:pt idx="10">
                  <c:v>0.6</c:v>
                </c:pt>
                <c:pt idx="11">
                  <c:v>0.56000000000000005</c:v>
                </c:pt>
                <c:pt idx="12">
                  <c:v>0.52</c:v>
                </c:pt>
                <c:pt idx="13">
                  <c:v>0.48</c:v>
                </c:pt>
                <c:pt idx="14">
                  <c:v>0.44</c:v>
                </c:pt>
                <c:pt idx="15">
                  <c:v>0.4</c:v>
                </c:pt>
                <c:pt idx="16">
                  <c:v>0.36</c:v>
                </c:pt>
                <c:pt idx="17">
                  <c:v>0.33</c:v>
                </c:pt>
                <c:pt idx="18">
                  <c:v>0.32</c:v>
                </c:pt>
                <c:pt idx="19">
                  <c:v>0.31</c:v>
                </c:pt>
                <c:pt idx="20">
                  <c:v>0.3</c:v>
                </c:pt>
                <c:pt idx="21">
                  <c:v>0.28999999999999998</c:v>
                </c:pt>
                <c:pt idx="22">
                  <c:v>0.28000000000000003</c:v>
                </c:pt>
                <c:pt idx="23">
                  <c:v>0.27</c:v>
                </c:pt>
                <c:pt idx="24">
                  <c:v>0.26</c:v>
                </c:pt>
                <c:pt idx="25">
                  <c:v>0.25</c:v>
                </c:pt>
                <c:pt idx="26">
                  <c:v>0.22783303132336705</c:v>
                </c:pt>
                <c:pt idx="27">
                  <c:v>0.20627312918036175</c:v>
                </c:pt>
                <c:pt idx="28">
                  <c:v>0.18542848696931932</c:v>
                </c:pt>
                <c:pt idx="29">
                  <c:v>0.16540463745259323</c:v>
                </c:pt>
                <c:pt idx="30">
                  <c:v>0.14630303144847109</c:v>
                </c:pt>
                <c:pt idx="31">
                  <c:v>0.12821928984806991</c:v>
                </c:pt>
                <c:pt idx="32">
                  <c:v>0.11124115860682977</c:v>
                </c:pt>
                <c:pt idx="33">
                  <c:v>9.5446217995708293E-2</c:v>
                </c:pt>
                <c:pt idx="34">
                  <c:v>8.089942413637502E-2</c:v>
                </c:pt>
                <c:pt idx="35">
                  <c:v>6.7650591683738451E-2</c:v>
                </c:pt>
                <c:pt idx="36">
                  <c:v>5.5731959500715987E-2</c:v>
                </c:pt>
                <c:pt idx="37">
                  <c:v>4.5156013143873963E-2</c:v>
                </c:pt>
                <c:pt idx="38">
                  <c:v>3.5913764454013009E-2</c:v>
                </c:pt>
                <c:pt idx="39">
                  <c:v>2.7973703735929535E-2</c:v>
                </c:pt>
                <c:pt idx="40">
                  <c:v>2.1281637187571027E-2</c:v>
                </c:pt>
                <c:pt idx="41">
                  <c:v>1.5761594520881911E-2</c:v>
                </c:pt>
                <c:pt idx="42">
                  <c:v>1.1317933390369968E-2</c:v>
                </c:pt>
                <c:pt idx="43">
                  <c:v>7.8386755936047884E-3</c:v>
                </c:pt>
                <c:pt idx="44">
                  <c:v>5.1999874706289348E-3</c:v>
                </c:pt>
                <c:pt idx="45">
                  <c:v>3.2715731493830817E-3</c:v>
                </c:pt>
                <c:pt idx="46">
                  <c:v>1.9226023065498793E-3</c:v>
                </c:pt>
                <c:pt idx="47">
                  <c:v>1.0276697917119277E-3</c:v>
                </c:pt>
                <c:pt idx="48">
                  <c:v>4.7221315706670272E-4</c:v>
                </c:pt>
                <c:pt idx="49">
                  <c:v>1.5682425024944057E-4</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0-68CC-44A3-87A2-AD2CA7736847}"/>
            </c:ext>
          </c:extLst>
        </c:ser>
        <c:ser>
          <c:idx val="1"/>
          <c:order val="1"/>
          <c:tx>
            <c:strRef>
              <c:f>'fgt 1 und 2'!$M$29</c:f>
              <c:strCache>
                <c:ptCount val="1"/>
                <c:pt idx="0">
                  <c:v>ε=0.01, b=2</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2'!$M$30:$M$131</c:f>
              <c:numCache>
                <c:formatCode>General</c:formatCode>
                <c:ptCount val="102"/>
                <c:pt idx="0">
                  <c:v>1</c:v>
                </c:pt>
                <c:pt idx="1">
                  <c:v>0.96</c:v>
                </c:pt>
                <c:pt idx="2">
                  <c:v>0.92</c:v>
                </c:pt>
                <c:pt idx="3">
                  <c:v>0.88</c:v>
                </c:pt>
                <c:pt idx="4">
                  <c:v>0.84</c:v>
                </c:pt>
                <c:pt idx="5">
                  <c:v>0.8</c:v>
                </c:pt>
                <c:pt idx="6">
                  <c:v>0.76</c:v>
                </c:pt>
                <c:pt idx="7">
                  <c:v>0.72</c:v>
                </c:pt>
                <c:pt idx="8">
                  <c:v>0.68</c:v>
                </c:pt>
                <c:pt idx="9">
                  <c:v>0.64</c:v>
                </c:pt>
                <c:pt idx="10">
                  <c:v>0.6</c:v>
                </c:pt>
                <c:pt idx="11">
                  <c:v>0.56000000000000005</c:v>
                </c:pt>
                <c:pt idx="12">
                  <c:v>0.52</c:v>
                </c:pt>
                <c:pt idx="13">
                  <c:v>0.48</c:v>
                </c:pt>
                <c:pt idx="14">
                  <c:v>0.44</c:v>
                </c:pt>
                <c:pt idx="15">
                  <c:v>0.4</c:v>
                </c:pt>
                <c:pt idx="16">
                  <c:v>0.36</c:v>
                </c:pt>
                <c:pt idx="17">
                  <c:v>0.33</c:v>
                </c:pt>
                <c:pt idx="18">
                  <c:v>0.32</c:v>
                </c:pt>
                <c:pt idx="19">
                  <c:v>0.31</c:v>
                </c:pt>
                <c:pt idx="20">
                  <c:v>0.3</c:v>
                </c:pt>
                <c:pt idx="21">
                  <c:v>0.28999999999999998</c:v>
                </c:pt>
                <c:pt idx="22">
                  <c:v>0.28000000000000003</c:v>
                </c:pt>
                <c:pt idx="23">
                  <c:v>0.27</c:v>
                </c:pt>
                <c:pt idx="24">
                  <c:v>0.26</c:v>
                </c:pt>
                <c:pt idx="25">
                  <c:v>0.25</c:v>
                </c:pt>
                <c:pt idx="26">
                  <c:v>0.23713751013235909</c:v>
                </c:pt>
                <c:pt idx="27">
                  <c:v>0.2241027686055885</c:v>
                </c:pt>
                <c:pt idx="28">
                  <c:v>0.21089252555858409</c:v>
                </c:pt>
                <c:pt idx="29">
                  <c:v>0.19750718401347642</c:v>
                </c:pt>
                <c:pt idx="30">
                  <c:v>0.18395239844449765</c:v>
                </c:pt>
                <c:pt idx="31">
                  <c:v>0.17024107941364125</c:v>
                </c:pt>
                <c:pt idx="32">
                  <c:v>0.1563958528099802</c:v>
                </c:pt>
                <c:pt idx="33">
                  <c:v>0.14245199380104931</c:v>
                </c:pt>
                <c:pt idx="34">
                  <c:v>0.12846080029648335</c:v>
                </c:pt>
                <c:pt idx="35">
                  <c:v>0.11449327578731698</c:v>
                </c:pt>
                <c:pt idx="36">
                  <c:v>0.10064384220714986</c:v>
                </c:pt>
                <c:pt idx="37">
                  <c:v>8.7033586766584806E-2</c:v>
                </c:pt>
                <c:pt idx="38">
                  <c:v>7.381225837175108E-2</c:v>
                </c:pt>
                <c:pt idx="39">
                  <c:v>6.1157888257392323E-2</c:v>
                </c:pt>
                <c:pt idx="40">
                  <c:v>4.9272580541704365E-2</c:v>
                </c:pt>
                <c:pt idx="41">
                  <c:v>3.8372841220606385E-2</c:v>
                </c:pt>
                <c:pt idx="42">
                  <c:v>2.8673028583530515E-2</c:v>
                </c:pt>
                <c:pt idx="43">
                  <c:v>2.0361446746922973E-2</c:v>
                </c:pt>
                <c:pt idx="44">
                  <c:v>1.3570597847575343E-2</c:v>
                </c:pt>
                <c:pt idx="45">
                  <c:v>8.3462364369625373E-3</c:v>
                </c:pt>
                <c:pt idx="46">
                  <c:v>4.6235286041213467E-3</c:v>
                </c:pt>
                <c:pt idx="47">
                  <c:v>2.2210730951248842E-3</c:v>
                </c:pt>
                <c:pt idx="48">
                  <c:v>8.6197930444663318E-4</c:v>
                </c:pt>
                <c:pt idx="49">
                  <c:v>2.2312186196427338E-4</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1-68CC-44A3-87A2-AD2CA7736847}"/>
            </c:ext>
          </c:extLst>
        </c:ser>
        <c:ser>
          <c:idx val="2"/>
          <c:order val="2"/>
          <c:tx>
            <c:strRef>
              <c:f>'fgt 1 und 2'!$N$29</c:f>
              <c:strCache>
                <c:ptCount val="1"/>
                <c:pt idx="0">
                  <c:v>ε=5, b=2</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2'!$N$30:$N$131</c:f>
              <c:numCache>
                <c:formatCode>General</c:formatCode>
                <c:ptCount val="102"/>
                <c:pt idx="0">
                  <c:v>1</c:v>
                </c:pt>
                <c:pt idx="1">
                  <c:v>0.96</c:v>
                </c:pt>
                <c:pt idx="2">
                  <c:v>0.92</c:v>
                </c:pt>
                <c:pt idx="3">
                  <c:v>0.88</c:v>
                </c:pt>
                <c:pt idx="4">
                  <c:v>0.84</c:v>
                </c:pt>
                <c:pt idx="5">
                  <c:v>0.8</c:v>
                </c:pt>
                <c:pt idx="6">
                  <c:v>0.76</c:v>
                </c:pt>
                <c:pt idx="7">
                  <c:v>0.72</c:v>
                </c:pt>
                <c:pt idx="8">
                  <c:v>0.68</c:v>
                </c:pt>
                <c:pt idx="9">
                  <c:v>0.64</c:v>
                </c:pt>
                <c:pt idx="10">
                  <c:v>0.6</c:v>
                </c:pt>
                <c:pt idx="11">
                  <c:v>0.56000000000000005</c:v>
                </c:pt>
                <c:pt idx="12">
                  <c:v>0.52</c:v>
                </c:pt>
                <c:pt idx="13">
                  <c:v>0.48</c:v>
                </c:pt>
                <c:pt idx="14">
                  <c:v>0.44</c:v>
                </c:pt>
                <c:pt idx="15">
                  <c:v>0.4</c:v>
                </c:pt>
                <c:pt idx="16">
                  <c:v>0.36</c:v>
                </c:pt>
                <c:pt idx="17">
                  <c:v>0.33</c:v>
                </c:pt>
                <c:pt idx="18">
                  <c:v>0.32</c:v>
                </c:pt>
                <c:pt idx="19">
                  <c:v>0.31</c:v>
                </c:pt>
                <c:pt idx="20">
                  <c:v>0.3</c:v>
                </c:pt>
                <c:pt idx="21">
                  <c:v>0.28999999999999998</c:v>
                </c:pt>
                <c:pt idx="22">
                  <c:v>0.28000000000000003</c:v>
                </c:pt>
                <c:pt idx="23">
                  <c:v>0.27</c:v>
                </c:pt>
                <c:pt idx="24">
                  <c:v>0.26</c:v>
                </c:pt>
                <c:pt idx="25">
                  <c:v>0.25</c:v>
                </c:pt>
                <c:pt idx="26">
                  <c:v>0.21781604466199361</c:v>
                </c:pt>
                <c:pt idx="27">
                  <c:v>0.18837875365884496</c:v>
                </c:pt>
                <c:pt idx="28">
                  <c:v>0.16167626882649888</c:v>
                </c:pt>
                <c:pt idx="29">
                  <c:v>0.13765643377426379</c:v>
                </c:pt>
                <c:pt idx="30">
                  <c:v>0.11623261434332299</c:v>
                </c:pt>
                <c:pt idx="31">
                  <c:v>9.7289451453367218E-2</c:v>
                </c:pt>
                <c:pt idx="32">
                  <c:v>8.0688477097791922E-2</c:v>
                </c:pt>
                <c:pt idx="33">
                  <c:v>6.6273524104220993E-2</c:v>
                </c:pt>
                <c:pt idx="34">
                  <c:v>5.3875861969038152E-2</c:v>
                </c:pt>
                <c:pt idx="35">
                  <c:v>4.3318994747866844E-2</c:v>
                </c:pt>
                <c:pt idx="36">
                  <c:v>3.4423062701940239E-2</c:v>
                </c:pt>
                <c:pt idx="37">
                  <c:v>2.7008797131300735E-2</c:v>
                </c:pt>
                <c:pt idx="38">
                  <c:v>2.0900987434026113E-2</c:v>
                </c:pt>
                <c:pt idx="39">
                  <c:v>1.5931430672567401E-2</c:v>
                </c:pt>
                <c:pt idx="40">
                  <c:v>1.19413464546618E-2</c:v>
                </c:pt>
                <c:pt idx="41">
                  <c:v>8.7832533019259803E-3</c:v>
                </c:pt>
                <c:pt idx="42">
                  <c:v>6.3223163598612117E-3</c:v>
                </c:pt>
                <c:pt idx="43">
                  <c:v>4.4371897198190015E-3</c:v>
                </c:pt>
                <c:pt idx="44">
                  <c:v>3.0203891745051964E-3</c:v>
                </c:pt>
                <c:pt idx="45">
                  <c:v>1.9782423252254723E-3</c:v>
                </c:pt>
                <c:pt idx="46">
                  <c:v>1.2304720655549285E-3</c:v>
                </c:pt>
                <c:pt idx="47">
                  <c:v>7.0947613907460546E-4</c:v>
                </c:pt>
                <c:pt idx="48">
                  <c:v>3.5936939324393666E-4</c:v>
                </c:pt>
                <c:pt idx="49">
                  <c:v>1.3485636959565493E-4</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2-68CC-44A3-87A2-AD2CA7736847}"/>
            </c:ext>
          </c:extLst>
        </c:ser>
        <c:ser>
          <c:idx val="3"/>
          <c:order val="3"/>
          <c:tx>
            <c:strRef>
              <c:f>'fgt 1 und 2'!$O$29</c:f>
              <c:strCache>
                <c:ptCount val="1"/>
                <c:pt idx="0">
                  <c:v>ε=1, b=5/4</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2'!$O$30:$O$131</c:f>
              <c:numCache>
                <c:formatCode>General</c:formatCode>
                <c:ptCount val="102"/>
                <c:pt idx="0">
                  <c:v>1</c:v>
                </c:pt>
                <c:pt idx="1">
                  <c:v>0.96</c:v>
                </c:pt>
                <c:pt idx="2">
                  <c:v>0.92</c:v>
                </c:pt>
                <c:pt idx="3">
                  <c:v>0.88</c:v>
                </c:pt>
                <c:pt idx="4">
                  <c:v>0.84</c:v>
                </c:pt>
                <c:pt idx="5">
                  <c:v>0.8</c:v>
                </c:pt>
                <c:pt idx="6">
                  <c:v>0.76</c:v>
                </c:pt>
                <c:pt idx="7">
                  <c:v>0.72</c:v>
                </c:pt>
                <c:pt idx="8">
                  <c:v>0.68</c:v>
                </c:pt>
                <c:pt idx="9">
                  <c:v>0.64</c:v>
                </c:pt>
                <c:pt idx="10">
                  <c:v>0.6</c:v>
                </c:pt>
                <c:pt idx="11">
                  <c:v>0.56000000000000005</c:v>
                </c:pt>
                <c:pt idx="12">
                  <c:v>0.52</c:v>
                </c:pt>
                <c:pt idx="13">
                  <c:v>0.48</c:v>
                </c:pt>
                <c:pt idx="14">
                  <c:v>0.44</c:v>
                </c:pt>
                <c:pt idx="15">
                  <c:v>0.4</c:v>
                </c:pt>
                <c:pt idx="16">
                  <c:v>0.36</c:v>
                </c:pt>
                <c:pt idx="17">
                  <c:v>0.32</c:v>
                </c:pt>
                <c:pt idx="18">
                  <c:v>0.28000000000000003</c:v>
                </c:pt>
                <c:pt idx="19">
                  <c:v>0.24</c:v>
                </c:pt>
                <c:pt idx="20">
                  <c:v>0.2</c:v>
                </c:pt>
                <c:pt idx="21">
                  <c:v>0.171875</c:v>
                </c:pt>
                <c:pt idx="22">
                  <c:v>0.15625</c:v>
                </c:pt>
                <c:pt idx="23">
                  <c:v>0.140625</c:v>
                </c:pt>
                <c:pt idx="24">
                  <c:v>0.125</c:v>
                </c:pt>
                <c:pt idx="25">
                  <c:v>0.109375</c:v>
                </c:pt>
                <c:pt idx="26">
                  <c:v>7.0382823889433566E-2</c:v>
                </c:pt>
                <c:pt idx="27">
                  <c:v>3.9922488773850184E-2</c:v>
                </c:pt>
                <c:pt idx="28">
                  <c:v>1.8994005271345475E-2</c:v>
                </c:pt>
                <c:pt idx="29">
                  <c:v>7.0266768542950105E-3</c:v>
                </c:pt>
                <c:pt idx="30">
                  <c:v>1.7802456123459012E-3</c:v>
                </c:pt>
                <c:pt idx="31">
                  <c:v>2.3466812532459065E-4</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3-68CC-44A3-87A2-AD2CA7736847}"/>
            </c:ext>
          </c:extLst>
        </c:ser>
        <c:ser>
          <c:idx val="4"/>
          <c:order val="4"/>
          <c:tx>
            <c:strRef>
              <c:f>'fgt 1 und 2'!$F$28</c:f>
              <c:strCache>
                <c:ptCount val="1"/>
                <c:pt idx="0">
                  <c:v>pov(0|1)</c:v>
                </c:pt>
              </c:strCache>
            </c:strRef>
          </c:tx>
          <c:spPr>
            <a:ln w="25400">
              <a:solidFill>
                <a:schemeClr val="bg1">
                  <a:lumMod val="50000"/>
                </a:schemeClr>
              </a:solidFill>
              <a:prstDash val="sysDot"/>
            </a:ln>
          </c:spPr>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2'!$F$30:$F$130</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0</c:v>
                </c:pt>
                <c:pt idx="26">
                  <c:v>0</c:v>
                </c:pt>
              </c:numCache>
            </c:numRef>
          </c:yVal>
          <c:smooth val="1"/>
          <c:extLst>
            <c:ext xmlns:c16="http://schemas.microsoft.com/office/drawing/2014/chart" uri="{C3380CC4-5D6E-409C-BE32-E72D297353CC}">
              <c16:uniqueId val="{00000004-68CC-44A3-87A2-AD2CA7736847}"/>
            </c:ext>
          </c:extLst>
        </c:ser>
        <c:ser>
          <c:idx val="5"/>
          <c:order val="5"/>
          <c:tx>
            <c:strRef>
              <c:f>'fgt 1 und 2'!$G$29</c:f>
              <c:strCache>
                <c:ptCount val="1"/>
                <c:pt idx="0">
                  <c:v>fgt1</c:v>
                </c:pt>
              </c:strCache>
            </c:strRef>
          </c:tx>
          <c:spPr>
            <a:ln>
              <a:solidFill>
                <a:schemeClr val="bg1">
                  <a:lumMod val="50000"/>
                </a:schemeClr>
              </a:solidFill>
              <a:prstDash val="sysDot"/>
            </a:ln>
          </c:spPr>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2'!$G$30:$G$130</c:f>
              <c:numCache>
                <c:formatCode>General</c:formatCode>
                <c:ptCount val="101"/>
                <c:pt idx="0">
                  <c:v>1</c:v>
                </c:pt>
                <c:pt idx="1">
                  <c:v>0.96</c:v>
                </c:pt>
                <c:pt idx="2">
                  <c:v>0.92</c:v>
                </c:pt>
                <c:pt idx="3">
                  <c:v>0.88</c:v>
                </c:pt>
                <c:pt idx="4">
                  <c:v>0.84</c:v>
                </c:pt>
                <c:pt idx="5">
                  <c:v>0.8</c:v>
                </c:pt>
                <c:pt idx="6">
                  <c:v>0.76</c:v>
                </c:pt>
                <c:pt idx="7">
                  <c:v>0.72</c:v>
                </c:pt>
                <c:pt idx="8">
                  <c:v>0.68</c:v>
                </c:pt>
                <c:pt idx="9">
                  <c:v>0.64</c:v>
                </c:pt>
                <c:pt idx="10">
                  <c:v>0.6</c:v>
                </c:pt>
                <c:pt idx="11">
                  <c:v>0.56000000000000005</c:v>
                </c:pt>
                <c:pt idx="12">
                  <c:v>0.52</c:v>
                </c:pt>
                <c:pt idx="13">
                  <c:v>0.48</c:v>
                </c:pt>
                <c:pt idx="14">
                  <c:v>0.44</c:v>
                </c:pt>
                <c:pt idx="15">
                  <c:v>0.4</c:v>
                </c:pt>
                <c:pt idx="16">
                  <c:v>0.36</c:v>
                </c:pt>
                <c:pt idx="17">
                  <c:v>0.32</c:v>
                </c:pt>
                <c:pt idx="18">
                  <c:v>0.28000000000000003</c:v>
                </c:pt>
                <c:pt idx="19">
                  <c:v>0.24</c:v>
                </c:pt>
                <c:pt idx="20">
                  <c:v>0.2</c:v>
                </c:pt>
                <c:pt idx="21">
                  <c:v>0.16</c:v>
                </c:pt>
                <c:pt idx="22">
                  <c:v>0.12</c:v>
                </c:pt>
                <c:pt idx="23">
                  <c:v>0.08</c:v>
                </c:pt>
                <c:pt idx="24">
                  <c:v>0.04</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5-68CC-44A3-87A2-AD2CA7736847}"/>
            </c:ext>
          </c:extLst>
        </c:ser>
        <c:dLbls>
          <c:showLegendKey val="0"/>
          <c:showVal val="0"/>
          <c:showCatName val="0"/>
          <c:showSerName val="0"/>
          <c:showPercent val="0"/>
          <c:showBubbleSize val="0"/>
        </c:dLbls>
        <c:axId val="231512400"/>
        <c:axId val="231512792"/>
      </c:scatterChart>
      <c:valAx>
        <c:axId val="231512400"/>
        <c:scaling>
          <c:orientation val="minMax"/>
          <c:max val="60"/>
          <c:min val="0"/>
        </c:scaling>
        <c:delete val="0"/>
        <c:axPos val="b"/>
        <c:numFmt formatCode="General" sourceLinked="1"/>
        <c:majorTickMark val="out"/>
        <c:minorTickMark val="none"/>
        <c:tickLblPos val="nextTo"/>
        <c:crossAx val="231512792"/>
        <c:crosses val="autoZero"/>
        <c:crossBetween val="midCat"/>
      </c:valAx>
      <c:valAx>
        <c:axId val="231512792"/>
        <c:scaling>
          <c:orientation val="minMax"/>
          <c:max val="1"/>
          <c:min val="0"/>
        </c:scaling>
        <c:delete val="0"/>
        <c:axPos val="l"/>
        <c:majorGridlines>
          <c:spPr>
            <a:ln>
              <a:prstDash val="sysDot"/>
            </a:ln>
          </c:spPr>
        </c:majorGridlines>
        <c:numFmt formatCode="General" sourceLinked="1"/>
        <c:majorTickMark val="out"/>
        <c:minorTickMark val="none"/>
        <c:tickLblPos val="nextTo"/>
        <c:crossAx val="231512400"/>
        <c:crosses val="autoZero"/>
        <c:crossBetween val="midCat"/>
        <c:majorUnit val="0.2"/>
      </c:valAx>
    </c:plotArea>
    <c:legend>
      <c:legendPos val="r"/>
      <c:legendEntry>
        <c:idx val="5"/>
        <c:txPr>
          <a:bodyPr/>
          <a:lstStyle/>
          <a:p>
            <a:pPr>
              <a:defRPr>
                <a:solidFill>
                  <a:srgbClr val="C00000"/>
                </a:solidFill>
              </a:defRPr>
            </a:pPr>
            <a:endParaRPr lang="de-DE"/>
          </a:p>
        </c:txPr>
      </c:legendEntry>
      <c:layout>
        <c:manualLayout>
          <c:xMode val="edge"/>
          <c:yMode val="edge"/>
          <c:x val="0.60254722222222235"/>
          <c:y val="5.4595727617381171E-2"/>
          <c:w val="0.39293452380952376"/>
          <c:h val="0.57944964721314707"/>
        </c:manualLayout>
      </c:layout>
      <c:overlay val="1"/>
      <c:spPr>
        <a:solidFill>
          <a:schemeClr val="bg1"/>
        </a:solidFill>
      </c:spPr>
    </c:legend>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5"/>
          <c:order val="0"/>
          <c:tx>
            <c:strRef>
              <c:f>'fgt 1 und 2'!$U$29</c:f>
              <c:strCache>
                <c:ptCount val="1"/>
                <c:pt idx="0">
                  <c:v>ε=1, b=2</c:v>
                </c:pt>
              </c:strCache>
            </c:strRef>
          </c:tx>
          <c:spPr>
            <a:ln>
              <a:solidFill>
                <a:schemeClr val="accent1"/>
              </a:solidFill>
            </a:ln>
          </c:spPr>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2'!$U$30:$U$130</c:f>
              <c:numCache>
                <c:formatCode>General</c:formatCode>
                <c:ptCount val="101"/>
                <c:pt idx="0">
                  <c:v>1</c:v>
                </c:pt>
                <c:pt idx="1">
                  <c:v>0.92159999999999997</c:v>
                </c:pt>
                <c:pt idx="2">
                  <c:v>0.84640000000000004</c:v>
                </c:pt>
                <c:pt idx="3">
                  <c:v>0.77439999999999998</c:v>
                </c:pt>
                <c:pt idx="4">
                  <c:v>0.70559999999999989</c:v>
                </c:pt>
                <c:pt idx="5">
                  <c:v>0.64000000000000012</c:v>
                </c:pt>
                <c:pt idx="6">
                  <c:v>0.5776</c:v>
                </c:pt>
                <c:pt idx="7">
                  <c:v>0.51839999999999997</c:v>
                </c:pt>
                <c:pt idx="8">
                  <c:v>0.46240000000000009</c:v>
                </c:pt>
                <c:pt idx="9">
                  <c:v>0.40960000000000002</c:v>
                </c:pt>
                <c:pt idx="10">
                  <c:v>0.36</c:v>
                </c:pt>
                <c:pt idx="11">
                  <c:v>0.31360000000000005</c:v>
                </c:pt>
                <c:pt idx="12">
                  <c:v>0.27040000000000003</c:v>
                </c:pt>
                <c:pt idx="13">
                  <c:v>0.23039999999999999</c:v>
                </c:pt>
                <c:pt idx="14">
                  <c:v>0.19359999999999999</c:v>
                </c:pt>
                <c:pt idx="15">
                  <c:v>0.16000000000000003</c:v>
                </c:pt>
                <c:pt idx="16">
                  <c:v>0.12959999999999999</c:v>
                </c:pt>
                <c:pt idx="17">
                  <c:v>0.1024</c:v>
                </c:pt>
                <c:pt idx="18">
                  <c:v>7.8400000000000011E-2</c:v>
                </c:pt>
                <c:pt idx="19">
                  <c:v>5.7599999999999998E-2</c:v>
                </c:pt>
                <c:pt idx="20">
                  <c:v>4.0000000000000008E-2</c:v>
                </c:pt>
                <c:pt idx="21">
                  <c:v>3.7377777777777774E-2</c:v>
                </c:pt>
                <c:pt idx="22">
                  <c:v>3.4844444444444449E-2</c:v>
                </c:pt>
                <c:pt idx="23">
                  <c:v>3.2399999999999998E-2</c:v>
                </c:pt>
                <c:pt idx="24">
                  <c:v>3.0044444444444447E-2</c:v>
                </c:pt>
                <c:pt idx="25">
                  <c:v>2.7777777777777776E-2</c:v>
                </c:pt>
                <c:pt idx="26">
                  <c:v>2.4302190007825818E-2</c:v>
                </c:pt>
                <c:pt idx="27">
                  <c:v>2.1085697649548089E-2</c:v>
                </c:pt>
                <c:pt idx="28">
                  <c:v>1.8130785392555665E-2</c:v>
                </c:pt>
                <c:pt idx="29">
                  <c:v>1.5437766162242033E-2</c:v>
                </c:pt>
                <c:pt idx="30">
                  <c:v>1.3004713906530765E-2</c:v>
                </c:pt>
                <c:pt idx="31">
                  <c:v>1.082740669828146E-2</c:v>
                </c:pt>
                <c:pt idx="32">
                  <c:v>8.899292688546381E-3</c:v>
                </c:pt>
                <c:pt idx="33">
                  <c:v>7.2114920263424047E-3</c:v>
                </c:pt>
                <c:pt idx="34">
                  <c:v>5.7528479385866686E-3</c:v>
                </c:pt>
                <c:pt idx="35">
                  <c:v>4.5100394455825626E-3</c:v>
                </c:pt>
                <c:pt idx="36">
                  <c:v>3.4677663689334395E-3</c:v>
                </c:pt>
                <c:pt idx="37">
                  <c:v>2.6090140927571624E-3</c:v>
                </c:pt>
                <c:pt idx="38">
                  <c:v>1.915400770880694E-3</c:v>
                </c:pt>
                <c:pt idx="39">
                  <c:v>1.3676032937565549E-3</c:v>
                </c:pt>
                <c:pt idx="40">
                  <c:v>9.458505416698235E-4</c:v>
                </c:pt>
                <c:pt idx="41">
                  <c:v>6.3046378083527637E-4</c:v>
                </c:pt>
                <c:pt idx="42">
                  <c:v>4.0241540943537665E-4</c:v>
                </c:pt>
                <c:pt idx="43">
                  <c:v>2.4386990735659344E-4</c:v>
                </c:pt>
                <c:pt idx="44">
                  <c:v>1.3866633255010493E-4</c:v>
                </c:pt>
                <c:pt idx="45">
                  <c:v>7.2701625541846262E-5</c:v>
                </c:pt>
                <c:pt idx="46">
                  <c:v>3.4179596560886742E-5</c:v>
                </c:pt>
                <c:pt idx="47">
                  <c:v>1.3702263889492367E-5</c:v>
                </c:pt>
                <c:pt idx="48">
                  <c:v>4.1974502850373576E-6</c:v>
                </c:pt>
                <c:pt idx="49">
                  <c:v>6.9699666777529141E-7</c:v>
                </c:pt>
                <c:pt idx="50">
                  <c:v>0</c:v>
                </c:pt>
                <c:pt idx="51">
                  <c:v>2.7074496516021651E-7</c:v>
                </c:pt>
                <c:pt idx="52">
                  <c:v>6.2747804084335861E-7</c:v>
                </c:pt>
                <c:pt idx="53">
                  <c:v>7.7365324734160333E-7</c:v>
                </c:pt>
                <c:pt idx="54">
                  <c:v>7.0847482129088891E-7</c:v>
                </c:pt>
                <c:pt idx="55">
                  <c:v>5.3237917774639086E-7</c:v>
                </c:pt>
                <c:pt idx="56">
                  <c:v>3.416113474319765E-7</c:v>
                </c:pt>
                <c:pt idx="57">
                  <c:v>1.9035149735627012E-7</c:v>
                </c:pt>
                <c:pt idx="58">
                  <c:v>9.2624991761413088E-8</c:v>
                </c:pt>
                <c:pt idx="59">
                  <c:v>3.9324914051414558E-8</c:v>
                </c:pt>
                <c:pt idx="60">
                  <c:v>1.4491258749534652E-8</c:v>
                </c:pt>
                <c:pt idx="61">
                  <c:v>4.5954868672874557E-9</c:v>
                </c:pt>
                <c:pt idx="62">
                  <c:v>1.239946059936577E-9</c:v>
                </c:pt>
                <c:pt idx="63">
                  <c:v>2.8069595117699092E-10</c:v>
                </c:pt>
                <c:pt idx="64">
                  <c:v>5.2434487826779726E-11</c:v>
                </c:pt>
                <c:pt idx="65">
                  <c:v>7.9279628176448922E-12</c:v>
                </c:pt>
                <c:pt idx="66">
                  <c:v>9.489451068032131E-13</c:v>
                </c:pt>
                <c:pt idx="67">
                  <c:v>8.7674914725041735E-14</c:v>
                </c:pt>
                <c:pt idx="68">
                  <c:v>6.0757322011911439E-15</c:v>
                </c:pt>
                <c:pt idx="69">
                  <c:v>3.0570182728567777E-16</c:v>
                </c:pt>
                <c:pt idx="70">
                  <c:v>1.0765250536826387E-17</c:v>
                </c:pt>
                <c:pt idx="71">
                  <c:v>2.545491151084908E-19</c:v>
                </c:pt>
                <c:pt idx="72">
                  <c:v>3.8568007201124769E-21</c:v>
                </c:pt>
                <c:pt idx="73">
                  <c:v>3.5520732746593154E-23</c:v>
                </c:pt>
                <c:pt idx="74">
                  <c:v>1.873710228666851E-25</c:v>
                </c:pt>
                <c:pt idx="75">
                  <c:v>5.2936758030788444E-28</c:v>
                </c:pt>
                <c:pt idx="76">
                  <c:v>7.4266349300033804E-31</c:v>
                </c:pt>
                <c:pt idx="77">
                  <c:v>4.7505695606675415E-34</c:v>
                </c:pt>
                <c:pt idx="78">
                  <c:v>1.2583508715882962E-37</c:v>
                </c:pt>
                <c:pt idx="79">
                  <c:v>1.2381250426917909E-41</c:v>
                </c:pt>
                <c:pt idx="80">
                  <c:v>4.0026694948733607E-46</c:v>
                </c:pt>
                <c:pt idx="81">
                  <c:v>3.7015096847158281E-51</c:v>
                </c:pt>
                <c:pt idx="82">
                  <c:v>8.3726500557653859E-57</c:v>
                </c:pt>
                <c:pt idx="83">
                  <c:v>3.8811505901369457E-63</c:v>
                </c:pt>
                <c:pt idx="84">
                  <c:v>3.0185110735961647E-70</c:v>
                </c:pt>
                <c:pt idx="85">
                  <c:v>3.1411975428572059E-78</c:v>
                </c:pt>
                <c:pt idx="86">
                  <c:v>3.3859690757928885E-87</c:v>
                </c:pt>
                <c:pt idx="87">
                  <c:v>2.8294589777745847E-97</c:v>
                </c:pt>
                <c:pt idx="88">
                  <c:v>1.3202199987043788E-108</c:v>
                </c:pt>
                <c:pt idx="89">
                  <c:v>2.3717931936820309E-121</c:v>
                </c:pt>
                <c:pt idx="90">
                  <c:v>1.0765932069234901E-135</c:v>
                </c:pt>
                <c:pt idx="91">
                  <c:v>7.6590254662397159E-152</c:v>
                </c:pt>
                <c:pt idx="92">
                  <c:v>4.9685783251860867E-170</c:v>
                </c:pt>
                <c:pt idx="93">
                  <c:v>1.5899082347074455E-190</c:v>
                </c:pt>
                <c:pt idx="94">
                  <c:v>1.2494520703881159E-213</c:v>
                </c:pt>
                <c:pt idx="95">
                  <c:v>1.0924229239173641E-239</c:v>
                </c:pt>
                <c:pt idx="96">
                  <c:v>4.3230554121662982E-269</c:v>
                </c:pt>
                <c:pt idx="97">
                  <c:v>2.7867754662648394E-302</c:v>
                </c:pt>
                <c:pt idx="98">
                  <c:v>0</c:v>
                </c:pt>
                <c:pt idx="99">
                  <c:v>0</c:v>
                </c:pt>
                <c:pt idx="100">
                  <c:v>0</c:v>
                </c:pt>
              </c:numCache>
            </c:numRef>
          </c:yVal>
          <c:smooth val="1"/>
          <c:extLst>
            <c:ext xmlns:c16="http://schemas.microsoft.com/office/drawing/2014/chart" uri="{C3380CC4-5D6E-409C-BE32-E72D297353CC}">
              <c16:uniqueId val="{00000000-B419-4CBD-9FDA-334D4296F957}"/>
            </c:ext>
          </c:extLst>
        </c:ser>
        <c:ser>
          <c:idx val="1"/>
          <c:order val="1"/>
          <c:tx>
            <c:strRef>
              <c:f>'fgt 1 und 2'!$V$29</c:f>
              <c:strCache>
                <c:ptCount val="1"/>
                <c:pt idx="0">
                  <c:v>ε=0.01, b=2</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2'!$V$30:$V$130</c:f>
              <c:numCache>
                <c:formatCode>General</c:formatCode>
                <c:ptCount val="101"/>
                <c:pt idx="0">
                  <c:v>1</c:v>
                </c:pt>
                <c:pt idx="1">
                  <c:v>0.92159999999999997</c:v>
                </c:pt>
                <c:pt idx="2">
                  <c:v>0.84640000000000004</c:v>
                </c:pt>
                <c:pt idx="3">
                  <c:v>0.77439999999999998</c:v>
                </c:pt>
                <c:pt idx="4">
                  <c:v>0.70559999999999989</c:v>
                </c:pt>
                <c:pt idx="5">
                  <c:v>0.64000000000000012</c:v>
                </c:pt>
                <c:pt idx="6">
                  <c:v>0.5776</c:v>
                </c:pt>
                <c:pt idx="7">
                  <c:v>0.51839999999999997</c:v>
                </c:pt>
                <c:pt idx="8">
                  <c:v>0.46240000000000009</c:v>
                </c:pt>
                <c:pt idx="9">
                  <c:v>0.40960000000000002</c:v>
                </c:pt>
                <c:pt idx="10">
                  <c:v>0.36</c:v>
                </c:pt>
                <c:pt idx="11">
                  <c:v>0.31360000000000005</c:v>
                </c:pt>
                <c:pt idx="12">
                  <c:v>0.27040000000000003</c:v>
                </c:pt>
                <c:pt idx="13">
                  <c:v>0.23039999999999999</c:v>
                </c:pt>
                <c:pt idx="14">
                  <c:v>0.19359999999999999</c:v>
                </c:pt>
                <c:pt idx="15">
                  <c:v>0.16000000000000003</c:v>
                </c:pt>
                <c:pt idx="16">
                  <c:v>0.12959999999999999</c:v>
                </c:pt>
                <c:pt idx="17">
                  <c:v>0.1024</c:v>
                </c:pt>
                <c:pt idx="18">
                  <c:v>7.8400000000000011E-2</c:v>
                </c:pt>
                <c:pt idx="19">
                  <c:v>5.7599999999999998E-2</c:v>
                </c:pt>
                <c:pt idx="20">
                  <c:v>4.0000000000000008E-2</c:v>
                </c:pt>
                <c:pt idx="21">
                  <c:v>3.7377777777777774E-2</c:v>
                </c:pt>
                <c:pt idx="22">
                  <c:v>3.4844444444444449E-2</c:v>
                </c:pt>
                <c:pt idx="23">
                  <c:v>3.2399999999999998E-2</c:v>
                </c:pt>
                <c:pt idx="24">
                  <c:v>3.0044444444444447E-2</c:v>
                </c:pt>
                <c:pt idx="25">
                  <c:v>2.7777777777777776E-2</c:v>
                </c:pt>
                <c:pt idx="26">
                  <c:v>2.5294667747451635E-2</c:v>
                </c:pt>
                <c:pt idx="27">
                  <c:v>2.2908283013015712E-2</c:v>
                </c:pt>
                <c:pt idx="28">
                  <c:v>2.0620602499061554E-2</c:v>
                </c:pt>
                <c:pt idx="29">
                  <c:v>1.8434003841257793E-2</c:v>
                </c:pt>
                <c:pt idx="30">
                  <c:v>1.6351324306177573E-2</c:v>
                </c:pt>
                <c:pt idx="31">
                  <c:v>1.4375913372707484E-2</c:v>
                </c:pt>
                <c:pt idx="32">
                  <c:v>1.2511668224798414E-2</c:v>
                </c:pt>
                <c:pt idx="33">
                  <c:v>1.0763039531634839E-2</c:v>
                </c:pt>
                <c:pt idx="34">
                  <c:v>9.1349902433054842E-3</c:v>
                </c:pt>
                <c:pt idx="35">
                  <c:v>7.6328850524877978E-3</c:v>
                </c:pt>
                <c:pt idx="36">
                  <c:v>6.2622835151115476E-3</c:v>
                </c:pt>
                <c:pt idx="37">
                  <c:v>5.0286072354026774E-3</c:v>
                </c:pt>
                <c:pt idx="38">
                  <c:v>3.9366537798267241E-3</c:v>
                </c:pt>
                <c:pt idx="39">
                  <c:v>2.9899412036947354E-3</c:v>
                </c:pt>
                <c:pt idx="40">
                  <c:v>2.1898924685201946E-3</c:v>
                </c:pt>
                <c:pt idx="41">
                  <c:v>1.5349136488242553E-3</c:v>
                </c:pt>
                <c:pt idx="42">
                  <c:v>1.0194854607477517E-3</c:v>
                </c:pt>
                <c:pt idx="43">
                  <c:v>6.3346723212649248E-4</c:v>
                </c:pt>
                <c:pt idx="44">
                  <c:v>3.6188260926867582E-4</c:v>
                </c:pt>
                <c:pt idx="45">
                  <c:v>1.8547192082138975E-4</c:v>
                </c:pt>
                <c:pt idx="46">
                  <c:v>8.2196064073268389E-5</c:v>
                </c:pt>
                <c:pt idx="47">
                  <c:v>2.9614307934998455E-5</c:v>
                </c:pt>
                <c:pt idx="48">
                  <c:v>7.6620382617478507E-6</c:v>
                </c:pt>
                <c:pt idx="49">
                  <c:v>9.9165271984121497E-7</c:v>
                </c:pt>
                <c:pt idx="50">
                  <c:v>0</c:v>
                </c:pt>
                <c:pt idx="51">
                  <c:v>1.6673723341581296E-7</c:v>
                </c:pt>
                <c:pt idx="52">
                  <c:v>2.009698506361167E-7</c:v>
                </c:pt>
                <c:pt idx="53">
                  <c:v>1.039180241058658E-7</c:v>
                </c:pt>
                <c:pt idx="54">
                  <c:v>3.0360526031943013E-8</c:v>
                </c:pt>
                <c:pt idx="55">
                  <c:v>5.1442185046469416E-9</c:v>
                </c:pt>
                <c:pt idx="56">
                  <c:v>4.7938453427796003E-10</c:v>
                </c:pt>
                <c:pt idx="57">
                  <c:v>2.2221549999952177E-11</c:v>
                </c:pt>
                <c:pt idx="58">
                  <c:v>4.443159192109584E-13</c:v>
                </c:pt>
                <c:pt idx="59">
                  <c:v>3.1749825476285438E-15</c:v>
                </c:pt>
                <c:pt idx="60">
                  <c:v>6.3651607948196679E-18</c:v>
                </c:pt>
                <c:pt idx="61">
                  <c:v>2.6303830656002634E-21</c:v>
                </c:pt>
                <c:pt idx="62">
                  <c:v>1.5155116214977834E-25</c:v>
                </c:pt>
                <c:pt idx="63">
                  <c:v>7.4190772534490174E-31</c:v>
                </c:pt>
                <c:pt idx="64">
                  <c:v>1.6482207245309773E-37</c:v>
                </c:pt>
                <c:pt idx="65">
                  <c:v>7.5067491231173705E-46</c:v>
                </c:pt>
                <c:pt idx="66">
                  <c:v>2.5588372495845562E-56</c:v>
                </c:pt>
                <c:pt idx="67">
                  <c:v>1.8167362927670835E-69</c:v>
                </c:pt>
                <c:pt idx="68">
                  <c:v>5.2878955622873962E-86</c:v>
                </c:pt>
                <c:pt idx="69">
                  <c:v>7.9779836885892033E-107</c:v>
                </c:pt>
                <c:pt idx="70">
                  <c:v>4.4780453470224019E-133</c:v>
                </c:pt>
                <c:pt idx="71">
                  <c:v>3.2495407584398982E-166</c:v>
                </c:pt>
                <c:pt idx="72">
                  <c:v>4.1785903469045952E-208</c:v>
                </c:pt>
                <c:pt idx="73">
                  <c:v>3.9524495400836816E-261</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1-B419-4CBD-9FDA-334D4296F957}"/>
            </c:ext>
          </c:extLst>
        </c:ser>
        <c:ser>
          <c:idx val="2"/>
          <c:order val="2"/>
          <c:tx>
            <c:strRef>
              <c:f>'fgt 1 und 2'!$W$29</c:f>
              <c:strCache>
                <c:ptCount val="1"/>
                <c:pt idx="0">
                  <c:v>ε=5, b=2</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2'!$W$30:$W$130</c:f>
              <c:numCache>
                <c:formatCode>General</c:formatCode>
                <c:ptCount val="101"/>
                <c:pt idx="0">
                  <c:v>1</c:v>
                </c:pt>
                <c:pt idx="1">
                  <c:v>0.92159999999999997</c:v>
                </c:pt>
                <c:pt idx="2">
                  <c:v>0.84640000000000004</c:v>
                </c:pt>
                <c:pt idx="3">
                  <c:v>0.77439999999999998</c:v>
                </c:pt>
                <c:pt idx="4">
                  <c:v>0.70559999999999989</c:v>
                </c:pt>
                <c:pt idx="5">
                  <c:v>0.64000000000000012</c:v>
                </c:pt>
                <c:pt idx="6">
                  <c:v>0.5776</c:v>
                </c:pt>
                <c:pt idx="7">
                  <c:v>0.51839999999999997</c:v>
                </c:pt>
                <c:pt idx="8">
                  <c:v>0.46240000000000009</c:v>
                </c:pt>
                <c:pt idx="9">
                  <c:v>0.40960000000000002</c:v>
                </c:pt>
                <c:pt idx="10">
                  <c:v>0.36</c:v>
                </c:pt>
                <c:pt idx="11">
                  <c:v>0.31360000000000005</c:v>
                </c:pt>
                <c:pt idx="12">
                  <c:v>0.27040000000000003</c:v>
                </c:pt>
                <c:pt idx="13">
                  <c:v>0.23039999999999999</c:v>
                </c:pt>
                <c:pt idx="14">
                  <c:v>0.19359999999999999</c:v>
                </c:pt>
                <c:pt idx="15">
                  <c:v>0.16000000000000003</c:v>
                </c:pt>
                <c:pt idx="16">
                  <c:v>0.12959999999999999</c:v>
                </c:pt>
                <c:pt idx="17">
                  <c:v>0.1024</c:v>
                </c:pt>
                <c:pt idx="18">
                  <c:v>7.8400000000000011E-2</c:v>
                </c:pt>
                <c:pt idx="19">
                  <c:v>5.7599999999999998E-2</c:v>
                </c:pt>
                <c:pt idx="20">
                  <c:v>4.0000000000000008E-2</c:v>
                </c:pt>
                <c:pt idx="21">
                  <c:v>3.7377777777777774E-2</c:v>
                </c:pt>
                <c:pt idx="22">
                  <c:v>3.4844444444444449E-2</c:v>
                </c:pt>
                <c:pt idx="23">
                  <c:v>3.2399999999999998E-2</c:v>
                </c:pt>
                <c:pt idx="24">
                  <c:v>3.0044444444444447E-2</c:v>
                </c:pt>
                <c:pt idx="25">
                  <c:v>2.7777777777777776E-2</c:v>
                </c:pt>
                <c:pt idx="26">
                  <c:v>2.323371143061265E-2</c:v>
                </c:pt>
                <c:pt idx="27">
                  <c:v>1.9256494818459705E-2</c:v>
                </c:pt>
                <c:pt idx="28">
                  <c:v>1.5808346285257666E-2</c:v>
                </c:pt>
                <c:pt idx="29">
                  <c:v>1.2847933818931285E-2</c:v>
                </c:pt>
                <c:pt idx="30">
                  <c:v>1.0331787941628713E-2</c:v>
                </c:pt>
                <c:pt idx="31">
                  <c:v>8.2155536782843423E-3</c:v>
                </c:pt>
                <c:pt idx="32">
                  <c:v>6.4550781678233528E-3</c:v>
                </c:pt>
                <c:pt idx="33">
                  <c:v>5.0073329323189197E-3</c:v>
                </c:pt>
                <c:pt idx="34">
                  <c:v>3.8311724066871574E-3</c:v>
                </c:pt>
                <c:pt idx="35">
                  <c:v>2.8879329831911229E-3</c:v>
                </c:pt>
                <c:pt idx="36">
                  <c:v>2.1418794570096148E-3</c:v>
                </c:pt>
                <c:pt idx="37">
                  <c:v>1.5605082786973759E-3</c:v>
                </c:pt>
                <c:pt idx="38">
                  <c:v>1.114719329814726E-3</c:v>
                </c:pt>
                <c:pt idx="39">
                  <c:v>7.7886994399218397E-4</c:v>
                </c:pt>
                <c:pt idx="40">
                  <c:v>5.3072650909607999E-4</c:v>
                </c:pt>
                <c:pt idx="41">
                  <c:v>3.5133013207703921E-4</c:v>
                </c:pt>
                <c:pt idx="42">
                  <c:v>2.247934705728431E-4</c:v>
                </c:pt>
                <c:pt idx="43">
                  <c:v>1.3804590239436894E-4</c:v>
                </c:pt>
                <c:pt idx="44">
                  <c:v>8.0543711320138565E-5</c:v>
                </c:pt>
                <c:pt idx="45">
                  <c:v>4.3960940560566056E-5</c:v>
                </c:pt>
                <c:pt idx="46">
                  <c:v>2.1875058943198731E-5</c:v>
                </c:pt>
                <c:pt idx="47">
                  <c:v>9.459681854328071E-6</c:v>
                </c:pt>
                <c:pt idx="48">
                  <c:v>3.1943946066127703E-6</c:v>
                </c:pt>
                <c:pt idx="49">
                  <c:v>5.9936164264735532E-7</c:v>
                </c:pt>
                <c:pt idx="50">
                  <c:v>0</c:v>
                </c:pt>
                <c:pt idx="51">
                  <c:v>3.2467725360330833E-7</c:v>
                </c:pt>
                <c:pt idx="52">
                  <c:v>9.362790133411289E-7</c:v>
                </c:pt>
                <c:pt idx="53">
                  <c:v>1.4966753432243757E-6</c:v>
                </c:pt>
                <c:pt idx="54">
                  <c:v>1.8616685807667671E-6</c:v>
                </c:pt>
                <c:pt idx="55">
                  <c:v>2.0029649110446429E-6</c:v>
                </c:pt>
                <c:pt idx="56">
                  <c:v>1.9530837292194757E-6</c:v>
                </c:pt>
                <c:pt idx="57">
                  <c:v>1.7688762499187771E-6</c:v>
                </c:pt>
                <c:pt idx="58">
                  <c:v>1.5094156716209619E-6</c:v>
                </c:pt>
                <c:pt idx="59">
                  <c:v>1.224374158632133E-6</c:v>
                </c:pt>
                <c:pt idx="60">
                  <c:v>9.4953539729989916E-7</c:v>
                </c:pt>
                <c:pt idx="61">
                  <c:v>7.0672282793907393E-7</c:v>
                </c:pt>
                <c:pt idx="62">
                  <c:v>5.0607736726637224E-7</c:v>
                </c:pt>
                <c:pt idx="63">
                  <c:v>3.4923277965625723E-7</c:v>
                </c:pt>
                <c:pt idx="64">
                  <c:v>2.3246788886809474E-7</c:v>
                </c:pt>
                <c:pt idx="65">
                  <c:v>1.4933769845231226E-7</c:v>
                </c:pt>
                <c:pt idx="66">
                  <c:v>9.2593161993663511E-8</c:v>
                </c:pt>
                <c:pt idx="67">
                  <c:v>5.5399237370135297E-8</c:v>
                </c:pt>
                <c:pt idx="68">
                  <c:v>3.1970314382282879E-8</c:v>
                </c:pt>
                <c:pt idx="69">
                  <c:v>1.7783507181017579E-8</c:v>
                </c:pt>
                <c:pt idx="70">
                  <c:v>9.52669065867636E-9</c:v>
                </c:pt>
                <c:pt idx="71">
                  <c:v>4.9099072100278824E-9</c:v>
                </c:pt>
                <c:pt idx="72">
                  <c:v>2.431615295628688E-9</c:v>
                </c:pt>
                <c:pt idx="73">
                  <c:v>1.1556487612712084E-9</c:v>
                </c:pt>
                <c:pt idx="74">
                  <c:v>5.2628757572276623E-10</c:v>
                </c:pt>
                <c:pt idx="75">
                  <c:v>2.2928878075985518E-10</c:v>
                </c:pt>
                <c:pt idx="76">
                  <c:v>9.5398387240993547E-11</c:v>
                </c:pt>
                <c:pt idx="77">
                  <c:v>3.783326574999547E-11</c:v>
                </c:pt>
                <c:pt idx="78">
                  <c:v>1.4272384574933776E-11</c:v>
                </c:pt>
                <c:pt idx="79">
                  <c:v>5.1104919841438325E-12</c:v>
                </c:pt>
                <c:pt idx="80">
                  <c:v>1.7328564612634564E-12</c:v>
                </c:pt>
                <c:pt idx="81">
                  <c:v>5.5503606163860133E-13</c:v>
                </c:pt>
                <c:pt idx="82">
                  <c:v>1.6749278142548552E-13</c:v>
                </c:pt>
                <c:pt idx="83">
                  <c:v>4.7487002958410096E-14</c:v>
                </c:pt>
                <c:pt idx="84">
                  <c:v>1.2611644761812969E-14</c:v>
                </c:pt>
                <c:pt idx="85">
                  <c:v>3.1277019914195867E-15</c:v>
                </c:pt>
                <c:pt idx="86">
                  <c:v>7.2192881169831586E-16</c:v>
                </c:pt>
                <c:pt idx="87">
                  <c:v>1.545446546158447E-16</c:v>
                </c:pt>
                <c:pt idx="88">
                  <c:v>3.0569749056258001E-17</c:v>
                </c:pt>
                <c:pt idx="89">
                  <c:v>5.5654939738649088E-18</c:v>
                </c:pt>
                <c:pt idx="90">
                  <c:v>9.2872791357119602E-19</c:v>
                </c:pt>
                <c:pt idx="91">
                  <c:v>1.414306195491478E-19</c:v>
                </c:pt>
                <c:pt idx="92">
                  <c:v>1.9564043996066372E-20</c:v>
                </c:pt>
                <c:pt idx="93">
                  <c:v>2.4463086528687846E-21</c:v>
                </c:pt>
                <c:pt idx="94">
                  <c:v>2.7508030767646118E-22</c:v>
                </c:pt>
                <c:pt idx="95">
                  <c:v>2.7665344649318884E-23</c:v>
                </c:pt>
                <c:pt idx="96">
                  <c:v>2.4742370993744567E-24</c:v>
                </c:pt>
                <c:pt idx="97">
                  <c:v>1.9558510802345701E-25</c:v>
                </c:pt>
                <c:pt idx="98">
                  <c:v>1.3577899609964173E-26</c:v>
                </c:pt>
                <c:pt idx="99">
                  <c:v>8.222220058485146E-28</c:v>
                </c:pt>
                <c:pt idx="100">
                  <c:v>4.3121926039589183E-29</c:v>
                </c:pt>
              </c:numCache>
            </c:numRef>
          </c:yVal>
          <c:smooth val="1"/>
          <c:extLst>
            <c:ext xmlns:c16="http://schemas.microsoft.com/office/drawing/2014/chart" uri="{C3380CC4-5D6E-409C-BE32-E72D297353CC}">
              <c16:uniqueId val="{00000002-B419-4CBD-9FDA-334D4296F957}"/>
            </c:ext>
          </c:extLst>
        </c:ser>
        <c:ser>
          <c:idx val="3"/>
          <c:order val="3"/>
          <c:tx>
            <c:strRef>
              <c:f>'fgt 1 und 2'!$X$29</c:f>
              <c:strCache>
                <c:ptCount val="1"/>
                <c:pt idx="0">
                  <c:v>ε=1, b=5/4</c:v>
                </c:pt>
              </c:strCache>
            </c:strRef>
          </c:tx>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2'!$X$30:$X$130</c:f>
              <c:numCache>
                <c:formatCode>General</c:formatCode>
                <c:ptCount val="101"/>
                <c:pt idx="0">
                  <c:v>1</c:v>
                </c:pt>
                <c:pt idx="1">
                  <c:v>0.92159999999999997</c:v>
                </c:pt>
                <c:pt idx="2">
                  <c:v>0.84640000000000004</c:v>
                </c:pt>
                <c:pt idx="3">
                  <c:v>0.77439999999999998</c:v>
                </c:pt>
                <c:pt idx="4">
                  <c:v>0.70559999999999989</c:v>
                </c:pt>
                <c:pt idx="5">
                  <c:v>0.64000000000000012</c:v>
                </c:pt>
                <c:pt idx="6">
                  <c:v>0.5776</c:v>
                </c:pt>
                <c:pt idx="7">
                  <c:v>0.51839999999999997</c:v>
                </c:pt>
                <c:pt idx="8">
                  <c:v>0.46240000000000009</c:v>
                </c:pt>
                <c:pt idx="9">
                  <c:v>0.40960000000000002</c:v>
                </c:pt>
                <c:pt idx="10">
                  <c:v>0.36</c:v>
                </c:pt>
                <c:pt idx="11">
                  <c:v>0.31360000000000005</c:v>
                </c:pt>
                <c:pt idx="12">
                  <c:v>0.27040000000000003</c:v>
                </c:pt>
                <c:pt idx="13">
                  <c:v>0.23039999999999999</c:v>
                </c:pt>
                <c:pt idx="14">
                  <c:v>0.19359999999999999</c:v>
                </c:pt>
                <c:pt idx="15">
                  <c:v>0.16000000000000003</c:v>
                </c:pt>
                <c:pt idx="16">
                  <c:v>0.12959999999999999</c:v>
                </c:pt>
                <c:pt idx="17">
                  <c:v>0.1024</c:v>
                </c:pt>
                <c:pt idx="18">
                  <c:v>7.8400000000000011E-2</c:v>
                </c:pt>
                <c:pt idx="19">
                  <c:v>5.7599999999999998E-2</c:v>
                </c:pt>
                <c:pt idx="20">
                  <c:v>4.0000000000000008E-2</c:v>
                </c:pt>
                <c:pt idx="21">
                  <c:v>2.5600000000000001E-2</c:v>
                </c:pt>
                <c:pt idx="22">
                  <c:v>1.44E-2</c:v>
                </c:pt>
                <c:pt idx="23">
                  <c:v>8.7890625E-3</c:v>
                </c:pt>
                <c:pt idx="24">
                  <c:v>6.9444444444444441E-3</c:v>
                </c:pt>
                <c:pt idx="25">
                  <c:v>5.3168402777777771E-3</c:v>
                </c:pt>
                <c:pt idx="26">
                  <c:v>2.9326176620597319E-3</c:v>
                </c:pt>
                <c:pt idx="27">
                  <c:v>1.386197526869798E-3</c:v>
                </c:pt>
                <c:pt idx="28">
                  <c:v>5.2761125753737433E-4</c:v>
                </c:pt>
                <c:pt idx="29">
                  <c:v>1.4638910113114604E-4</c:v>
                </c:pt>
                <c:pt idx="30">
                  <c:v>2.4725633504804182E-5</c:v>
                </c:pt>
                <c:pt idx="31">
                  <c:v>1.6296397591985462E-6</c:v>
                </c:pt>
                <c:pt idx="32">
                  <c:v>0</c:v>
                </c:pt>
                <c:pt idx="33">
                  <c:v>1.9420829101572152E-8</c:v>
                </c:pt>
                <c:pt idx="34">
                  <c:v>2.070707227386482E-9</c:v>
                </c:pt>
                <c:pt idx="35">
                  <c:v>2.7773492771712218E-11</c:v>
                </c:pt>
                <c:pt idx="36">
                  <c:v>3.3925935146520387E-14</c:v>
                </c:pt>
                <c:pt idx="37">
                  <c:v>1.5868108653087028E-18</c:v>
                </c:pt>
                <c:pt idx="38">
                  <c:v>7.0935904908825869E-25</c:v>
                </c:pt>
                <c:pt idx="39">
                  <c:v>3.702527694110083E-34</c:v>
                </c:pt>
                <c:pt idx="40">
                  <c:v>9.6293241579144961E-48</c:v>
                </c:pt>
                <c:pt idx="41">
                  <c:v>1.0977838049318708E-67</c:v>
                </c:pt>
                <c:pt idx="42">
                  <c:v>4.4154238813915701E-97</c:v>
                </c:pt>
                <c:pt idx="43">
                  <c:v>1.3204078396397786E-140</c:v>
                </c:pt>
                <c:pt idx="44">
                  <c:v>2.3468239754600372E-205</c:v>
                </c:pt>
                <c:pt idx="45">
                  <c:v>3.7640312985360044E-302</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3-B419-4CBD-9FDA-334D4296F957}"/>
            </c:ext>
          </c:extLst>
        </c:ser>
        <c:ser>
          <c:idx val="4"/>
          <c:order val="4"/>
          <c:tx>
            <c:strRef>
              <c:f>'fgt 1 und 2'!$F$28</c:f>
              <c:strCache>
                <c:ptCount val="1"/>
                <c:pt idx="0">
                  <c:v>pov(0|1)</c:v>
                </c:pt>
              </c:strCache>
            </c:strRef>
          </c:tx>
          <c:spPr>
            <a:ln w="25400">
              <a:solidFill>
                <a:schemeClr val="bg1">
                  <a:lumMod val="50000"/>
                </a:schemeClr>
              </a:solidFill>
              <a:prstDash val="sysDot"/>
            </a:ln>
          </c:spPr>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2'!$F$30:$F$130</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0</c:v>
                </c:pt>
                <c:pt idx="26">
                  <c:v>0</c:v>
                </c:pt>
              </c:numCache>
            </c:numRef>
          </c:yVal>
          <c:smooth val="1"/>
          <c:extLst>
            <c:ext xmlns:c16="http://schemas.microsoft.com/office/drawing/2014/chart" uri="{C3380CC4-5D6E-409C-BE32-E72D297353CC}">
              <c16:uniqueId val="{00000004-B419-4CBD-9FDA-334D4296F957}"/>
            </c:ext>
          </c:extLst>
        </c:ser>
        <c:ser>
          <c:idx val="0"/>
          <c:order val="5"/>
          <c:tx>
            <c:strRef>
              <c:f>'fgt 1 und 2'!$P$29</c:f>
              <c:strCache>
                <c:ptCount val="1"/>
                <c:pt idx="0">
                  <c:v>fgt2</c:v>
                </c:pt>
              </c:strCache>
            </c:strRef>
          </c:tx>
          <c:spPr>
            <a:ln>
              <a:solidFill>
                <a:schemeClr val="bg1">
                  <a:lumMod val="50000"/>
                </a:schemeClr>
              </a:solidFill>
              <a:prstDash val="sysDot"/>
            </a:ln>
          </c:spPr>
          <c:marker>
            <c:symbol val="none"/>
          </c:marker>
          <c:xVal>
            <c:numRef>
              <c:f>'fgt 1 und 2'!$A$30:$A$130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2'!$P$30:$P$130</c:f>
              <c:numCache>
                <c:formatCode>General</c:formatCode>
                <c:ptCount val="101"/>
                <c:pt idx="0">
                  <c:v>1</c:v>
                </c:pt>
                <c:pt idx="1">
                  <c:v>0.92159999999999997</c:v>
                </c:pt>
                <c:pt idx="2">
                  <c:v>0.84640000000000004</c:v>
                </c:pt>
                <c:pt idx="3">
                  <c:v>0.77439999999999998</c:v>
                </c:pt>
                <c:pt idx="4">
                  <c:v>0.70559999999999989</c:v>
                </c:pt>
                <c:pt idx="5">
                  <c:v>0.64000000000000012</c:v>
                </c:pt>
                <c:pt idx="6">
                  <c:v>0.5776</c:v>
                </c:pt>
                <c:pt idx="7">
                  <c:v>0.51839999999999997</c:v>
                </c:pt>
                <c:pt idx="8">
                  <c:v>0.46240000000000009</c:v>
                </c:pt>
                <c:pt idx="9">
                  <c:v>0.40960000000000002</c:v>
                </c:pt>
                <c:pt idx="10">
                  <c:v>0.36</c:v>
                </c:pt>
                <c:pt idx="11">
                  <c:v>0.31360000000000005</c:v>
                </c:pt>
                <c:pt idx="12">
                  <c:v>0.27040000000000003</c:v>
                </c:pt>
                <c:pt idx="13">
                  <c:v>0.23039999999999999</c:v>
                </c:pt>
                <c:pt idx="14">
                  <c:v>0.19359999999999999</c:v>
                </c:pt>
                <c:pt idx="15">
                  <c:v>0.16000000000000003</c:v>
                </c:pt>
                <c:pt idx="16">
                  <c:v>0.12959999999999999</c:v>
                </c:pt>
                <c:pt idx="17">
                  <c:v>0.1024</c:v>
                </c:pt>
                <c:pt idx="18">
                  <c:v>7.8400000000000011E-2</c:v>
                </c:pt>
                <c:pt idx="19">
                  <c:v>5.7599999999999998E-2</c:v>
                </c:pt>
                <c:pt idx="20">
                  <c:v>4.0000000000000008E-2</c:v>
                </c:pt>
                <c:pt idx="21">
                  <c:v>2.5600000000000001E-2</c:v>
                </c:pt>
                <c:pt idx="22">
                  <c:v>1.44E-2</c:v>
                </c:pt>
                <c:pt idx="23">
                  <c:v>6.4000000000000003E-3</c:v>
                </c:pt>
                <c:pt idx="24">
                  <c:v>1.6000000000000001E-3</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extLst>
            <c:ext xmlns:c16="http://schemas.microsoft.com/office/drawing/2014/chart" uri="{C3380CC4-5D6E-409C-BE32-E72D297353CC}">
              <c16:uniqueId val="{00000005-B419-4CBD-9FDA-334D4296F957}"/>
            </c:ext>
          </c:extLst>
        </c:ser>
        <c:dLbls>
          <c:showLegendKey val="0"/>
          <c:showVal val="0"/>
          <c:showCatName val="0"/>
          <c:showSerName val="0"/>
          <c:showPercent val="0"/>
          <c:showBubbleSize val="0"/>
        </c:dLbls>
        <c:axId val="231436640"/>
        <c:axId val="231437032"/>
      </c:scatterChart>
      <c:valAx>
        <c:axId val="231436640"/>
        <c:scaling>
          <c:orientation val="minMax"/>
          <c:max val="50"/>
          <c:min val="10"/>
        </c:scaling>
        <c:delete val="0"/>
        <c:axPos val="b"/>
        <c:numFmt formatCode="General" sourceLinked="1"/>
        <c:majorTickMark val="out"/>
        <c:minorTickMark val="none"/>
        <c:tickLblPos val="nextTo"/>
        <c:crossAx val="231437032"/>
        <c:crosses val="autoZero"/>
        <c:crossBetween val="midCat"/>
      </c:valAx>
      <c:valAx>
        <c:axId val="231437032"/>
        <c:scaling>
          <c:orientation val="minMax"/>
          <c:max val="0.1"/>
          <c:min val="0"/>
        </c:scaling>
        <c:delete val="0"/>
        <c:axPos val="l"/>
        <c:majorGridlines>
          <c:spPr>
            <a:ln>
              <a:prstDash val="sysDot"/>
            </a:ln>
          </c:spPr>
        </c:majorGridlines>
        <c:numFmt formatCode="General" sourceLinked="1"/>
        <c:majorTickMark val="out"/>
        <c:minorTickMark val="none"/>
        <c:tickLblPos val="nextTo"/>
        <c:crossAx val="231436640"/>
        <c:crosses val="autoZero"/>
        <c:crossBetween val="midCat"/>
        <c:majorUnit val="2.0000000000000004E-2"/>
      </c:valAx>
    </c:plotArea>
    <c:legend>
      <c:legendPos val="r"/>
      <c:legendEntry>
        <c:idx val="5"/>
        <c:txPr>
          <a:bodyPr/>
          <a:lstStyle/>
          <a:p>
            <a:pPr>
              <a:defRPr>
                <a:solidFill>
                  <a:srgbClr val="C00000"/>
                </a:solidFill>
              </a:defRPr>
            </a:pPr>
            <a:endParaRPr lang="de-DE"/>
          </a:p>
        </c:txPr>
      </c:legendEntry>
      <c:layout>
        <c:manualLayout>
          <c:xMode val="edge"/>
          <c:yMode val="edge"/>
          <c:x val="0.59418253968253965"/>
          <c:y val="5.4595727617381171E-2"/>
          <c:w val="0.40301388888888889"/>
          <c:h val="0.57330477179705219"/>
        </c:manualLayout>
      </c:layout>
      <c:overlay val="1"/>
      <c:spPr>
        <a:solidFill>
          <a:schemeClr val="bg1"/>
        </a:solidFill>
      </c:sp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tx>
            <c:strRef>
              <c:f>'Figure 7'!$B$28</c:f>
              <c:strCache>
                <c:ptCount val="1"/>
                <c:pt idx="0">
                  <c:v>lim_u=0.001</c:v>
                </c:pt>
              </c:strCache>
            </c:strRef>
          </c:tx>
          <c:spPr>
            <a:ln>
              <a:prstDash val="solid"/>
            </a:ln>
          </c:spPr>
          <c:marker>
            <c:symbol val="none"/>
          </c:marker>
          <c:xVal>
            <c:numRef>
              <c:f>'Figure 7'!$A$29:$A$129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'Figure 7'!$B$29:$B$129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0.94930429718069609</c:v>
                </c:pt>
                <c:pt idx="27">
                  <c:v>0.89683969208852932</c:v>
                </c:pt>
                <c:pt idx="28">
                  <c:v>0.84285675895145151</c:v>
                </c:pt>
                <c:pt idx="29">
                  <c:v>0.78764113072663444</c:v>
                </c:pt>
                <c:pt idx="30">
                  <c:v>0.73151515724235538</c:v>
                </c:pt>
                <c:pt idx="31">
                  <c:v>0.67483836762142058</c:v>
                </c:pt>
                <c:pt idx="32">
                  <c:v>0.61800643670460986</c:v>
                </c:pt>
                <c:pt idx="33">
                  <c:v>0.56144834115122522</c:v>
                </c:pt>
                <c:pt idx="34">
                  <c:v>0.50562140085234386</c:v>
                </c:pt>
                <c:pt idx="35">
                  <c:v>0.45100394455825632</c:v>
                </c:pt>
                <c:pt idx="36">
                  <c:v>0.39808542500511418</c:v>
                </c:pt>
                <c:pt idx="37">
                  <c:v>0.34735394726056895</c:v>
                </c:pt>
                <c:pt idx="38">
                  <c:v>0.29928137045010844</c:v>
                </c:pt>
                <c:pt idx="39">
                  <c:v>0.25430639759935941</c:v>
                </c:pt>
                <c:pt idx="40">
                  <c:v>0.21281637187571026</c:v>
                </c:pt>
                <c:pt idx="41">
                  <c:v>0.17512882800979901</c:v>
                </c:pt>
                <c:pt idx="42">
                  <c:v>0.14147416737962459</c:v>
                </c:pt>
                <c:pt idx="43">
                  <c:v>0.11198107990863983</c:v>
                </c:pt>
                <c:pt idx="44">
                  <c:v>8.6666457843815589E-2</c:v>
                </c:pt>
                <c:pt idx="45">
                  <c:v>6.5431462987661629E-2</c:v>
                </c:pt>
                <c:pt idx="46">
                  <c:v>4.8065057663746982E-2</c:v>
                </c:pt>
                <c:pt idx="47">
                  <c:v>3.4255659723730923E-2</c:v>
                </c:pt>
                <c:pt idx="48">
                  <c:v>2.3610657853335135E-2</c:v>
                </c:pt>
                <c:pt idx="49">
                  <c:v>1.5682425024944057E-2</c:v>
                </c:pt>
                <c:pt idx="50">
                  <c:v>9.9983752083916428E-3</c:v>
                </c:pt>
                <c:pt idx="51">
                  <c:v>6.0917617161048709E-3</c:v>
                </c:pt>
                <c:pt idx="52">
                  <c:v>3.5295639797438922E-3</c:v>
                </c:pt>
                <c:pt idx="53">
                  <c:v>1.9341331183540084E-3</c:v>
                </c:pt>
              </c:numCache>
            </c:numRef>
          </c:yVal>
          <c:smooth val="1"/>
          <c:extLst>
            <c:ext xmlns:c16="http://schemas.microsoft.com/office/drawing/2014/chart" uri="{C3380CC4-5D6E-409C-BE32-E72D297353CC}">
              <c16:uniqueId val="{00000000-EE62-43BE-8950-5E4BE8B76192}"/>
            </c:ext>
          </c:extLst>
        </c:ser>
        <c:ser>
          <c:idx val="1"/>
          <c:order val="1"/>
          <c:tx>
            <c:strRef>
              <c:f>'Figure 7'!$C$28</c:f>
              <c:strCache>
                <c:ptCount val="1"/>
                <c:pt idx="0">
                  <c:v>lim_u=0.01</c:v>
                </c:pt>
              </c:strCache>
            </c:strRef>
          </c:tx>
          <c:marker>
            <c:symbol val="none"/>
          </c:marker>
          <c:xVal>
            <c:numRef>
              <c:f>'Figure 7'!$A$29:$A$129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'Figure 7'!$C$29:$C$129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0.94930429718069609</c:v>
                </c:pt>
                <c:pt idx="27">
                  <c:v>0.89683969208852932</c:v>
                </c:pt>
                <c:pt idx="28">
                  <c:v>0.84285675895145151</c:v>
                </c:pt>
                <c:pt idx="29">
                  <c:v>0.78764113072663444</c:v>
                </c:pt>
                <c:pt idx="30">
                  <c:v>0.73151515724235538</c:v>
                </c:pt>
                <c:pt idx="31">
                  <c:v>0.67483836762142058</c:v>
                </c:pt>
                <c:pt idx="32">
                  <c:v>0.61800643670460986</c:v>
                </c:pt>
                <c:pt idx="33">
                  <c:v>0.56144834115122522</c:v>
                </c:pt>
                <c:pt idx="34">
                  <c:v>0.50562140085234386</c:v>
                </c:pt>
                <c:pt idx="35">
                  <c:v>0.45100394455825632</c:v>
                </c:pt>
                <c:pt idx="36">
                  <c:v>0.39808542500511418</c:v>
                </c:pt>
                <c:pt idx="37">
                  <c:v>0.34735394726056895</c:v>
                </c:pt>
                <c:pt idx="38">
                  <c:v>0.29928137045010844</c:v>
                </c:pt>
                <c:pt idx="39">
                  <c:v>0.25430639759935941</c:v>
                </c:pt>
                <c:pt idx="40">
                  <c:v>0.21281637187571026</c:v>
                </c:pt>
                <c:pt idx="41">
                  <c:v>0.17512882800979901</c:v>
                </c:pt>
                <c:pt idx="42">
                  <c:v>0.14147416737962459</c:v>
                </c:pt>
                <c:pt idx="43">
                  <c:v>0.11198107990863983</c:v>
                </c:pt>
                <c:pt idx="44">
                  <c:v>8.6666457843815589E-2</c:v>
                </c:pt>
                <c:pt idx="45">
                  <c:v>6.5431462987661629E-2</c:v>
                </c:pt>
                <c:pt idx="46">
                  <c:v>4.8065057663746982E-2</c:v>
                </c:pt>
                <c:pt idx="47">
                  <c:v>3.4255659723730923E-2</c:v>
                </c:pt>
                <c:pt idx="48">
                  <c:v>2.3610657853335135E-2</c:v>
                </c:pt>
                <c:pt idx="49">
                  <c:v>1.5682425024944057E-2</c:v>
                </c:pt>
                <c:pt idx="50">
                  <c:v>0</c:v>
                </c:pt>
              </c:numCache>
            </c:numRef>
          </c:yVal>
          <c:smooth val="1"/>
          <c:extLst>
            <c:ext xmlns:c16="http://schemas.microsoft.com/office/drawing/2014/chart" uri="{C3380CC4-5D6E-409C-BE32-E72D297353CC}">
              <c16:uniqueId val="{00000001-EE62-43BE-8950-5E4BE8B76192}"/>
            </c:ext>
          </c:extLst>
        </c:ser>
        <c:ser>
          <c:idx val="2"/>
          <c:order val="2"/>
          <c:tx>
            <c:strRef>
              <c:f>'Figure 7'!$D$28</c:f>
              <c:strCache>
                <c:ptCount val="1"/>
                <c:pt idx="0">
                  <c:v>lim_u=0.1</c:v>
                </c:pt>
              </c:strCache>
            </c:strRef>
          </c:tx>
          <c:marker>
            <c:symbol val="none"/>
          </c:marker>
          <c:xVal>
            <c:numRef>
              <c:f>'Figure 7'!$A$29:$A$129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'Figure 7'!$D$29:$D$129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0.94930429718069609</c:v>
                </c:pt>
                <c:pt idx="27">
                  <c:v>0.89683969208852932</c:v>
                </c:pt>
                <c:pt idx="28">
                  <c:v>0.84285675895145151</c:v>
                </c:pt>
                <c:pt idx="29">
                  <c:v>0.78764113072663444</c:v>
                </c:pt>
                <c:pt idx="30">
                  <c:v>0.73151515724235538</c:v>
                </c:pt>
                <c:pt idx="31">
                  <c:v>0.67483836762142058</c:v>
                </c:pt>
                <c:pt idx="32">
                  <c:v>0.61800643670460986</c:v>
                </c:pt>
                <c:pt idx="33">
                  <c:v>0.56144834115122522</c:v>
                </c:pt>
                <c:pt idx="34">
                  <c:v>0.50562140085234386</c:v>
                </c:pt>
                <c:pt idx="35">
                  <c:v>0.45100394455825632</c:v>
                </c:pt>
                <c:pt idx="36">
                  <c:v>0.39808542500511418</c:v>
                </c:pt>
                <c:pt idx="37">
                  <c:v>0.34735394726056895</c:v>
                </c:pt>
                <c:pt idx="38">
                  <c:v>0.29928137045010844</c:v>
                </c:pt>
                <c:pt idx="39">
                  <c:v>0.25430639759935941</c:v>
                </c:pt>
                <c:pt idx="40">
                  <c:v>0.21281637187571026</c:v>
                </c:pt>
                <c:pt idx="41">
                  <c:v>0.17512882800979901</c:v>
                </c:pt>
                <c:pt idx="42">
                  <c:v>0.14147416737962459</c:v>
                </c:pt>
                <c:pt idx="43">
                  <c:v>0.11198107990863983</c:v>
                </c:pt>
                <c:pt idx="44">
                  <c:v>0</c:v>
                </c:pt>
              </c:numCache>
            </c:numRef>
          </c:yVal>
          <c:smooth val="1"/>
          <c:extLst>
            <c:ext xmlns:c16="http://schemas.microsoft.com/office/drawing/2014/chart" uri="{C3380CC4-5D6E-409C-BE32-E72D297353CC}">
              <c16:uniqueId val="{00000002-EE62-43BE-8950-5E4BE8B76192}"/>
            </c:ext>
          </c:extLst>
        </c:ser>
        <c:ser>
          <c:idx val="3"/>
          <c:order val="3"/>
          <c:tx>
            <c:strRef>
              <c:f>'Figure 7'!$E$28</c:f>
              <c:strCache>
                <c:ptCount val="1"/>
                <c:pt idx="0">
                  <c:v>lim_u=0.2</c:v>
                </c:pt>
              </c:strCache>
            </c:strRef>
          </c:tx>
          <c:marker>
            <c:symbol val="none"/>
          </c:marker>
          <c:xVal>
            <c:numRef>
              <c:f>'Figure 7'!$A$29:$A$129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'Figure 7'!$E$29:$E$129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0.94930429718069609</c:v>
                </c:pt>
                <c:pt idx="27">
                  <c:v>0.89683969208852932</c:v>
                </c:pt>
                <c:pt idx="28">
                  <c:v>0.84285675895145151</c:v>
                </c:pt>
                <c:pt idx="29">
                  <c:v>0.78764113072663444</c:v>
                </c:pt>
                <c:pt idx="30">
                  <c:v>0.73151515724235538</c:v>
                </c:pt>
                <c:pt idx="31">
                  <c:v>0.67483836762142058</c:v>
                </c:pt>
                <c:pt idx="32">
                  <c:v>0.61800643670460986</c:v>
                </c:pt>
                <c:pt idx="33">
                  <c:v>0.56144834115122522</c:v>
                </c:pt>
                <c:pt idx="34">
                  <c:v>0.50562140085234386</c:v>
                </c:pt>
                <c:pt idx="35">
                  <c:v>0.45100394455825632</c:v>
                </c:pt>
                <c:pt idx="36">
                  <c:v>0.39808542500511418</c:v>
                </c:pt>
                <c:pt idx="37">
                  <c:v>0.34735394726056895</c:v>
                </c:pt>
                <c:pt idx="38">
                  <c:v>0.29928137045010844</c:v>
                </c:pt>
                <c:pt idx="39">
                  <c:v>0.25430639759935941</c:v>
                </c:pt>
                <c:pt idx="40">
                  <c:v>0.21281637187571026</c:v>
                </c:pt>
                <c:pt idx="41">
                  <c:v>0</c:v>
                </c:pt>
              </c:numCache>
            </c:numRef>
          </c:yVal>
          <c:smooth val="1"/>
          <c:extLst>
            <c:ext xmlns:c16="http://schemas.microsoft.com/office/drawing/2014/chart" uri="{C3380CC4-5D6E-409C-BE32-E72D297353CC}">
              <c16:uniqueId val="{00000003-EE62-43BE-8950-5E4BE8B76192}"/>
            </c:ext>
          </c:extLst>
        </c:ser>
        <c:ser>
          <c:idx val="5"/>
          <c:order val="4"/>
          <c:tx>
            <c:strRef>
              <c:f>'Figure 7'!$F$28</c:f>
              <c:strCache>
                <c:ptCount val="1"/>
                <c:pt idx="0">
                  <c:v>lim_u=0.5</c:v>
                </c:pt>
              </c:strCache>
            </c:strRef>
          </c:tx>
          <c:marker>
            <c:symbol val="none"/>
          </c:marker>
          <c:xVal>
            <c:numRef>
              <c:f>'Figure 7'!$A$29:$A$129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'Figure 7'!$F$29:$F$129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0.94930429718069609</c:v>
                </c:pt>
                <c:pt idx="27">
                  <c:v>0.89683969208852932</c:v>
                </c:pt>
                <c:pt idx="28">
                  <c:v>0.84285675895145151</c:v>
                </c:pt>
                <c:pt idx="29">
                  <c:v>0.78764113072663444</c:v>
                </c:pt>
                <c:pt idx="30">
                  <c:v>0.73151515724235538</c:v>
                </c:pt>
                <c:pt idx="31">
                  <c:v>0.67483836762142058</c:v>
                </c:pt>
                <c:pt idx="32">
                  <c:v>0.61800643670460986</c:v>
                </c:pt>
                <c:pt idx="33">
                  <c:v>0.56144834115122522</c:v>
                </c:pt>
                <c:pt idx="34">
                  <c:v>0.50562140085234386</c:v>
                </c:pt>
                <c:pt idx="35">
                  <c:v>0</c:v>
                </c:pt>
              </c:numCache>
            </c:numRef>
          </c:yVal>
          <c:smooth val="1"/>
          <c:extLst>
            <c:ext xmlns:c16="http://schemas.microsoft.com/office/drawing/2014/chart" uri="{C3380CC4-5D6E-409C-BE32-E72D297353CC}">
              <c16:uniqueId val="{00000004-EE62-43BE-8950-5E4BE8B76192}"/>
            </c:ext>
          </c:extLst>
        </c:ser>
        <c:ser>
          <c:idx val="4"/>
          <c:order val="5"/>
          <c:tx>
            <c:strRef>
              <c:f>'Figure 7'!$G$28</c:f>
              <c:strCache>
                <c:ptCount val="1"/>
                <c:pt idx="0">
                  <c:v>pov (0|1)</c:v>
                </c:pt>
              </c:strCache>
            </c:strRef>
          </c:tx>
          <c:spPr>
            <a:ln>
              <a:solidFill>
                <a:schemeClr val="bg1">
                  <a:lumMod val="75000"/>
                </a:schemeClr>
              </a:solidFill>
              <a:prstDash val="sysDash"/>
            </a:ln>
          </c:spPr>
          <c:marker>
            <c:symbol val="none"/>
          </c:marker>
          <c:xVal>
            <c:numRef>
              <c:f>'Figure 7'!$A$29:$A$129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'Figure 7'!$G$29:$G$118</c:f>
              <c:numCache>
                <c:formatCode>General</c:formatCode>
                <c:ptCount val="9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c:v>
                </c:pt>
              </c:numCache>
            </c:numRef>
          </c:yVal>
          <c:smooth val="1"/>
          <c:extLst>
            <c:ext xmlns:c16="http://schemas.microsoft.com/office/drawing/2014/chart" uri="{C3380CC4-5D6E-409C-BE32-E72D297353CC}">
              <c16:uniqueId val="{00000005-EE62-43BE-8950-5E4BE8B76192}"/>
            </c:ext>
          </c:extLst>
        </c:ser>
        <c:dLbls>
          <c:showLegendKey val="0"/>
          <c:showVal val="0"/>
          <c:showCatName val="0"/>
          <c:showSerName val="0"/>
          <c:showPercent val="0"/>
          <c:showBubbleSize val="0"/>
        </c:dLbls>
        <c:axId val="214687192"/>
        <c:axId val="214688368"/>
      </c:scatterChart>
      <c:valAx>
        <c:axId val="214687192"/>
        <c:scaling>
          <c:orientation val="minMax"/>
        </c:scaling>
        <c:delete val="0"/>
        <c:axPos val="b"/>
        <c:numFmt formatCode="General" sourceLinked="1"/>
        <c:majorTickMark val="out"/>
        <c:minorTickMark val="none"/>
        <c:tickLblPos val="nextTo"/>
        <c:txPr>
          <a:bodyPr/>
          <a:lstStyle/>
          <a:p>
            <a:pPr>
              <a:defRPr sz="1600"/>
            </a:pPr>
            <a:endParaRPr lang="de-DE"/>
          </a:p>
        </c:txPr>
        <c:crossAx val="214688368"/>
        <c:crosses val="autoZero"/>
        <c:crossBetween val="midCat"/>
      </c:valAx>
      <c:valAx>
        <c:axId val="214688368"/>
        <c:scaling>
          <c:orientation val="minMax"/>
          <c:max val="1"/>
        </c:scaling>
        <c:delete val="0"/>
        <c:axPos val="l"/>
        <c:majorGridlines>
          <c:spPr>
            <a:ln>
              <a:solidFill>
                <a:srgbClr val="ED7D31">
                  <a:alpha val="20000"/>
                </a:srgbClr>
              </a:solidFill>
            </a:ln>
          </c:spPr>
        </c:majorGridlines>
        <c:numFmt formatCode="General" sourceLinked="1"/>
        <c:majorTickMark val="out"/>
        <c:minorTickMark val="none"/>
        <c:tickLblPos val="nextTo"/>
        <c:txPr>
          <a:bodyPr/>
          <a:lstStyle/>
          <a:p>
            <a:pPr>
              <a:defRPr sz="1600"/>
            </a:pPr>
            <a:endParaRPr lang="de-DE"/>
          </a:p>
        </c:txPr>
        <c:crossAx val="214687192"/>
        <c:crosses val="autoZero"/>
        <c:crossBetween val="midCat"/>
      </c:valAx>
    </c:plotArea>
    <c:legend>
      <c:legendPos val="r"/>
      <c:overlay val="0"/>
      <c:txPr>
        <a:bodyPr/>
        <a:lstStyle/>
        <a:p>
          <a:pPr>
            <a:defRPr sz="1800"/>
          </a:pPr>
          <a:endParaRPr lang="de-DE"/>
        </a:p>
      </c:txPr>
    </c:legend>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'Figure 1_pw'!$B$28</c:f>
              <c:strCache>
                <c:ptCount val="1"/>
                <c:pt idx="0">
                  <c:v>τ=0</c:v>
                </c:pt>
              </c:strCache>
            </c:strRef>
          </c:tx>
          <c:spPr>
            <a:ln>
              <a:prstDash val="sysDot"/>
            </a:ln>
          </c:spPr>
          <c:marker>
            <c:symbol val="none"/>
          </c:marker>
          <c:cat>
            <c:numRef>
              <c:f>'Figure 1_pw'!$A$29:$A$129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1_pw'!$B$29:$B$129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0-3315-4498-844A-F178E3610EB9}"/>
            </c:ext>
          </c:extLst>
        </c:ser>
        <c:ser>
          <c:idx val="1"/>
          <c:order val="1"/>
          <c:tx>
            <c:strRef>
              <c:f>'Figure 1_pw'!$C$28</c:f>
              <c:strCache>
                <c:ptCount val="1"/>
                <c:pt idx="0">
                  <c:v>τ=0.5</c:v>
                </c:pt>
              </c:strCache>
            </c:strRef>
          </c:tx>
          <c:spPr>
            <a:ln w="19050"/>
          </c:spPr>
          <c:marker>
            <c:symbol val="none"/>
          </c:marker>
          <c:cat>
            <c:numRef>
              <c:f>'Figure 1_pw'!$A$29:$A$129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1_pw'!$C$29:$C$129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1.7764418924051701E-242</c:v>
                </c:pt>
                <c:pt idx="13">
                  <c:v>1.09911321461488E-116</c:v>
                </c:pt>
                <c:pt idx="14">
                  <c:v>1.8243736533732401E-63</c:v>
                </c:pt>
                <c:pt idx="15">
                  <c:v>5.3097162393758404E-38</c:v>
                </c:pt>
                <c:pt idx="16">
                  <c:v>1.43382083602649E-24</c:v>
                </c:pt>
                <c:pt idx="17">
                  <c:v>6.6143485788404798E-17</c:v>
                </c:pt>
                <c:pt idx="18">
                  <c:v>3.04787411482464E-12</c:v>
                </c:pt>
                <c:pt idx="19">
                  <c:v>2.9991838047503501E-9</c:v>
                </c:pt>
                <c:pt idx="20">
                  <c:v>3.05902320501826E-7</c:v>
                </c:pt>
                <c:pt idx="21">
                  <c:v>7.6810900267571992E-6</c:v>
                </c:pt>
                <c:pt idx="22">
                  <c:v>7.8163253531827196E-5</c:v>
                </c:pt>
                <c:pt idx="23">
                  <c:v>4.3517700108747698E-4</c:v>
                </c:pt>
                <c:pt idx="24">
                  <c:v>1.59937253896095E-3</c:v>
                </c:pt>
                <c:pt idx="25">
                  <c:v>4.3812146982941703E-3</c:v>
                </c:pt>
                <c:pt idx="26">
                  <c:v>9.6992133467412294E-3</c:v>
                </c:pt>
                <c:pt idx="27">
                  <c:v>1.8340184439736701E-2</c:v>
                </c:pt>
                <c:pt idx="28">
                  <c:v>3.0790459834881202E-2</c:v>
                </c:pt>
                <c:pt idx="29">
                  <c:v>4.7184278010856298E-2</c:v>
                </c:pt>
                <c:pt idx="30">
                  <c:v>6.73449879718232E-2</c:v>
                </c:pt>
                <c:pt idx="31">
                  <c:v>9.0871879574304704E-2</c:v>
                </c:pt>
                <c:pt idx="32">
                  <c:v>0.117233972721336</c:v>
                </c:pt>
                <c:pt idx="33">
                  <c:v>0.14584931594495801</c:v>
                </c:pt>
                <c:pt idx="34">
                  <c:v>0.17614241128428701</c:v>
                </c:pt>
                <c:pt idx="35">
                  <c:v>0.20758053830144699</c:v>
                </c:pt>
                <c:pt idx="36">
                  <c:v>0.239693188591448</c:v>
                </c:pt>
                <c:pt idx="37">
                  <c:v>0.27207948429847401</c:v>
                </c:pt>
                <c:pt idx="38">
                  <c:v>0.304407837792735</c:v>
                </c:pt>
                <c:pt idx="39">
                  <c:v>0.336411097375653</c:v>
                </c:pt>
                <c:pt idx="40">
                  <c:v>0.367879441171442</c:v>
                </c:pt>
                <c:pt idx="41">
                  <c:v>0.39865248592542102</c:v>
                </c:pt>
                <c:pt idx="42">
                  <c:v>0.42861149447131103</c:v>
                </c:pt>
                <c:pt idx="43">
                  <c:v>0.45767216644437198</c:v>
                </c:pt>
                <c:pt idx="44">
                  <c:v>0.485778238240412</c:v>
                </c:pt>
                <c:pt idx="45">
                  <c:v>0.51289595961670897</c:v>
                </c:pt>
                <c:pt idx="46">
                  <c:v>0.53900942319071499</c:v>
                </c:pt>
                <c:pt idx="47">
                  <c:v>0.56411667555106304</c:v>
                </c:pt>
                <c:pt idx="48">
                  <c:v>0.58822651817218796</c:v>
                </c:pt>
                <c:pt idx="49">
                  <c:v>0.61135590175829302</c:v>
                </c:pt>
                <c:pt idx="50">
                  <c:v>0.63352782190376999</c:v>
                </c:pt>
                <c:pt idx="51">
                  <c:v>0.65476963259765097</c:v>
                </c:pt>
                <c:pt idx="52">
                  <c:v>0.67511170444521895</c:v>
                </c:pt>
                <c:pt idx="53">
                  <c:v>0.69458636499736004</c:v>
                </c:pt>
                <c:pt idx="54">
                  <c:v>0.71322706844956196</c:v>
                </c:pt>
                <c:pt idx="55">
                  <c:v>0.731067750814824</c:v>
                </c:pt>
                <c:pt idx="56">
                  <c:v>0.74814233436080402</c:v>
                </c:pt>
                <c:pt idx="57">
                  <c:v>0.76448435164664896</c:v>
                </c:pt>
                <c:pt idx="58">
                  <c:v>0.78012666498758998</c:v>
                </c:pt>
                <c:pt idx="59">
                  <c:v>0.79510126173580198</c:v>
                </c:pt>
                <c:pt idx="60">
                  <c:v>0.80943910952239295</c:v>
                </c:pt>
                <c:pt idx="61">
                  <c:v>0.82317005868086102</c:v>
                </c:pt>
                <c:pt idx="62">
                  <c:v>0.83632278157867601</c:v>
                </c:pt>
                <c:pt idx="63">
                  <c:v>0.84892474061892997</c:v>
                </c:pt>
                <c:pt idx="64">
                  <c:v>0.86100217832197601</c:v>
                </c:pt>
                <c:pt idx="65">
                  <c:v>0.87258012422841202</c:v>
                </c:pt>
                <c:pt idx="66">
                  <c:v>0.88368241443844697</c:v>
                </c:pt>
                <c:pt idx="67">
                  <c:v>0.89433172046713405</c:v>
                </c:pt>
                <c:pt idx="68">
                  <c:v>0.90454958478991199</c:v>
                </c:pt>
                <c:pt idx="69">
                  <c:v>0.91435646101099</c:v>
                </c:pt>
                <c:pt idx="70">
                  <c:v>0.92377175703449499</c:v>
                </c:pt>
                <c:pt idx="71">
                  <c:v>0.93281387997668896</c:v>
                </c:pt>
                <c:pt idx="72">
                  <c:v>0.94150028184396295</c:v>
                </c:pt>
                <c:pt idx="73">
                  <c:v>0.94984750522998096</c:v>
                </c:pt>
                <c:pt idx="74">
                  <c:v>0.95787122846744299</c:v>
                </c:pt>
                <c:pt idx="75">
                  <c:v>0.96558630981462101</c:v>
                </c:pt>
                <c:pt idx="76">
                  <c:v>0.97300683037141</c:v>
                </c:pt>
                <c:pt idx="77">
                  <c:v>0.98014613551011098</c:v>
                </c:pt>
                <c:pt idx="78">
                  <c:v>0.98701687467725396</c:v>
                </c:pt>
                <c:pt idx="79">
                  <c:v>0.99363103947827303</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1-3315-4498-844A-F178E3610EB9}"/>
            </c:ext>
          </c:extLst>
        </c:ser>
        <c:ser>
          <c:idx val="2"/>
          <c:order val="2"/>
          <c:tx>
            <c:strRef>
              <c:f>'Figure 1_pw'!$D$28</c:f>
              <c:strCache>
                <c:ptCount val="1"/>
                <c:pt idx="0">
                  <c:v>τ=1</c:v>
                </c:pt>
              </c:strCache>
            </c:strRef>
          </c:tx>
          <c:spPr>
            <a:ln w="19050"/>
          </c:spPr>
          <c:marker>
            <c:symbol val="none"/>
          </c:marker>
          <c:cat>
            <c:numRef>
              <c:f>'Figure 1_pw'!$A$29:$A$129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1_pw'!$D$29:$D$129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4.9071048302102398E-185</c:v>
                </c:pt>
                <c:pt idx="20">
                  <c:v>1.7984862202795399E-111</c:v>
                </c:pt>
                <c:pt idx="21">
                  <c:v>3.4494827279591599E-71</c:v>
                </c:pt>
                <c:pt idx="22">
                  <c:v>8.85764656286856E-48</c:v>
                </c:pt>
                <c:pt idx="23">
                  <c:v>1.8256630371391399E-33</c:v>
                </c:pt>
                <c:pt idx="24">
                  <c:v>2.5499090872092301E-24</c:v>
                </c:pt>
                <c:pt idx="25">
                  <c:v>2.9925059478656702E-18</c:v>
                </c:pt>
                <c:pt idx="26">
                  <c:v>4.3708544576593501E-14</c:v>
                </c:pt>
                <c:pt idx="27">
                  <c:v>3.8260260292071697E-11</c:v>
                </c:pt>
                <c:pt idx="28">
                  <c:v>5.1962338620572699E-9</c:v>
                </c:pt>
                <c:pt idx="29">
                  <c:v>1.98507415065177E-7</c:v>
                </c:pt>
                <c:pt idx="30">
                  <c:v>3.1294208810979999E-6</c:v>
                </c:pt>
                <c:pt idx="31">
                  <c:v>2.6233464091565099E-5</c:v>
                </c:pt>
                <c:pt idx="32">
                  <c:v>1.3884981341145101E-4</c:v>
                </c:pt>
                <c:pt idx="33">
                  <c:v>5.2260456027959201E-4</c:v>
                </c:pt>
                <c:pt idx="34">
                  <c:v>1.5212441279377599E-3</c:v>
                </c:pt>
                <c:pt idx="35">
                  <c:v>3.6377227428033101E-3</c:v>
                </c:pt>
                <c:pt idx="36">
                  <c:v>7.4681724006850801E-3</c:v>
                </c:pt>
                <c:pt idx="37">
                  <c:v>1.3600570834412899E-2</c:v>
                </c:pt>
                <c:pt idx="38">
                  <c:v>2.2518569033636599E-2</c:v>
                </c:pt>
                <c:pt idx="39">
                  <c:v>3.4538465593052799E-2</c:v>
                </c:pt>
                <c:pt idx="40">
                  <c:v>4.9787068367863903E-2</c:v>
                </c:pt>
                <c:pt idx="41">
                  <c:v>6.8213383376593897E-2</c:v>
                </c:pt>
                <c:pt idx="42">
                  <c:v>8.9621143270677397E-2</c:v>
                </c:pt>
                <c:pt idx="43">
                  <c:v>0.113709741698777</c:v>
                </c:pt>
                <c:pt idx="44">
                  <c:v>0.140114611786569</c:v>
                </c:pt>
                <c:pt idx="45">
                  <c:v>0.16844194519299299</c:v>
                </c:pt>
                <c:pt idx="46">
                  <c:v>0.19829570115105699</c:v>
                </c:pt>
                <c:pt idx="47">
                  <c:v>0.22929682453045</c:v>
                </c:pt>
                <c:pt idx="48">
                  <c:v>0.26109563667685698</c:v>
                </c:pt>
                <c:pt idx="49">
                  <c:v>0.29337876656225698</c:v>
                </c:pt>
                <c:pt idx="50">
                  <c:v>0.32587201357489698</c:v>
                </c:pt>
                <c:pt idx="51">
                  <c:v>0.35834036744965297</c:v>
                </c:pt>
                <c:pt idx="52">
                  <c:v>0.39058617557280001</c:v>
                </c:pt>
                <c:pt idx="53">
                  <c:v>0.42244620995768201</c:v>
                </c:pt>
                <c:pt idx="54">
                  <c:v>0.45378817716192599</c:v>
                </c:pt>
                <c:pt idx="55">
                  <c:v>0.48450704512206799</c:v>
                </c:pt>
                <c:pt idx="56">
                  <c:v>0.51452143118386795</c:v>
                </c:pt>
                <c:pt idx="57">
                  <c:v>0.54377020044121804</c:v>
                </c:pt>
                <c:pt idx="58">
                  <c:v>0.57220935624468805</c:v>
                </c:pt>
                <c:pt idx="59">
                  <c:v>0.59980925893551595</c:v>
                </c:pt>
                <c:pt idx="60">
                  <c:v>0.626552178919067</c:v>
                </c:pt>
                <c:pt idx="61">
                  <c:v>0.65243017162024197</c:v>
                </c:pt>
                <c:pt idx="62">
                  <c:v>0.67744325121010995</c:v>
                </c:pt>
                <c:pt idx="63">
                  <c:v>0.70159783469537595</c:v>
                </c:pt>
                <c:pt idx="64">
                  <c:v>0.72490542616835596</c:v>
                </c:pt>
                <c:pt idx="65">
                  <c:v>0.74738151141854203</c:v>
                </c:pt>
                <c:pt idx="66">
                  <c:v>0.76904463480666596</c:v>
                </c:pt>
                <c:pt idx="67">
                  <c:v>0.78991563269172005</c:v>
                </c:pt>
                <c:pt idx="68">
                  <c:v>0.81001700038318503</c:v>
                </c:pt>
                <c:pt idx="69">
                  <c:v>0.82937237231340699</c:v>
                </c:pt>
                <c:pt idx="70">
                  <c:v>0.848006097737244</c:v>
                </c:pt>
                <c:pt idx="71">
                  <c:v>0.86594289668378799</c:v>
                </c:pt>
                <c:pt idx="72">
                  <c:v>0.88320758306806002</c:v>
                </c:pt>
                <c:pt idx="73">
                  <c:v>0.899824843807285</c:v>
                </c:pt>
                <c:pt idx="74">
                  <c:v>0.91581906448195305</c:v>
                </c:pt>
                <c:pt idx="75">
                  <c:v>0.93121419355151802</c:v>
                </c:pt>
                <c:pt idx="76">
                  <c:v>0.94603363839846699</c:v>
                </c:pt>
                <c:pt idx="77">
                  <c:v>0.96030018755473501</c:v>
                </c:pt>
                <c:pt idx="78">
                  <c:v>0.97403595438312796</c:v>
                </c:pt>
                <c:pt idx="79">
                  <c:v>0.98726233826468801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2-3315-4498-844A-F178E3610EB9}"/>
            </c:ext>
          </c:extLst>
        </c:ser>
        <c:ser>
          <c:idx val="3"/>
          <c:order val="3"/>
          <c:tx>
            <c:strRef>
              <c:f>'Figure 1_pw'!$E$28</c:f>
              <c:strCache>
                <c:ptCount val="1"/>
                <c:pt idx="0">
                  <c:v>τ=1.243(q=1/2)</c:v>
                </c:pt>
              </c:strCache>
            </c:strRef>
          </c:tx>
          <c:spPr>
            <a:ln w="31750">
              <a:solidFill>
                <a:srgbClr val="C00000"/>
              </a:solidFill>
            </a:ln>
          </c:spPr>
          <c:marker>
            <c:symbol val="none"/>
          </c:marker>
          <c:cat>
            <c:numRef>
              <c:f>'Figure 1_pw'!$A$29:$A$129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1_pw'!$E$29:$E$129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2.65504642238316E-245</c:v>
                </c:pt>
                <c:pt idx="22">
                  <c:v>3.7659126997879901E-149</c:v>
                </c:pt>
                <c:pt idx="23">
                  <c:v>1.3812726088862999E-95</c:v>
                </c:pt>
                <c:pt idx="24">
                  <c:v>4.1856553210138099E-64</c:v>
                </c:pt>
                <c:pt idx="25">
                  <c:v>1.00866760793044E-44</c:v>
                </c:pt>
                <c:pt idx="26">
                  <c:v>2.6897940361497101E-32</c:v>
                </c:pt>
                <c:pt idx="27">
                  <c:v>4.8334022415304999E-24</c:v>
                </c:pt>
                <c:pt idx="28">
                  <c:v>2.1990699475798602E-18</c:v>
                </c:pt>
                <c:pt idx="29">
                  <c:v>2.13613427067192E-14</c:v>
                </c:pt>
                <c:pt idx="30">
                  <c:v>1.6217879074773102E-11</c:v>
                </c:pt>
                <c:pt idx="31">
                  <c:v>2.1734389418721001E-9</c:v>
                </c:pt>
                <c:pt idx="32">
                  <c:v>8.6995119300008099E-8</c:v>
                </c:pt>
                <c:pt idx="33">
                  <c:v>1.4731560611318399E-6</c:v>
                </c:pt>
                <c:pt idx="34">
                  <c:v>1.33607449995812E-5</c:v>
                </c:pt>
                <c:pt idx="35">
                  <c:v>7.6396313831638904E-5</c:v>
                </c:pt>
                <c:pt idx="36">
                  <c:v>3.0895703786922301E-4</c:v>
                </c:pt>
                <c:pt idx="37">
                  <c:v>9.5964996867085905E-4</c:v>
                </c:pt>
                <c:pt idx="38">
                  <c:v>2.4311353521695202E-3</c:v>
                </c:pt>
                <c:pt idx="39">
                  <c:v>5.2514970763330197E-3</c:v>
                </c:pt>
                <c:pt idx="40">
                  <c:v>0.01</c:v>
                </c:pt>
                <c:pt idx="41">
                  <c:v>1.72163273867816E-2</c:v>
                </c:pt>
                <c:pt idx="42">
                  <c:v>2.7323607421617001E-2</c:v>
                </c:pt>
                <c:pt idx="43">
                  <c:v>4.0582616202255402E-2</c:v>
                </c:pt>
                <c:pt idx="44">
                  <c:v>5.7079656692243401E-2</c:v>
                </c:pt>
                <c:pt idx="45">
                  <c:v>7.6740923143741493E-2</c:v>
                </c:pt>
                <c:pt idx="46">
                  <c:v>9.9362754477316503E-2</c:v>
                </c:pt>
                <c:pt idx="47">
                  <c:v>0.124648058287637</c:v>
                </c:pt>
                <c:pt idx="48">
                  <c:v>0.15224193113321299</c:v>
                </c:pt>
                <c:pt idx="49">
                  <c:v>0.18176244270972799</c:v>
                </c:pt>
                <c:pt idx="50">
                  <c:v>0.21282489695383799</c:v>
                </c:pt>
                <c:pt idx="51">
                  <c:v>0.245059435640581</c:v>
                </c:pt>
                <c:pt idx="52">
                  <c:v>0.27812271050860699</c:v>
                </c:pt>
                <c:pt idx="53">
                  <c:v>0.31170471432628399</c:v>
                </c:pt>
                <c:pt idx="54">
                  <c:v>0.34553191797427502</c:v>
                </c:pt>
                <c:pt idx="55">
                  <c:v>0.379367753182763</c:v>
                </c:pt>
                <c:pt idx="56">
                  <c:v>0.41301130420384602</c:v>
                </c:pt>
                <c:pt idx="57">
                  <c:v>0.44629488252677602</c:v>
                </c:pt>
                <c:pt idx="58">
                  <c:v>0.47908098569396301</c:v>
                </c:pt>
                <c:pt idx="59">
                  <c:v>0.51125899630129901</c:v>
                </c:pt>
                <c:pt idx="60">
                  <c:v>0.54274186270076497</c:v>
                </c:pt>
                <c:pt idx="61">
                  <c:v>0.57346291627942303</c:v>
                </c:pt>
                <c:pt idx="62">
                  <c:v>0.60337291703062401</c:v>
                </c:pt>
                <c:pt idx="63">
                  <c:v>0.63243737465011696</c:v>
                </c:pt>
                <c:pt idx="64">
                  <c:v>0.66063416216598203</c:v>
                </c:pt>
                <c:pt idx="65">
                  <c:v>0.68795141942967397</c:v>
                </c:pt>
                <c:pt idx="66">
                  <c:v>0.71438573169152098</c:v>
                </c:pt>
                <c:pt idx="67">
                  <c:v>0.73994056168230204</c:v>
                </c:pt>
                <c:pt idx="68">
                  <c:v>0.76462491042671499</c:v>
                </c:pt>
                <c:pt idx="69">
                  <c:v>0.78845218119051697</c:v>
                </c:pt>
                <c:pt idx="70">
                  <c:v>0.81143922163237003</c:v>
                </c:pt>
                <c:pt idx="71">
                  <c:v>0.83360552078237404</c:v>
                </c:pt>
                <c:pt idx="72">
                  <c:v>0.85497253948512097</c:v>
                </c:pt>
                <c:pt idx="73">
                  <c:v>0.87556315515009198</c:v>
                </c:pt>
                <c:pt idx="74">
                  <c:v>0.89540120386972399</c:v>
                </c:pt>
                <c:pt idx="75">
                  <c:v>0.91451110508769096</c:v>
                </c:pt>
                <c:pt idx="76">
                  <c:v>0.93291755596644599</c:v>
                </c:pt>
                <c:pt idx="77">
                  <c:v>0.95064528438442697</c:v>
                </c:pt>
                <c:pt idx="78">
                  <c:v>0.96771885108064304</c:v>
                </c:pt>
                <c:pt idx="79">
                  <c:v>0.98416249286120805</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3-3315-4498-844A-F178E3610EB9}"/>
            </c:ext>
          </c:extLst>
        </c:ser>
        <c:ser>
          <c:idx val="4"/>
          <c:order val="4"/>
          <c:tx>
            <c:strRef>
              <c:f>'Figure 1_pw'!$F$28</c:f>
              <c:strCache>
                <c:ptCount val="1"/>
                <c:pt idx="0">
                  <c:v>τ=2.834(q=2/3)</c:v>
                </c:pt>
              </c:strCache>
            </c:strRef>
          </c:tx>
          <c:spPr>
            <a:ln w="31750"/>
          </c:spPr>
          <c:marker>
            <c:symbol val="none"/>
          </c:marker>
          <c:cat>
            <c:numRef>
              <c:f>'Figure 1_pw'!$A$29:$A$129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1_pw'!$F$29:$F$129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6.7586072964459396E-287</c:v>
                </c:pt>
                <c:pt idx="33">
                  <c:v>7.5300136410903102E-191</c:v>
                </c:pt>
                <c:pt idx="34">
                  <c:v>7.2495073940244701E-131</c:v>
                </c:pt>
                <c:pt idx="35">
                  <c:v>3.12310969448884E-92</c:v>
                </c:pt>
                <c:pt idx="36">
                  <c:v>1.2114631694300401E-66</c:v>
                </c:pt>
                <c:pt idx="37">
                  <c:v>2.9333194506083701E-49</c:v>
                </c:pt>
                <c:pt idx="38">
                  <c:v>3.5795526747041398E-37</c:v>
                </c:pt>
                <c:pt idx="39">
                  <c:v>1.3694054021376899E-28</c:v>
                </c:pt>
                <c:pt idx="40">
                  <c:v>2.2399104149121498E-22</c:v>
                </c:pt>
                <c:pt idx="41">
                  <c:v>8.4994532279704493E-18</c:v>
                </c:pt>
                <c:pt idx="42">
                  <c:v>2.2883767296942899E-14</c:v>
                </c:pt>
                <c:pt idx="43">
                  <c:v>9.2876120074359504E-12</c:v>
                </c:pt>
                <c:pt idx="44">
                  <c:v>9.5308591025967293E-10</c:v>
                </c:pt>
                <c:pt idx="45">
                  <c:v>3.54790783867048E-8</c:v>
                </c:pt>
                <c:pt idx="46">
                  <c:v>6.1879623096050698E-7</c:v>
                </c:pt>
                <c:pt idx="47">
                  <c:v>6.0782631765784398E-6</c:v>
                </c:pt>
                <c:pt idx="48">
                  <c:v>3.8453098983353001E-5</c:v>
                </c:pt>
                <c:pt idx="49">
                  <c:v>1.72988787991464E-4</c:v>
                </c:pt>
                <c:pt idx="50">
                  <c:v>5.95900951710304E-4</c:v>
                </c:pt>
                <c:pt idx="51">
                  <c:v>1.66216465848801E-3</c:v>
                </c:pt>
                <c:pt idx="52">
                  <c:v>3.91783665184755E-3</c:v>
                </c:pt>
                <c:pt idx="53">
                  <c:v>8.0644113269693792E-3</c:v>
                </c:pt>
                <c:pt idx="54">
                  <c:v>1.48717925554341E-2</c:v>
                </c:pt>
                <c:pt idx="55">
                  <c:v>2.5068978948831699E-2</c:v>
                </c:pt>
                <c:pt idx="56">
                  <c:v>3.9245546731246E-2</c:v>
                </c:pt>
                <c:pt idx="57">
                  <c:v>5.7786213259060797E-2</c:v>
                </c:pt>
                <c:pt idx="58">
                  <c:v>8.0845427131342795E-2</c:v>
                </c:pt>
                <c:pt idx="59">
                  <c:v>0.108356907943228</c:v>
                </c:pt>
                <c:pt idx="60">
                  <c:v>0.14006708788504799</c:v>
                </c:pt>
                <c:pt idx="61">
                  <c:v>0.17558060413594401</c:v>
                </c:pt>
                <c:pt idx="62">
                  <c:v>0.214408178783944</c:v>
                </c:pt>
                <c:pt idx="63">
                  <c:v>0.25601043829313602</c:v>
                </c:pt>
                <c:pt idx="64">
                  <c:v>0.29983424311788198</c:v>
                </c:pt>
                <c:pt idx="65">
                  <c:v>0.34534038615078699</c:v>
                </c:pt>
                <c:pt idx="66">
                  <c:v>0.392022990839694</c:v>
                </c:pt>
                <c:pt idx="67">
                  <c:v>0.43942172868644003</c:v>
                </c:pt>
                <c:pt idx="68">
                  <c:v>0.48712827934670999</c:v>
                </c:pt>
                <c:pt idx="69">
                  <c:v>0.53478845880391601</c:v>
                </c:pt>
                <c:pt idx="70">
                  <c:v>0.58210128300212305</c:v>
                </c:pt>
                <c:pt idx="71">
                  <c:v>0.62881601075120197</c:v>
                </c:pt>
                <c:pt idx="72">
                  <c:v>0.67472797769495496</c:v>
                </c:pt>
                <c:pt idx="73">
                  <c:v>0.71967382267816504</c:v>
                </c:pt>
                <c:pt idx="74">
                  <c:v>0.76352653156489902</c:v>
                </c:pt>
                <c:pt idx="75">
                  <c:v>0.80619058385866504</c:v>
                </c:pt>
                <c:pt idx="76">
                  <c:v>0.84759738146582497</c:v>
                </c:pt>
                <c:pt idx="77">
                  <c:v>0.88770106148320604</c:v>
                </c:pt>
                <c:pt idx="78">
                  <c:v>0.92647474032422605</c:v>
                </c:pt>
                <c:pt idx="79">
                  <c:v>0.96390719955587401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4-3315-4498-844A-F178E3610EB9}"/>
            </c:ext>
          </c:extLst>
        </c:ser>
        <c:ser>
          <c:idx val="6"/>
          <c:order val="6"/>
          <c:tx>
            <c:strRef>
              <c:f>'Figure 1_pw'!$G$28</c:f>
              <c:strCache>
                <c:ptCount val="1"/>
                <c:pt idx="0">
                  <c:v>τ=5</c:v>
                </c:pt>
              </c:strCache>
            </c:strRef>
          </c:tx>
          <c:spPr>
            <a:ln w="19050"/>
          </c:spPr>
          <c:marker>
            <c:symbol val="none"/>
          </c:marker>
          <c:cat>
            <c:numRef>
              <c:f>'Figure 1_pw'!$A$29:$A$129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1_pw'!$G$29:$G$129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1.9351065656516299E-295</c:v>
                </c:pt>
                <c:pt idx="42">
                  <c:v>3.5944668309790599E-201</c:v>
                </c:pt>
                <c:pt idx="43">
                  <c:v>3.2396489957412601E-140</c:v>
                </c:pt>
                <c:pt idx="44">
                  <c:v>7.3357238658373701E-100</c:v>
                </c:pt>
                <c:pt idx="45">
                  <c:v>1.4827172392688199E-72</c:v>
                </c:pt>
                <c:pt idx="46">
                  <c:v>1.0555710228303401E-53</c:v>
                </c:pt>
                <c:pt idx="47">
                  <c:v>1.9288164743063599E-40</c:v>
                </c:pt>
                <c:pt idx="48">
                  <c:v>5.9937862553515701E-31</c:v>
                </c:pt>
                <c:pt idx="49">
                  <c:v>4.8155519312649697E-24</c:v>
                </c:pt>
                <c:pt idx="50">
                  <c:v>6.0462836277144702E-19</c:v>
                </c:pt>
                <c:pt idx="51">
                  <c:v>3.97915338890665E-15</c:v>
                </c:pt>
                <c:pt idx="52">
                  <c:v>3.1392309950761799E-12</c:v>
                </c:pt>
                <c:pt idx="53">
                  <c:v>5.2714901925981197E-10</c:v>
                </c:pt>
                <c:pt idx="54">
                  <c:v>2.8226497545127999E-8</c:v>
                </c:pt>
                <c:pt idx="55">
                  <c:v>6.4303025187330099E-7</c:v>
                </c:pt>
                <c:pt idx="56">
                  <c:v>7.6760737521183302E-6</c:v>
                </c:pt>
                <c:pt idx="57">
                  <c:v>5.5915462252464797E-5</c:v>
                </c:pt>
                <c:pt idx="58">
                  <c:v>2.7817413158822801E-4</c:v>
                </c:pt>
                <c:pt idx="59">
                  <c:v>1.0280987339242799E-3</c:v>
                </c:pt>
                <c:pt idx="60">
                  <c:v>3.00788939997701E-3</c:v>
                </c:pt>
                <c:pt idx="61">
                  <c:v>7.31147598799964E-3</c:v>
                </c:pt>
                <c:pt idx="62">
                  <c:v>1.53253855079201E-2</c:v>
                </c:pt>
                <c:pt idx="63">
                  <c:v>2.85100375827941E-2</c:v>
                </c:pt>
                <c:pt idx="64">
                  <c:v>4.8144360681624698E-2</c:v>
                </c:pt>
                <c:pt idx="65">
                  <c:v>7.5120140297645702E-2</c:v>
                </c:pt>
                <c:pt idx="66">
                  <c:v>0.10983475674799401</c:v>
                </c:pt>
                <c:pt idx="67">
                  <c:v>0.152186045198686</c:v>
                </c:pt>
                <c:pt idx="68">
                  <c:v>0.201643463566336</c:v>
                </c:pt>
                <c:pt idx="69">
                  <c:v>0.25736009423212802</c:v>
                </c:pt>
                <c:pt idx="70">
                  <c:v>0.318294244505052</c:v>
                </c:pt>
                <c:pt idx="71">
                  <c:v>0.38331954991761802</c:v>
                </c:pt>
                <c:pt idx="72">
                  <c:v>0.45131282274232498</c:v>
                </c:pt>
                <c:pt idx="73">
                  <c:v>0.52121673952703396</c:v>
                </c:pt>
                <c:pt idx="74">
                  <c:v>0.59207928146998701</c:v>
                </c:pt>
                <c:pt idx="75">
                  <c:v>0.66307414457452596</c:v>
                </c:pt>
                <c:pt idx="76">
                  <c:v>0.73350694043081899</c:v>
                </c:pt>
                <c:pt idx="77">
                  <c:v>0.80281165206156802</c:v>
                </c:pt>
                <c:pt idx="78">
                  <c:v>0.870541025010519</c:v>
                </c:pt>
                <c:pt idx="79">
                  <c:v>0.93635368973861099</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5-3315-4498-844A-F178E3610EB9}"/>
            </c:ext>
          </c:extLst>
        </c:ser>
        <c:ser>
          <c:idx val="8"/>
          <c:order val="7"/>
          <c:tx>
            <c:strRef>
              <c:f>'Figure 1_pw'!$H$28</c:f>
              <c:strCache>
                <c:ptCount val="1"/>
                <c:pt idx="0">
                  <c:v> τ=10</c:v>
                </c:pt>
              </c:strCache>
            </c:strRef>
          </c:tx>
          <c:spPr>
            <a:ln w="19050">
              <a:solidFill>
                <a:schemeClr val="accent1">
                  <a:lumMod val="75000"/>
                </a:schemeClr>
              </a:solidFill>
            </a:ln>
          </c:spPr>
          <c:marker>
            <c:symbol val="none"/>
          </c:marker>
          <c:val>
            <c:numRef>
              <c:f>'Figure 1_pw'!$H$29:$H$129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1.7042762464542401E-217</c:v>
                </c:pt>
                <c:pt idx="54">
                  <c:v>4.6886652128259699E-147</c:v>
                </c:pt>
                <c:pt idx="55">
                  <c:v>2.1875568840739801E-101</c:v>
                </c:pt>
                <c:pt idx="56">
                  <c:v>3.3923748903201098E-71</c:v>
                </c:pt>
                <c:pt idx="57">
                  <c:v>7.1829255718583597E-51</c:v>
                </c:pt>
                <c:pt idx="58">
                  <c:v>5.9885067463137598E-37</c:v>
                </c:pt>
                <c:pt idx="59">
                  <c:v>2.9291226342337199E-27</c:v>
                </c:pt>
                <c:pt idx="60">
                  <c:v>2.0606738879951399E-20</c:v>
                </c:pt>
                <c:pt idx="61">
                  <c:v>1.66926233355397E-15</c:v>
                </c:pt>
                <c:pt idx="62">
                  <c:v>6.1521618704163501E-12</c:v>
                </c:pt>
                <c:pt idx="63">
                  <c:v>2.5920995252954301E-9</c:v>
                </c:pt>
                <c:pt idx="64">
                  <c:v>2.33627977440954E-7</c:v>
                </c:pt>
                <c:pt idx="65">
                  <c:v>6.9377864001810199E-6</c:v>
                </c:pt>
                <c:pt idx="66">
                  <c:v>9.1766992530401104E-5</c:v>
                </c:pt>
                <c:pt idx="67">
                  <c:v>6.69031231745644E-4</c:v>
                </c:pt>
                <c:pt idx="68">
                  <c:v>3.13062293892782E-3</c:v>
                </c:pt>
                <c:pt idx="69">
                  <c:v>1.0495964544184E-2</c:v>
                </c:pt>
                <c:pt idx="70">
                  <c:v>2.7321616580630301E-2</c:v>
                </c:pt>
                <c:pt idx="71">
                  <c:v>5.85874042097305E-2</c:v>
                </c:pt>
                <c:pt idx="72">
                  <c:v>0.10815825258516799</c:v>
                </c:pt>
                <c:pt idx="73">
                  <c:v>0.177684233717125</c:v>
                </c:pt>
                <c:pt idx="74">
                  <c:v>0.26635488233282201</c:v>
                </c:pt>
                <c:pt idx="75">
                  <c:v>0.37137244680439102</c:v>
                </c:pt>
                <c:pt idx="76">
                  <c:v>0.48875900590962901</c:v>
                </c:pt>
                <c:pt idx="77">
                  <c:v>0.61415379977778395</c:v>
                </c:pt>
                <c:pt idx="78">
                  <c:v>0.74341418200488596</c:v>
                </c:pt>
                <c:pt idx="79">
                  <c:v>0.87297475496113497</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6-3315-4498-844A-F178E3610EB9}"/>
            </c:ext>
          </c:extLst>
        </c:ser>
        <c:ser>
          <c:idx val="9"/>
          <c:order val="8"/>
          <c:tx>
            <c:strRef>
              <c:f>'Figure 1_pw'!$I$28</c:f>
              <c:strCache>
                <c:ptCount val="1"/>
                <c:pt idx="0">
                  <c:v> τ=100</c:v>
                </c:pt>
              </c:strCache>
            </c:strRef>
          </c:tx>
          <c:spPr>
            <a:ln>
              <a:solidFill>
                <a:schemeClr val="tx1"/>
              </a:solidFill>
            </a:ln>
          </c:spPr>
          <c:marker>
            <c:symbol val="none"/>
          </c:marker>
          <c:val>
            <c:numRef>
              <c:f>'Figure 1_pw'!$I$29:$I$129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2.2210458137934401E-96</c:v>
                </c:pt>
                <c:pt idx="77">
                  <c:v>2.50942517307297E-23</c:v>
                </c:pt>
                <c:pt idx="78">
                  <c:v>4.0396297773179001E-6</c:v>
                </c:pt>
                <c:pt idx="79">
                  <c:v>7.6198602779856905E-2</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7-3315-4498-844A-F178E3610EB9}"/>
            </c:ext>
          </c:extLst>
        </c:ser>
        <c:ser>
          <c:idx val="7"/>
          <c:order val="9"/>
          <c:tx>
            <c:strRef>
              <c:f>'Figure 1_pw'!$J$28</c:f>
              <c:strCache>
                <c:ptCount val="1"/>
                <c:pt idx="0">
                  <c:v>wealth (0|1)</c:v>
                </c:pt>
              </c:strCache>
            </c:strRef>
          </c:tx>
          <c:spPr>
            <a:ln>
              <a:solidFill>
                <a:schemeClr val="bg1">
                  <a:lumMod val="75000"/>
                </a:schemeClr>
              </a:solidFill>
              <a:prstDash val="sysDash"/>
            </a:ln>
          </c:spPr>
          <c:marker>
            <c:symbol val="none"/>
          </c:marker>
          <c:val>
            <c:numRef>
              <c:f>'Figure 1_pw'!$J$29:$J$125</c:f>
              <c:numCache>
                <c:formatCode>General</c:formatCode>
                <c:ptCount val="9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numCache>
            </c:numRef>
          </c:val>
          <c:smooth val="0"/>
          <c:extLst>
            <c:ext xmlns:c16="http://schemas.microsoft.com/office/drawing/2014/chart" uri="{C3380CC4-5D6E-409C-BE32-E72D297353CC}">
              <c16:uniqueId val="{00000008-3315-4498-844A-F178E3610EB9}"/>
            </c:ext>
          </c:extLst>
        </c:ser>
        <c:dLbls>
          <c:showLegendKey val="0"/>
          <c:showVal val="0"/>
          <c:showCatName val="0"/>
          <c:showSerName val="0"/>
          <c:showPercent val="0"/>
          <c:showBubbleSize val="0"/>
        </c:dLbls>
        <c:smooth val="0"/>
        <c:axId val="228686904"/>
        <c:axId val="228686512"/>
        <c:extLst>
          <c:ext xmlns:c15="http://schemas.microsoft.com/office/drawing/2012/chart" uri="{02D57815-91ED-43cb-92C2-25804820EDAC}">
            <c15:filteredLineSeries>
              <c15:ser>
                <c:idx val="5"/>
                <c:order val="5"/>
                <c:tx>
                  <c:strRef>
                    <c:extLst>
                      <c:ext uri="{02D57815-91ED-43cb-92C2-25804820EDAC}">
                        <c15:formulaRef>
                          <c15:sqref>'Figure 1_pw'!#REF!</c15:sqref>
                        </c15:formulaRef>
                      </c:ext>
                    </c:extLst>
                    <c:strCache>
                      <c:ptCount val="1"/>
                      <c:pt idx="0">
                        <c:v>#REF!</c:v>
                      </c:pt>
                    </c:strCache>
                  </c:strRef>
                </c:tx>
                <c:marker>
                  <c:symbol val="none"/>
                </c:marker>
                <c:cat>
                  <c:numRef>
                    <c:extLst>
                      <c:ext uri="{02D57815-91ED-43cb-92C2-25804820EDAC}">
                        <c15:formulaRef>
                          <c15:sqref>'Figure 1_pw'!$A$29:$A$129</c15:sqref>
                        </c15:formulaRef>
                      </c:ext>
                    </c:extLst>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extLst>
                      <c:ext uri="{02D57815-91ED-43cb-92C2-25804820EDAC}">
                        <c15:formulaRef>
                          <c15:sqref>'Figure 1_pw'!#REF!</c15:sqref>
                        </c15:formulaRef>
                      </c:ext>
                    </c:extLst>
                    <c:numCache>
                      <c:formatCode>General</c:formatCode>
                      <c:ptCount val="1"/>
                      <c:pt idx="0">
                        <c:v>1</c:v>
                      </c:pt>
                    </c:numCache>
                  </c:numRef>
                </c:val>
                <c:smooth val="0"/>
                <c:extLst>
                  <c:ext xmlns:c16="http://schemas.microsoft.com/office/drawing/2014/chart" uri="{C3380CC4-5D6E-409C-BE32-E72D297353CC}">
                    <c16:uniqueId val="{00000009-3315-4498-844A-F178E3610EB9}"/>
                  </c:ext>
                </c:extLst>
              </c15:ser>
            </c15:filteredLineSeries>
          </c:ext>
        </c:extLst>
      </c:lineChart>
      <c:catAx>
        <c:axId val="228686904"/>
        <c:scaling>
          <c:orientation val="minMax"/>
        </c:scaling>
        <c:delete val="0"/>
        <c:axPos val="b"/>
        <c:numFmt formatCode="General" sourceLinked="1"/>
        <c:majorTickMark val="out"/>
        <c:minorTickMark val="none"/>
        <c:tickLblPos val="nextTo"/>
        <c:crossAx val="228686512"/>
        <c:crosses val="autoZero"/>
        <c:auto val="1"/>
        <c:lblAlgn val="ctr"/>
        <c:lblOffset val="100"/>
        <c:noMultiLvlLbl val="0"/>
      </c:catAx>
      <c:valAx>
        <c:axId val="228686512"/>
        <c:scaling>
          <c:orientation val="minMax"/>
          <c:max val="1"/>
          <c:min val="0"/>
        </c:scaling>
        <c:delete val="0"/>
        <c:axPos val="l"/>
        <c:majorGridlines>
          <c:spPr>
            <a:ln>
              <a:solidFill>
                <a:schemeClr val="accent1">
                  <a:alpha val="20000"/>
                </a:schemeClr>
              </a:solidFill>
            </a:ln>
          </c:spPr>
        </c:majorGridlines>
        <c:numFmt formatCode="General" sourceLinked="1"/>
        <c:majorTickMark val="out"/>
        <c:minorTickMark val="none"/>
        <c:tickLblPos val="nextTo"/>
        <c:txPr>
          <a:bodyPr/>
          <a:lstStyle/>
          <a:p>
            <a:pPr>
              <a:defRPr sz="1200"/>
            </a:pPr>
            <a:endParaRPr lang="de-DE"/>
          </a:p>
        </c:txPr>
        <c:crossAx val="228686904"/>
        <c:crosses val="autoZero"/>
        <c:crossBetween val="between"/>
        <c:majorUnit val="0.2"/>
        <c:minorUnit val="0.05"/>
      </c:valAx>
    </c:plotArea>
    <c:legend>
      <c:legendPos val="r"/>
      <c:legendEntry>
        <c:idx val="8"/>
        <c:txPr>
          <a:bodyPr/>
          <a:lstStyle/>
          <a:p>
            <a:pPr>
              <a:defRPr sz="1200">
                <a:solidFill>
                  <a:schemeClr val="tx1"/>
                </a:solidFill>
              </a:defRPr>
            </a:pPr>
            <a:endParaRPr lang="de-DE"/>
          </a:p>
        </c:txPr>
      </c:legendEntry>
      <c:overlay val="0"/>
      <c:txPr>
        <a:bodyPr/>
        <a:lstStyle/>
        <a:p>
          <a:pPr>
            <a:defRPr sz="1200"/>
          </a:pPr>
          <a:endParaRPr lang="de-DE"/>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'Figure 1'!$B$28</c:f>
              <c:strCache>
                <c:ptCount val="1"/>
                <c:pt idx="0">
                  <c:v>τ=0</c:v>
                </c:pt>
              </c:strCache>
            </c:strRef>
          </c:tx>
          <c:spPr>
            <a:ln>
              <a:prstDash val="sysDot"/>
            </a:ln>
          </c:spPr>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1'!$B$29:$B$129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0-7277-4313-8869-8D3945F5311A}"/>
            </c:ext>
          </c:extLst>
        </c:ser>
        <c:ser>
          <c:idx val="1"/>
          <c:order val="1"/>
          <c:tx>
            <c:strRef>
              <c:f>'Figure 1'!$C$28</c:f>
              <c:strCache>
                <c:ptCount val="1"/>
                <c:pt idx="0">
                  <c:v>τ=0.5</c:v>
                </c:pt>
              </c:strCache>
            </c:strRef>
          </c:tx>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1'!$C$29:$C$129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0.97960665016559623</c:v>
                </c:pt>
                <c:pt idx="27">
                  <c:v>0.95845312302394092</c:v>
                </c:pt>
                <c:pt idx="28">
                  <c:v>0.93657919640807441</c:v>
                </c:pt>
                <c:pt idx="29">
                  <c:v>0.91402491997382962</c:v>
                </c:pt>
                <c:pt idx="30">
                  <c:v>0.8908309307779757</c:v>
                </c:pt>
                <c:pt idx="31">
                  <c:v>0.86703873199686965</c:v>
                </c:pt>
                <c:pt idx="32">
                  <c:v>0.84269093784247417</c:v>
                </c:pt>
                <c:pt idx="33">
                  <c:v>0.81783148664415262</c:v>
                </c:pt>
                <c:pt idx="34">
                  <c:v>0.79250582317093332</c:v>
                </c:pt>
                <c:pt idx="35">
                  <c:v>0.76676105052942878</c:v>
                </c:pt>
                <c:pt idx="36">
                  <c:v>0.74064605135905759</c:v>
                </c:pt>
                <c:pt idx="37">
                  <c:v>0.71421157753966868</c:v>
                </c:pt>
                <c:pt idx="38">
                  <c:v>0.68751030721507922</c:v>
                </c:pt>
                <c:pt idx="39">
                  <c:v>0.6605968676128714</c:v>
                </c:pt>
                <c:pt idx="40">
                  <c:v>0.63352782190376999</c:v>
                </c:pt>
                <c:pt idx="41">
                  <c:v>0.60636161819416867</c:v>
                </c:pt>
                <c:pt idx="42">
                  <c:v>0.57915849868667724</c:v>
                </c:pt>
                <c:pt idx="43">
                  <c:v>0.55198036708179765</c:v>
                </c:pt>
                <c:pt idx="44">
                  <c:v>0.524890612436265</c:v>
                </c:pt>
                <c:pt idx="45">
                  <c:v>0.49795388794840595</c:v>
                </c:pt>
                <c:pt idx="46">
                  <c:v>0.47123584351641484</c:v>
                </c:pt>
                <c:pt idx="47">
                  <c:v>0.4448028114196097</c:v>
                </c:pt>
                <c:pt idx="48">
                  <c:v>0.41872144511209952</c:v>
                </c:pt>
                <c:pt idx="49">
                  <c:v>0.39305831189728035</c:v>
                </c:pt>
                <c:pt idx="50">
                  <c:v>0.36787944117144233</c:v>
                </c:pt>
                <c:pt idx="51">
                  <c:v>0.34324983098255968</c:v>
                </c:pt>
                <c:pt idx="52">
                  <c:v>0.31923291683772881</c:v>
                </c:pt>
                <c:pt idx="53">
                  <c:v>0.29589000799493015</c:v>
                </c:pt>
                <c:pt idx="54">
                  <c:v>0.27327969786939937</c:v>
                </c:pt>
                <c:pt idx="55">
                  <c:v>0.25145725664086804</c:v>
                </c:pt>
                <c:pt idx="56">
                  <c:v>0.2304740156248701</c:v>
                </c:pt>
                <c:pt idx="57">
                  <c:v>0.21037675441885859</c:v>
                </c:pt>
                <c:pt idx="58">
                  <c:v>0.19120710319183454</c:v>
                </c:pt>
                <c:pt idx="59">
                  <c:v>0.1730009736849909</c:v>
                </c:pt>
                <c:pt idx="60">
                  <c:v>0.15578803345292985</c:v>
                </c:pt>
                <c:pt idx="61">
                  <c:v>0.13959123851696217</c:v>
                </c:pt>
                <c:pt idx="62">
                  <c:v>0.12442643983783136</c:v>
                </c:pt>
                <c:pt idx="63">
                  <c:v>0.11030207876060917</c:v>
                </c:pt>
                <c:pt idx="64">
                  <c:v>9.7218985762200061E-2</c:v>
                </c:pt>
                <c:pt idx="65">
                  <c:v>8.5170295377920383E-2</c:v>
                </c:pt>
                <c:pt idx="66">
                  <c:v>7.4141488054504073E-2</c:v>
                </c:pt>
                <c:pt idx="67">
                  <c:v>6.4110566857132956E-2</c:v>
                </c:pt>
                <c:pt idx="68">
                  <c:v>5.5048373467579972E-2</c:v>
                </c:pt>
                <c:pt idx="69">
                  <c:v>4.691904381122295E-2</c:v>
                </c:pt>
                <c:pt idx="70">
                  <c:v>3.9680599051589188E-2</c:v>
                </c:pt>
                <c:pt idx="71">
                  <c:v>3.328566275096792E-2</c:v>
                </c:pt>
                <c:pt idx="72">
                  <c:v>2.7682289922050646E-2</c:v>
                </c:pt>
                <c:pt idx="73">
                  <c:v>2.2814888739791764E-2</c:v>
                </c:pt>
                <c:pt idx="74">
                  <c:v>1.8625211129539212E-2</c:v>
                </c:pt>
                <c:pt idx="75">
                  <c:v>1.5053384599988248E-2</c:v>
                </c:pt>
                <c:pt idx="76">
                  <c:v>1.2038954848468363E-2</c:v>
                </c:pt>
                <c:pt idx="77">
                  <c:v>9.5219071054858159E-3</c:v>
                </c:pt>
                <c:pt idx="78">
                  <c:v>7.4436341253885365E-3</c:v>
                </c:pt>
                <c:pt idx="79">
                  <c:v>5.7478203093107487E-3</c:v>
                </c:pt>
                <c:pt idx="80">
                  <c:v>4.3812146982941651E-3</c:v>
                </c:pt>
                <c:pt idx="81">
                  <c:v>3.2942704078585722E-3</c:v>
                </c:pt>
                <c:pt idx="82">
                  <c:v>2.4416342671511305E-3</c:v>
                </c:pt>
                <c:pt idx="83">
                  <c:v>1.7824776248909157E-3</c:v>
                </c:pt>
                <c:pt idx="84">
                  <c:v>1.2806670301409103E-3</c:v>
                </c:pt>
                <c:pt idx="85">
                  <c:v>9.047812523655035E-4</c:v>
                </c:pt>
                <c:pt idx="86">
                  <c:v>6.2798830709134249E-4</c:v>
                </c:pt>
                <c:pt idx="87">
                  <c:v>4.2780226185978328E-4</c:v>
                </c:pt>
                <c:pt idx="88">
                  <c:v>2.8574415721942546E-4</c:v>
                </c:pt>
                <c:pt idx="89">
                  <c:v>1.869340712376791E-4</c:v>
                </c:pt>
                <c:pt idx="90">
                  <c:v>1.1964204174042874E-4</c:v>
                </c:pt>
                <c:pt idx="91">
                  <c:v>7.4824292285229372E-5</c:v>
                </c:pt>
                <c:pt idx="92">
                  <c:v>4.5668230261981734E-5</c:v>
                </c:pt>
                <c:pt idx="93">
                  <c:v>2.7165402707244594E-5</c:v>
                </c:pt>
                <c:pt idx="94">
                  <c:v>1.5726518541807608E-5</c:v>
                </c:pt>
                <c:pt idx="95">
                  <c:v>8.8473258877666304E-6</c:v>
                </c:pt>
                <c:pt idx="96">
                  <c:v>4.8290896053588806E-6</c:v>
                </c:pt>
                <c:pt idx="97">
                  <c:v>2.5530726394552189E-6</c:v>
                </c:pt>
                <c:pt idx="98">
                  <c:v>1.3050713489156922E-6</c:v>
                </c:pt>
                <c:pt idx="99">
                  <c:v>6.4381652925026479E-7</c:v>
                </c:pt>
                <c:pt idx="100">
                  <c:v>3.0590232050182579E-7</c:v>
                </c:pt>
              </c:numCache>
            </c:numRef>
          </c:val>
          <c:smooth val="0"/>
          <c:extLst>
            <c:ext xmlns:c16="http://schemas.microsoft.com/office/drawing/2014/chart" uri="{C3380CC4-5D6E-409C-BE32-E72D297353CC}">
              <c16:uniqueId val="{00000001-7277-4313-8869-8D3945F5311A}"/>
            </c:ext>
          </c:extLst>
        </c:ser>
        <c:ser>
          <c:idx val="2"/>
          <c:order val="2"/>
          <c:tx>
            <c:strRef>
              <c:f>'Figure 1'!$D$28</c:f>
              <c:strCache>
                <c:ptCount val="1"/>
                <c:pt idx="0">
                  <c:v>τ=1</c:v>
                </c:pt>
              </c:strCache>
            </c:strRef>
          </c:tx>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1'!$D$29:$D$129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0.9592218825714609</c:v>
                </c:pt>
                <c:pt idx="27">
                  <c:v>0.91697969858026829</c:v>
                </c:pt>
                <c:pt idx="28">
                  <c:v>0.87342290296759517</c:v>
                </c:pt>
                <c:pt idx="29">
                  <c:v>0.8287171000070217</c:v>
                </c:pt>
                <c:pt idx="30">
                  <c:v>0.78304528673108431</c:v>
                </c:pt>
                <c:pt idx="31">
                  <c:v>0.73660870802027567</c:v>
                </c:pt>
                <c:pt idx="32">
                  <c:v>0.68962724127859221</c:v>
                </c:pt>
                <c:pt idx="33">
                  <c:v>0.64233921915219483</c:v>
                </c:pt>
                <c:pt idx="34">
                  <c:v>0.59500059305700359</c:v>
                </c:pt>
                <c:pt idx="35">
                  <c:v>0.54788333983916093</c:v>
                </c:pt>
                <c:pt idx="36">
                  <c:v>0.50127302043072952</c:v>
                </c:pt>
                <c:pt idx="37">
                  <c:v>0.45546541478028585</c:v>
                </c:pt>
                <c:pt idx="38">
                  <c:v>0.41076218354421812</c:v>
                </c:pt>
                <c:pt idx="39">
                  <c:v>0.36746554570530543</c:v>
                </c:pt>
                <c:pt idx="40">
                  <c:v>0.32587201357489726</c:v>
                </c:pt>
                <c:pt idx="41">
                  <c:v>0.28626529269686907</c:v>
                </c:pt>
                <c:pt idx="42">
                  <c:v>0.24890853270145258</c:v>
                </c:pt>
                <c:pt idx="43">
                  <c:v>0.21403620285512612</c:v>
                </c:pt>
                <c:pt idx="44">
                  <c:v>0.18184595714116733</c:v>
                </c:pt>
                <c:pt idx="45">
                  <c:v>0.15249093961377741</c:v>
                </c:pt>
                <c:pt idx="46">
                  <c:v>0.12607305014895692</c:v>
                </c:pt>
                <c:pt idx="47">
                  <c:v>0.10263772997681279</c:v>
                </c:pt>
                <c:pt idx="48">
                  <c:v>8.2170820928120392E-2</c:v>
                </c:pt>
                <c:pt idx="49">
                  <c:v>6.459798863156517E-2</c:v>
                </c:pt>
                <c:pt idx="50">
                  <c:v>4.9787068367863944E-2</c:v>
                </c:pt>
                <c:pt idx="51">
                  <c:v>3.7553490715820689E-2</c:v>
                </c:pt>
                <c:pt idx="52">
                  <c:v>2.7668681127780367E-2</c:v>
                </c:pt>
                <c:pt idx="53">
                  <c:v>1.9871025122383666E-2</c:v>
                </c:pt>
                <c:pt idx="54">
                  <c:v>1.3878684699577823E-2</c:v>
                </c:pt>
                <c:pt idx="55">
                  <c:v>9.4032887981825991E-3</c:v>
                </c:pt>
                <c:pt idx="56">
                  <c:v>6.1633524804173183E-3</c:v>
                </c:pt>
                <c:pt idx="57">
                  <c:v>3.8962513518448964E-3</c:v>
                </c:pt>
                <c:pt idx="58">
                  <c:v>2.3677161826936304E-3</c:v>
                </c:pt>
                <c:pt idx="59">
                  <c:v>1.3781142721868865E-3</c:v>
                </c:pt>
                <c:pt idx="60">
                  <c:v>7.6520883444840206E-4</c:v>
                </c:pt>
                <c:pt idx="61">
                  <c:v>4.0356224142214302E-4</c:v>
                </c:pt>
                <c:pt idx="62">
                  <c:v>2.0118084788440591E-4</c:v>
                </c:pt>
                <c:pt idx="63">
                  <c:v>9.4300073861843374E-5</c:v>
                </c:pt>
                <c:pt idx="64">
                  <c:v>4.1320281819656557E-5</c:v>
                </c:pt>
                <c:pt idx="65">
                  <c:v>1.6817689419921432E-5</c:v>
                </c:pt>
                <c:pt idx="66">
                  <c:v>6.3135070420480832E-6</c:v>
                </c:pt>
                <c:pt idx="67">
                  <c:v>2.1693049572018744E-6</c:v>
                </c:pt>
                <c:pt idx="68">
                  <c:v>6.7643104877806188E-7</c:v>
                </c:pt>
                <c:pt idx="69">
                  <c:v>1.8963335888181288E-7</c:v>
                </c:pt>
                <c:pt idx="70">
                  <c:v>4.7306241961291228E-8</c:v>
                </c:pt>
                <c:pt idx="71">
                  <c:v>1.0382564696602775E-8</c:v>
                </c:pt>
                <c:pt idx="72">
                  <c:v>1.9798905483700138E-9</c:v>
                </c:pt>
                <c:pt idx="73">
                  <c:v>3.2354947560565541E-10</c:v>
                </c:pt>
                <c:pt idx="74">
                  <c:v>4.462741700191884E-11</c:v>
                </c:pt>
                <c:pt idx="75">
                  <c:v>5.1090890280633251E-12</c:v>
                </c:pt>
                <c:pt idx="76">
                  <c:v>4.7657700746337517E-13</c:v>
                </c:pt>
                <c:pt idx="77">
                  <c:v>3.5489954573715146E-14</c:v>
                </c:pt>
                <c:pt idx="78">
                  <c:v>2.0628785384801873E-15</c:v>
                </c:pt>
                <c:pt idx="79">
                  <c:v>9.1291401379423387E-17</c:v>
                </c:pt>
                <c:pt idx="80">
                  <c:v>2.9925059478656629E-18</c:v>
                </c:pt>
                <c:pt idx="81">
                  <c:v>7.0484935940885024E-20</c:v>
                </c:pt>
                <c:pt idx="82">
                  <c:v>1.1535357180217119E-21</c:v>
                </c:pt>
                <c:pt idx="83">
                  <c:v>1.2639073911480653E-23</c:v>
                </c:pt>
                <c:pt idx="84">
                  <c:v>8.8984689625195788E-26</c:v>
                </c:pt>
                <c:pt idx="85">
                  <c:v>3.8468084697830623E-28</c:v>
                </c:pt>
                <c:pt idx="86">
                  <c:v>9.71035561594584E-31</c:v>
                </c:pt>
                <c:pt idx="87">
                  <c:v>1.3537727929034199E-33</c:v>
                </c:pt>
                <c:pt idx="88">
                  <c:v>9.8008511763326189E-37</c:v>
                </c:pt>
                <c:pt idx="89">
                  <c:v>3.441418280391643E-40</c:v>
                </c:pt>
                <c:pt idx="90">
                  <c:v>5.4339022959780133E-44</c:v>
                </c:pt>
                <c:pt idx="91">
                  <c:v>3.5479043848332689E-48</c:v>
                </c:pt>
                <c:pt idx="92">
                  <c:v>8.7286105890365957E-53</c:v>
                </c:pt>
                <c:pt idx="93">
                  <c:v>7.2989114115381886E-58</c:v>
                </c:pt>
                <c:pt idx="94">
                  <c:v>1.8503018272710663E-63</c:v>
                </c:pt>
                <c:pt idx="95">
                  <c:v>1.2525192507760751E-69</c:v>
                </c:pt>
                <c:pt idx="96">
                  <c:v>1.9665674463406988E-76</c:v>
                </c:pt>
                <c:pt idx="97">
                  <c:v>6.1248400364475386E-84</c:v>
                </c:pt>
                <c:pt idx="98">
                  <c:v>3.1806010943583678E-92</c:v>
                </c:pt>
                <c:pt idx="99">
                  <c:v>2.2706651518909469E-101</c:v>
                </c:pt>
                <c:pt idx="100">
                  <c:v>1.7984862202794635E-111</c:v>
                </c:pt>
              </c:numCache>
            </c:numRef>
          </c:val>
          <c:smooth val="0"/>
          <c:extLst>
            <c:ext xmlns:c16="http://schemas.microsoft.com/office/drawing/2014/chart" uri="{C3380CC4-5D6E-409C-BE32-E72D297353CC}">
              <c16:uniqueId val="{00000002-7277-4313-8869-8D3945F5311A}"/>
            </c:ext>
          </c:extLst>
        </c:ser>
        <c:ser>
          <c:idx val="3"/>
          <c:order val="3"/>
          <c:tx>
            <c:strRef>
              <c:f>'Figure 1'!$E$28</c:f>
              <c:strCache>
                <c:ptCount val="1"/>
                <c:pt idx="0">
                  <c:v>τ=1.5</c:v>
                </c:pt>
              </c:strCache>
            </c:strRef>
          </c:tx>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1'!$E$29:$E$129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0.93885443056062701</c:v>
                </c:pt>
                <c:pt idx="27">
                  <c:v>0.87565563434850613</c:v>
                </c:pt>
                <c:pt idx="28">
                  <c:v>0.81080804037399423</c:v>
                </c:pt>
                <c:pt idx="29">
                  <c:v>0.74478217117501799</c:v>
                </c:pt>
                <c:pt idx="30">
                  <c:v>0.67811580230683888</c:v>
                </c:pt>
                <c:pt idx="31">
                  <c:v>0.61141179420393077</c:v>
                </c:pt>
                <c:pt idx="32">
                  <c:v>0.54533174475658308</c:v>
                </c:pt>
                <c:pt idx="33">
                  <c:v>0.48058464769967357</c:v>
                </c:pt>
                <c:pt idx="34">
                  <c:v>0.41790989895944308</c:v>
                </c:pt>
                <c:pt idx="35">
                  <c:v>0.35805430988653675</c:v>
                </c:pt>
                <c:pt idx="36">
                  <c:v>0.30174329569456698</c:v>
                </c:pt>
                <c:pt idx="37">
                  <c:v>0.24964712317895646</c:v>
                </c:pt>
                <c:pt idx="38">
                  <c:v>0.20234400173624745</c:v>
                </c:pt>
                <c:pt idx="39">
                  <c:v>0.16028280879920664</c:v>
                </c:pt>
                <c:pt idx="40">
                  <c:v>0.12374920716378864</c:v>
                </c:pt>
                <c:pt idx="41">
                  <c:v>9.2839614238939147E-2</c:v>
                </c:pt>
                <c:pt idx="42">
                  <c:v>6.7447642683387279E-2</c:v>
                </c:pt>
                <c:pt idx="43">
                  <c:v>4.7266966386630416E-2</c:v>
                </c:pt>
                <c:pt idx="44">
                  <c:v>3.181288431812368E-2</c:v>
                </c:pt>
                <c:pt idx="45">
                  <c:v>2.0462178626178315E-2</c:v>
                </c:pt>
                <c:pt idx="46">
                  <c:v>1.2507538265692307E-2</c:v>
                </c:pt>
                <c:pt idx="47">
                  <c:v>7.219555375775585E-3</c:v>
                </c:pt>
                <c:pt idx="48">
                  <c:v>3.9070675716861292E-3</c:v>
                </c:pt>
                <c:pt idx="49">
                  <c:v>1.9663539222185837E-3</c:v>
                </c:pt>
                <c:pt idx="50">
                  <c:v>9.1188196555451787E-4</c:v>
                </c:pt>
                <c:pt idx="51">
                  <c:v>3.8560165459730161E-4</c:v>
                </c:pt>
                <c:pt idx="52">
                  <c:v>1.4692818466144792E-4</c:v>
                </c:pt>
                <c:pt idx="53">
                  <c:v>4.9771249921025073E-5</c:v>
                </c:pt>
                <c:pt idx="54">
                  <c:v>1.4760444067035935E-5</c:v>
                </c:pt>
                <c:pt idx="55">
                  <c:v>3.7661068323751027E-6</c:v>
                </c:pt>
                <c:pt idx="56">
                  <c:v>8.104691711957798E-7</c:v>
                </c:pt>
                <c:pt idx="57">
                  <c:v>1.4381758816718912E-7</c:v>
                </c:pt>
                <c:pt idx="58">
                  <c:v>2.0508294195777308E-8</c:v>
                </c:pt>
                <c:pt idx="59">
                  <c:v>2.2820738986131922E-9</c:v>
                </c:pt>
                <c:pt idx="60">
                  <c:v>1.9162584463919055E-10</c:v>
                </c:pt>
                <c:pt idx="61">
                  <c:v>1.1686418422890825E-11</c:v>
                </c:pt>
                <c:pt idx="62">
                  <c:v>4.9547739496114543E-13</c:v>
                </c:pt>
                <c:pt idx="63">
                  <c:v>1.3892379941280156E-14</c:v>
                </c:pt>
                <c:pt idx="64">
                  <c:v>2.432847044398078E-16</c:v>
                </c:pt>
                <c:pt idx="65">
                  <c:v>2.4924550854628058E-18</c:v>
                </c:pt>
                <c:pt idx="66">
                  <c:v>1.3860539478781157E-20</c:v>
                </c:pt>
                <c:pt idx="67">
                  <c:v>3.8396849591378856E-23</c:v>
                </c:pt>
                <c:pt idx="68">
                  <c:v>4.8021540886762002E-26</c:v>
                </c:pt>
                <c:pt idx="69">
                  <c:v>2.4220092472162548E-29</c:v>
                </c:pt>
                <c:pt idx="70">
                  <c:v>4.3275592442364996E-33</c:v>
                </c:pt>
                <c:pt idx="71">
                  <c:v>2.3605452301723775E-37</c:v>
                </c:pt>
                <c:pt idx="72">
                  <c:v>3.3130055266940466E-42</c:v>
                </c:pt>
                <c:pt idx="73">
                  <c:v>9.8285592452319252E-48</c:v>
                </c:pt>
                <c:pt idx="74">
                  <c:v>4.915765213470962E-54</c:v>
                </c:pt>
                <c:pt idx="75">
                  <c:v>3.1949622088951777E-61</c:v>
                </c:pt>
                <c:pt idx="76">
                  <c:v>1.9994226252186694E-69</c:v>
                </c:pt>
                <c:pt idx="77">
                  <c:v>8.5283784910666468E-79</c:v>
                </c:pt>
                <c:pt idx="78">
                  <c:v>1.6648027456113302E-89</c:v>
                </c:pt>
                <c:pt idx="79">
                  <c:v>9.3937760326737647E-102</c:v>
                </c:pt>
                <c:pt idx="80">
                  <c:v>9.0152403625523382E-116</c:v>
                </c:pt>
                <c:pt idx="81">
                  <c:v>7.9762482197115969E-132</c:v>
                </c:pt>
                <c:pt idx="82">
                  <c:v>3.2062140611797099E-150</c:v>
                </c:pt>
                <c:pt idx="83">
                  <c:v>2.5840417169438289E-171</c:v>
                </c:pt>
                <c:pt idx="84">
                  <c:v>1.6211264656721749E-195</c:v>
                </c:pt>
                <c:pt idx="85">
                  <c:v>2.6487205425476782E-223</c:v>
                </c:pt>
                <c:pt idx="86">
                  <c:v>3.1724965258886751E-255</c:v>
                </c:pt>
                <c:pt idx="87">
                  <c:v>6.4141193884436125E-292</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3-7277-4313-8869-8D3945F5311A}"/>
            </c:ext>
          </c:extLst>
        </c:ser>
        <c:ser>
          <c:idx val="4"/>
          <c:order val="4"/>
          <c:tx>
            <c:strRef>
              <c:f>'Figure 1'!$F$28</c:f>
              <c:strCache>
                <c:ptCount val="1"/>
                <c:pt idx="0">
                  <c:v>τ=2</c:v>
                </c:pt>
              </c:strCache>
            </c:strRef>
          </c:tx>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1'!$F$29:$F$129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0.91851318494992984</c:v>
                </c:pt>
                <c:pt idx="27">
                  <c:v>0.83455922198217836</c:v>
                </c:pt>
                <c:pt idx="28">
                  <c:v>0.74902231286774745</c:v>
                </c:pt>
                <c:pt idx="29">
                  <c:v>0.66295349891748545</c:v>
                </c:pt>
                <c:pt idx="30">
                  <c:v>0.57756088707290099</c:v>
                </c:pt>
                <c:pt idx="31">
                  <c:v>0.49418346183600248</c:v>
                </c:pt>
                <c:pt idx="32">
                  <c:v>0.41424500102808509</c:v>
                </c:pt>
                <c:pt idx="33">
                  <c:v>0.33918604294912419</c:v>
                </c:pt>
                <c:pt idx="34">
                  <c:v>0.27037456688262268</c:v>
                </c:pt>
                <c:pt idx="35">
                  <c:v>0.2090001853550604</c:v>
                </c:pt>
                <c:pt idx="36">
                  <c:v>0.15596195900230736</c:v>
                </c:pt>
                <c:pt idx="37">
                  <c:v>0.11176556496747922</c:v>
                </c:pt>
                <c:pt idx="38">
                  <c:v>7.6449833768906877E-2</c:v>
                </c:pt>
                <c:pt idx="39">
                  <c:v>4.9563324762423103E-2</c:v>
                </c:pt>
                <c:pt idx="40">
                  <c:v>3.020632361238931E-2</c:v>
                </c:pt>
                <c:pt idx="41">
                  <c:v>1.7141308015097712E-2</c:v>
                </c:pt>
                <c:pt idx="42">
                  <c:v>8.9571602564760579E-3</c:v>
                </c:pt>
                <c:pt idx="43">
                  <c:v>4.2544834139021468E-3</c:v>
                </c:pt>
                <c:pt idx="44">
                  <c:v>1.8092625437069367E-3</c:v>
                </c:pt>
                <c:pt idx="45">
                  <c:v>6.7679307497213893E-4</c:v>
                </c:pt>
                <c:pt idx="46">
                  <c:v>2.1813670833724445E-4</c:v>
                </c:pt>
                <c:pt idx="47">
                  <c:v>5.9129667309460642E-5</c:v>
                </c:pt>
                <c:pt idx="48">
                  <c:v>1.3102779071823303E-5</c:v>
                </c:pt>
                <c:pt idx="49">
                  <c:v>2.2958698281141366E-6</c:v>
                </c:pt>
                <c:pt idx="50">
                  <c:v>3.0590232050182579E-7</c:v>
                </c:pt>
                <c:pt idx="51">
                  <c:v>2.9601840146769503E-8</c:v>
                </c:pt>
                <c:pt idx="52">
                  <c:v>1.9709787614015972E-9</c:v>
                </c:pt>
                <c:pt idx="53">
                  <c:v>8.4728441988183938E-11</c:v>
                </c:pt>
                <c:pt idx="54">
                  <c:v>2.181600636053633E-12</c:v>
                </c:pt>
                <c:pt idx="55">
                  <c:v>3.0794476700936693E-14</c:v>
                </c:pt>
                <c:pt idx="56">
                  <c:v>2.1464247609964789E-16</c:v>
                </c:pt>
                <c:pt idx="57">
                  <c:v>6.5287316101941236E-19</c:v>
                </c:pt>
                <c:pt idx="58">
                  <c:v>7.486936993621027E-22</c:v>
                </c:pt>
                <c:pt idx="59">
                  <c:v>2.7222636259906806E-25</c:v>
                </c:pt>
                <c:pt idx="60">
                  <c:v>2.555959117521073E-29</c:v>
                </c:pt>
                <c:pt idx="61">
                  <c:v>4.8573729973740853E-34</c:v>
                </c:pt>
                <c:pt idx="62">
                  <c:v>1.3991582888051261E-39</c:v>
                </c:pt>
                <c:pt idx="63">
                  <c:v>4.3317265199183474E-46</c:v>
                </c:pt>
                <c:pt idx="64">
                  <c:v>9.5761287233189667E-54</c:v>
                </c:pt>
                <c:pt idx="65">
                  <c:v>9.2897361412831367E-63</c:v>
                </c:pt>
                <c:pt idx="66">
                  <c:v>2.2137161818881662E-73</c:v>
                </c:pt>
                <c:pt idx="67">
                  <c:v>6.4865046957196876E-86</c:v>
                </c:pt>
                <c:pt idx="68">
                  <c:v>1.0230969155919141E-100</c:v>
                </c:pt>
                <c:pt idx="69">
                  <c:v>3.2376411933992991E-118</c:v>
                </c:pt>
                <c:pt idx="70">
                  <c:v>6.3160221618756324E-139</c:v>
                </c:pt>
                <c:pt idx="71">
                  <c:v>1.850276252574517E-163</c:v>
                </c:pt>
                <c:pt idx="72">
                  <c:v>1.499752993091229E-192</c:v>
                </c:pt>
                <c:pt idx="73">
                  <c:v>4.4283922200471744E-227</c:v>
                </c:pt>
                <c:pt idx="74">
                  <c:v>4.1835943218334692E-268</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4-7277-4313-8869-8D3945F5311A}"/>
            </c:ext>
          </c:extLst>
        </c:ser>
        <c:ser>
          <c:idx val="5"/>
          <c:order val="5"/>
          <c:tx>
            <c:strRef>
              <c:f>'Figure 1'!$G$28</c:f>
              <c:strCache>
                <c:ptCount val="1"/>
                <c:pt idx="0">
                  <c:v>τ=2.5</c:v>
                </c:pt>
              </c:strCache>
            </c:strRef>
          </c:tx>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1'!$G$29:$G$129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0.89820718531478816</c:v>
                </c:pt>
                <c:pt idx="27">
                  <c:v>0.79377076844314709</c:v>
                </c:pt>
                <c:pt idx="28">
                  <c:v>0.68836060651183406</c:v>
                </c:pt>
                <c:pt idx="29">
                  <c:v>0.58397316103794827</c:v>
                </c:pt>
                <c:pt idx="30">
                  <c:v>0.48287377253122998</c:v>
                </c:pt>
                <c:pt idx="31">
                  <c:v>0.387483521139114</c:v>
                </c:pt>
                <c:pt idx="32">
                  <c:v>0.30020454643085459</c:v>
                </c:pt>
                <c:pt idx="33">
                  <c:v>0.22318929495524809</c:v>
                </c:pt>
                <c:pt idx="34">
                  <c:v>0.15807706807633157</c:v>
                </c:pt>
                <c:pt idx="35">
                  <c:v>0.10574290188481877</c:v>
                </c:pt>
                <c:pt idx="36">
                  <c:v>6.6122220605694546E-2</c:v>
                </c:pt>
                <c:pt idx="37">
                  <c:v>3.8178441095310982E-2</c:v>
                </c:pt>
                <c:pt idx="38">
                  <c:v>2.0057694196167767E-2</c:v>
                </c:pt>
                <c:pt idx="39">
                  <c:v>9.4209660954798422E-3</c:v>
                </c:pt>
                <c:pt idx="40">
                  <c:v>3.8734875579208711E-3</c:v>
                </c:pt>
                <c:pt idx="41">
                  <c:v>1.3592689518428273E-3</c:v>
                </c:pt>
                <c:pt idx="42">
                  <c:v>3.9489899964143378E-4</c:v>
                </c:pt>
                <c:pt idx="43">
                  <c:v>9.1565056827982554E-5</c:v>
                </c:pt>
                <c:pt idx="44">
                  <c:v>1.6212531295082514E-5</c:v>
                </c:pt>
                <c:pt idx="45">
                  <c:v>2.0782002144012332E-6</c:v>
                </c:pt>
                <c:pt idx="46">
                  <c:v>1.8081693598572808E-7</c:v>
                </c:pt>
                <c:pt idx="47">
                  <c:v>9.876661163583338E-9</c:v>
                </c:pt>
                <c:pt idx="48">
                  <c:v>3.081146369727752E-10</c:v>
                </c:pt>
                <c:pt idx="49">
                  <c:v>4.8940906883977852E-12</c:v>
                </c:pt>
                <c:pt idx="50">
                  <c:v>3.4424771084699768E-14</c:v>
                </c:pt>
                <c:pt idx="51">
                  <c:v>9.0476289191742344E-17</c:v>
                </c:pt>
                <c:pt idx="52">
                  <c:v>7.223686652376403E-20</c:v>
                </c:pt>
                <c:pt idx="53">
                  <c:v>1.3609462131634179E-23</c:v>
                </c:pt>
                <c:pt idx="54">
                  <c:v>4.443736897949849E-28</c:v>
                </c:pt>
                <c:pt idx="55">
                  <c:v>1.7239055509481168E-33</c:v>
                </c:pt>
                <c:pt idx="56">
                  <c:v>5.0037406460511456E-40</c:v>
                </c:pt>
                <c:pt idx="57">
                  <c:v>6.1627751118777567E-48</c:v>
                </c:pt>
                <c:pt idx="58">
                  <c:v>1.6050795823755376E-57</c:v>
                </c:pt>
                <c:pt idx="59">
                  <c:v>3.7548628610832073E-69</c:v>
                </c:pt>
                <c:pt idx="60">
                  <c:v>2.7499609690528423E-83</c:v>
                </c:pt>
                <c:pt idx="61">
                  <c:v>1.7201107361851624E-100</c:v>
                </c:pt>
                <c:pt idx="62">
                  <c:v>1.8500746245564389E-121</c:v>
                </c:pt>
                <c:pt idx="63">
                  <c:v>4.7237767640296291E-147</c:v>
                </c:pt>
                <c:pt idx="64">
                  <c:v>2.4732503959750213E-178</c:v>
                </c:pt>
                <c:pt idx="65">
                  <c:v>1.27974182860007E-216</c:v>
                </c:pt>
                <c:pt idx="66">
                  <c:v>1.5246628870482981E-263</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5-7277-4313-8869-8D3945F5311A}"/>
            </c:ext>
          </c:extLst>
        </c:ser>
        <c:ser>
          <c:idx val="6"/>
          <c:order val="6"/>
          <c:tx>
            <c:strRef>
              <c:f>'Figure 1'!$H$28</c:f>
              <c:strCache>
                <c:ptCount val="1"/>
                <c:pt idx="0">
                  <c:v>τ=3</c:v>
                </c:pt>
              </c:strCache>
            </c:strRef>
          </c:tx>
          <c:marker>
            <c:symbol val="none"/>
          </c:marker>
          <c:cat>
            <c:numRef>
              <c:f>'Figure 1'!$A$29:$A$129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1'!$H$29:$H$129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0.87794561059467169</c:v>
                </c:pt>
                <c:pt idx="27">
                  <c:v>0.75337217784048494</c:v>
                </c:pt>
                <c:pt idx="28">
                  <c:v>0.62912077472240746</c:v>
                </c:pt>
                <c:pt idx="29">
                  <c:v>0.50856941928983601</c:v>
                </c:pt>
                <c:pt idx="30">
                  <c:v>0.39543934184377211</c:v>
                </c:pt>
                <c:pt idx="31">
                  <c:v>0.29345881165377169</c:v>
                </c:pt>
                <c:pt idx="32">
                  <c:v>0.20589364186413675</c:v>
                </c:pt>
                <c:pt idx="33">
                  <c:v>0.1350069328102291</c:v>
                </c:pt>
                <c:pt idx="34">
                  <c:v>8.1576288848269188E-2</c:v>
                </c:pt>
                <c:pt idx="35">
                  <c:v>4.4644899130430182E-2</c:v>
                </c:pt>
                <c:pt idx="36">
                  <c:v>2.1666471150535372E-2</c:v>
                </c:pt>
                <c:pt idx="37">
                  <c:v>9.0848773668465912E-3</c:v>
                </c:pt>
                <c:pt idx="38">
                  <c:v>3.1875828797125636E-3</c:v>
                </c:pt>
                <c:pt idx="39">
                  <c:v>8.9963968953752694E-4</c:v>
                </c:pt>
                <c:pt idx="40">
                  <c:v>1.9451531672814363E-4</c:v>
                </c:pt>
                <c:pt idx="41">
                  <c:v>3.0331279624183872E-5</c:v>
                </c:pt>
                <c:pt idx="42">
                  <c:v>3.1648657686668837E-6</c:v>
                </c:pt>
                <c:pt idx="43">
                  <c:v>2.0134478722297687E-7</c:v>
                </c:pt>
                <c:pt idx="44">
                  <c:v>6.9559305574612615E-9</c:v>
                </c:pt>
                <c:pt idx="45">
                  <c:v>1.129526798698026E-10</c:v>
                </c:pt>
                <c:pt idx="46">
                  <c:v>7.1985856990043375E-13</c:v>
                </c:pt>
                <c:pt idx="47">
                  <c:v>1.4368701106503142E-15</c:v>
                </c:pt>
                <c:pt idx="48">
                  <c:v>6.7700498237686693E-19</c:v>
                </c:pt>
                <c:pt idx="49">
                  <c:v>5.2792866102494412E-23</c:v>
                </c:pt>
                <c:pt idx="50">
                  <c:v>4.3596100000630809E-28</c:v>
                </c:pt>
                <c:pt idx="51">
                  <c:v>2.172302324474973E-34</c:v>
                </c:pt>
                <c:pt idx="52">
                  <c:v>3.2117446678185139E-42</c:v>
                </c:pt>
                <c:pt idx="53">
                  <c:v>5.7452138805833604E-52</c:v>
                </c:pt>
                <c:pt idx="54">
                  <c:v>3.9938164680514298E-64</c:v>
                </c:pt>
                <c:pt idx="55">
                  <c:v>2.5560290583272416E-79</c:v>
                </c:pt>
                <c:pt idx="56">
                  <c:v>2.4183973360576217E-98</c:v>
                </c:pt>
                <c:pt idx="57">
                  <c:v>3.3026860018773623E-122</c:v>
                </c:pt>
                <c:pt idx="58">
                  <c:v>3.3595445977907333E-152</c:v>
                </c:pt>
                <c:pt idx="59">
                  <c:v>5.7961278659193289E-190</c:v>
                </c:pt>
                <c:pt idx="60">
                  <c:v>1.3495503590256137E-237</c:v>
                </c:pt>
                <c:pt idx="61">
                  <c:v>8.7206451675127768E-298</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6-7277-4313-8869-8D3945F5311A}"/>
            </c:ext>
          </c:extLst>
        </c:ser>
        <c:ser>
          <c:idx val="8"/>
          <c:order val="7"/>
          <c:tx>
            <c:strRef>
              <c:f>'Figure 1'!$I$28</c:f>
              <c:strCache>
                <c:ptCount val="1"/>
                <c:pt idx="0">
                  <c:v> τ=10</c:v>
                </c:pt>
              </c:strCache>
            </c:strRef>
          </c:tx>
          <c:spPr>
            <a:ln>
              <a:solidFill>
                <a:schemeClr val="accent1">
                  <a:lumMod val="75000"/>
                </a:schemeClr>
              </a:solidFill>
            </a:ln>
          </c:spPr>
          <c:marker>
            <c:symbol val="none"/>
          </c:marker>
          <c:val>
            <c:numRef>
              <c:f>'Figure 1'!$I$29:$I$129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0.60432092074147048</c:v>
                </c:pt>
                <c:pt idx="27">
                  <c:v>0.27361733989318177</c:v>
                </c:pt>
                <c:pt idx="28">
                  <c:v>7.7436718655565714E-2</c:v>
                </c:pt>
                <c:pt idx="29">
                  <c:v>1.011360291167588E-2</c:v>
                </c:pt>
                <c:pt idx="30">
                  <c:v>3.6482219930558121E-4</c:v>
                </c:pt>
                <c:pt idx="31">
                  <c:v>1.5118115292304566E-6</c:v>
                </c:pt>
                <c:pt idx="32">
                  <c:v>1.5836884891208825E-10</c:v>
                </c:pt>
                <c:pt idx="33">
                  <c:v>2.9981809114952893E-17</c:v>
                </c:pt>
                <c:pt idx="34">
                  <c:v>9.8935133056528454E-29</c:v>
                </c:pt>
                <c:pt idx="35">
                  <c:v>1.4978282237621695E-48</c:v>
                </c:pt>
                <c:pt idx="36">
                  <c:v>3.991541074640349E-83</c:v>
                </c:pt>
                <c:pt idx="37">
                  <c:v>4.6536610647856627E-144</c:v>
                </c:pt>
                <c:pt idx="38">
                  <c:v>1.5791514318198205E-252</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7-7277-4313-8869-8D3945F5311A}"/>
            </c:ext>
          </c:extLst>
        </c:ser>
        <c:ser>
          <c:idx val="9"/>
          <c:order val="8"/>
          <c:tx>
            <c:strRef>
              <c:f>'Figure 1'!$J$28</c:f>
              <c:strCache>
                <c:ptCount val="1"/>
                <c:pt idx="0">
                  <c:v> τ=100</c:v>
                </c:pt>
              </c:strCache>
            </c:strRef>
          </c:tx>
          <c:spPr>
            <a:ln>
              <a:solidFill>
                <a:schemeClr val="tx1"/>
              </a:solidFill>
            </a:ln>
          </c:spPr>
          <c:marker>
            <c:symbol val="none"/>
          </c:marker>
          <c:val>
            <c:numRef>
              <c:f>'Figure 1'!$J$29:$J$129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5.9510427846234421E-26</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8-7277-4313-8869-8D3945F5311A}"/>
            </c:ext>
          </c:extLst>
        </c:ser>
        <c:ser>
          <c:idx val="7"/>
          <c:order val="9"/>
          <c:tx>
            <c:strRef>
              <c:f>'Figure 1'!$K$28</c:f>
              <c:strCache>
                <c:ptCount val="1"/>
                <c:pt idx="0">
                  <c:v>pov (0|1)</c:v>
                </c:pt>
              </c:strCache>
            </c:strRef>
          </c:tx>
          <c:spPr>
            <a:ln>
              <a:solidFill>
                <a:schemeClr val="bg1">
                  <a:lumMod val="75000"/>
                </a:schemeClr>
              </a:solidFill>
              <a:prstDash val="sysDash"/>
            </a:ln>
          </c:spPr>
          <c:marker>
            <c:symbol val="none"/>
          </c:marker>
          <c:val>
            <c:numRef>
              <c:f>'Figure 1'!$K$29:$K$125</c:f>
              <c:numCache>
                <c:formatCode>General</c:formatCode>
                <c:ptCount val="9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c:v>
                </c:pt>
              </c:numCache>
            </c:numRef>
          </c:val>
          <c:smooth val="0"/>
          <c:extLst>
            <c:ext xmlns:c16="http://schemas.microsoft.com/office/drawing/2014/chart" uri="{C3380CC4-5D6E-409C-BE32-E72D297353CC}">
              <c16:uniqueId val="{00000009-7277-4313-8869-8D3945F5311A}"/>
            </c:ext>
          </c:extLst>
        </c:ser>
        <c:dLbls>
          <c:showLegendKey val="0"/>
          <c:showVal val="0"/>
          <c:showCatName val="0"/>
          <c:showSerName val="0"/>
          <c:showPercent val="0"/>
          <c:showBubbleSize val="0"/>
        </c:dLbls>
        <c:smooth val="0"/>
        <c:axId val="228687688"/>
        <c:axId val="228688080"/>
      </c:lineChart>
      <c:catAx>
        <c:axId val="228687688"/>
        <c:scaling>
          <c:orientation val="minMax"/>
        </c:scaling>
        <c:delete val="0"/>
        <c:axPos val="b"/>
        <c:numFmt formatCode="General" sourceLinked="1"/>
        <c:majorTickMark val="out"/>
        <c:minorTickMark val="none"/>
        <c:tickLblPos val="nextTo"/>
        <c:crossAx val="228688080"/>
        <c:crosses val="autoZero"/>
        <c:auto val="1"/>
        <c:lblAlgn val="ctr"/>
        <c:lblOffset val="100"/>
        <c:noMultiLvlLbl val="0"/>
      </c:catAx>
      <c:valAx>
        <c:axId val="228688080"/>
        <c:scaling>
          <c:orientation val="minMax"/>
          <c:max val="1"/>
        </c:scaling>
        <c:delete val="0"/>
        <c:axPos val="l"/>
        <c:majorGridlines>
          <c:spPr>
            <a:ln>
              <a:solidFill>
                <a:schemeClr val="accent1">
                  <a:alpha val="20000"/>
                </a:schemeClr>
              </a:solidFill>
            </a:ln>
          </c:spPr>
        </c:majorGridlines>
        <c:numFmt formatCode="General" sourceLinked="1"/>
        <c:majorTickMark val="out"/>
        <c:minorTickMark val="none"/>
        <c:tickLblPos val="nextTo"/>
        <c:txPr>
          <a:bodyPr/>
          <a:lstStyle/>
          <a:p>
            <a:pPr>
              <a:defRPr sz="1100"/>
            </a:pPr>
            <a:endParaRPr lang="de-DE"/>
          </a:p>
        </c:txPr>
        <c:crossAx val="228687688"/>
        <c:crosses val="autoZero"/>
        <c:crossBetween val="between"/>
        <c:majorUnit val="0.2"/>
      </c:valAx>
    </c:plotArea>
    <c:legend>
      <c:legendPos val="r"/>
      <c:legendEntry>
        <c:idx val="0"/>
        <c:txPr>
          <a:bodyPr/>
          <a:lstStyle/>
          <a:p>
            <a:pPr>
              <a:defRPr sz="1200">
                <a:solidFill>
                  <a:schemeClr val="tx1"/>
                </a:solidFill>
              </a:defRPr>
            </a:pPr>
            <a:endParaRPr lang="de-DE"/>
          </a:p>
        </c:txPr>
      </c:legendEntry>
      <c:legendEntry>
        <c:idx val="7"/>
        <c:txPr>
          <a:bodyPr/>
          <a:lstStyle/>
          <a:p>
            <a:pPr>
              <a:defRPr sz="1200">
                <a:ln w="9525">
                  <a:noFill/>
                </a:ln>
                <a:solidFill>
                  <a:schemeClr val="tx1"/>
                </a:solidFill>
              </a:defRPr>
            </a:pPr>
            <a:endParaRPr lang="de-DE"/>
          </a:p>
        </c:txPr>
      </c:legendEntry>
      <c:legendEntry>
        <c:idx val="8"/>
        <c:txPr>
          <a:bodyPr/>
          <a:lstStyle/>
          <a:p>
            <a:pPr>
              <a:defRPr sz="1200">
                <a:ln>
                  <a:noFill/>
                </a:ln>
                <a:solidFill>
                  <a:schemeClr val="tx1"/>
                </a:solidFill>
              </a:defRPr>
            </a:pPr>
            <a:endParaRPr lang="de-DE"/>
          </a:p>
        </c:txPr>
      </c:legendEntry>
      <c:legendEntry>
        <c:idx val="9"/>
        <c:txPr>
          <a:bodyPr/>
          <a:lstStyle/>
          <a:p>
            <a:pPr>
              <a:defRPr sz="1200">
                <a:solidFill>
                  <a:schemeClr val="tx1"/>
                </a:solidFill>
              </a:defRPr>
            </a:pPr>
            <a:endParaRPr lang="de-DE"/>
          </a:p>
        </c:txPr>
      </c:legendEntry>
      <c:overlay val="0"/>
      <c:txPr>
        <a:bodyPr/>
        <a:lstStyle/>
        <a:p>
          <a:pPr>
            <a:defRPr sz="1200"/>
          </a:pPr>
          <a:endParaRPr lang="de-DE"/>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'Figure 5_pw'!$B$29</c:f>
              <c:strCache>
                <c:ptCount val="1"/>
                <c:pt idx="0">
                  <c:v>ε=0.25</c:v>
                </c:pt>
              </c:strCache>
            </c:strRef>
          </c:tx>
          <c:spPr>
            <a:ln w="15875">
              <a:prstDash val="dash"/>
            </a:ln>
          </c:spPr>
          <c:marker>
            <c:symbol val="none"/>
          </c:marker>
          <c:cat>
            <c:numRef>
              <c:f>'Figure 5_pw'!$A$30:$A$130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5_pw'!$B$30:$B$130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6.0937564274411705E-313</c:v>
                </c:pt>
                <c:pt idx="26">
                  <c:v>3.27849419876183E-178</c:v>
                </c:pt>
                <c:pt idx="27">
                  <c:v>6.6170865057981001E-107</c:v>
                </c:pt>
                <c:pt idx="28">
                  <c:v>3.6663243904742198E-67</c:v>
                </c:pt>
                <c:pt idx="29">
                  <c:v>5.6739722171001E-44</c:v>
                </c:pt>
                <c:pt idx="30">
                  <c:v>7.0125874499589694E-30</c:v>
                </c:pt>
                <c:pt idx="31">
                  <c:v>5.31304447449974E-21</c:v>
                </c:pt>
                <c:pt idx="32">
                  <c:v>3.1973136875779698E-15</c:v>
                </c:pt>
                <c:pt idx="33">
                  <c:v>2.38612524139723E-11</c:v>
                </c:pt>
                <c:pt idx="34">
                  <c:v>1.10167038556007E-8</c:v>
                </c:pt>
                <c:pt idx="35">
                  <c:v>8.2991635244919704E-7</c:v>
                </c:pt>
                <c:pt idx="36">
                  <c:v>1.8625701773006499E-5</c:v>
                </c:pt>
                <c:pt idx="37">
                  <c:v>1.82757047750028E-4</c:v>
                </c:pt>
                <c:pt idx="38">
                  <c:v>1.0069293371074001E-3</c:v>
                </c:pt>
                <c:pt idx="39">
                  <c:v>3.6808342188232698E-3</c:v>
                </c:pt>
                <c:pt idx="40">
                  <c:v>0.01</c:v>
                </c:pt>
                <c:pt idx="41">
                  <c:v>2.18425853614343E-2</c:v>
                </c:pt>
                <c:pt idx="42">
                  <c:v>4.0543251509724702E-2</c:v>
                </c:pt>
                <c:pt idx="43">
                  <c:v>6.6537583209759693E-2</c:v>
                </c:pt>
                <c:pt idx="44">
                  <c:v>9.9371078382171005E-2</c:v>
                </c:pt>
                <c:pt idx="45">
                  <c:v>0.13794597321834701</c:v>
                </c:pt>
                <c:pt idx="46">
                  <c:v>0.18083510124737501</c:v>
                </c:pt>
                <c:pt idx="47">
                  <c:v>0.226549712298518</c:v>
                </c:pt>
                <c:pt idx="48">
                  <c:v>0.273718917969755</c:v>
                </c:pt>
                <c:pt idx="49">
                  <c:v>0.321183944493109</c:v>
                </c:pt>
                <c:pt idx="50">
                  <c:v>0.36802902032985602</c:v>
                </c:pt>
                <c:pt idx="51">
                  <c:v>0.413572850926061</c:v>
                </c:pt>
                <c:pt idx="52">
                  <c:v>0.45733977103607498</c:v>
                </c:pt>
                <c:pt idx="53">
                  <c:v>0.49902339499980403</c:v>
                </c:pt>
                <c:pt idx="54">
                  <c:v>0.53845028661395899</c:v>
                </c:pt>
                <c:pt idx="55">
                  <c:v>0.57554743702717204</c:v>
                </c:pt>
                <c:pt idx="56">
                  <c:v>0.61031500591232202</c:v>
                </c:pt>
                <c:pt idx="57">
                  <c:v>0.64280447040288002</c:v>
                </c:pt>
                <c:pt idx="58">
                  <c:v>0.67310167978966295</c:v>
                </c:pt>
                <c:pt idx="59">
                  <c:v>0.70131406223922399</c:v>
                </c:pt>
                <c:pt idx="60">
                  <c:v>0.72756119285698295</c:v>
                </c:pt>
                <c:pt idx="61">
                  <c:v>0.75196799957846905</c:v>
                </c:pt>
                <c:pt idx="62">
                  <c:v>0.77465999116099005</c:v>
                </c:pt>
                <c:pt idx="63">
                  <c:v>0.79576000624461596</c:v>
                </c:pt>
                <c:pt idx="64">
                  <c:v>0.81538608795095202</c:v>
                </c:pt>
                <c:pt idx="65">
                  <c:v>0.83365017852838497</c:v>
                </c:pt>
                <c:pt idx="66">
                  <c:v>0.85065740200463302</c:v>
                </c:pt>
                <c:pt idx="67">
                  <c:v>0.86650576096474796</c:v>
                </c:pt>
                <c:pt idx="68">
                  <c:v>0.881286118662444</c:v>
                </c:pt>
                <c:pt idx="69">
                  <c:v>0.89508237209274599</c:v>
                </c:pt>
                <c:pt idx="70">
                  <c:v>0.90797174761553101</c:v>
                </c:pt>
                <c:pt idx="71">
                  <c:v>0.920025170111479</c:v>
                </c:pt>
                <c:pt idx="72">
                  <c:v>0.93130767101606005</c:v>
                </c:pt>
                <c:pt idx="73">
                  <c:v>0.94187881113612804</c:v>
                </c:pt>
                <c:pt idx="74">
                  <c:v>0.95179310185754296</c:v>
                </c:pt>
                <c:pt idx="75">
                  <c:v>0.96110041392897705</c:v>
                </c:pt>
                <c:pt idx="76">
                  <c:v>0.96984636700850901</c:v>
                </c:pt>
                <c:pt idx="77">
                  <c:v>0.97807269600083502</c:v>
                </c:pt>
                <c:pt idx="78">
                  <c:v>0.98581759220408605</c:v>
                </c:pt>
                <c:pt idx="79">
                  <c:v>0.99311601865696497</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0-FA6E-4CB5-8033-E0077055B483}"/>
            </c:ext>
          </c:extLst>
        </c:ser>
        <c:ser>
          <c:idx val="1"/>
          <c:order val="1"/>
          <c:tx>
            <c:strRef>
              <c:f>'Figure 5_pw'!$C$29</c:f>
              <c:strCache>
                <c:ptCount val="1"/>
                <c:pt idx="0">
                  <c:v>ε=0.50</c:v>
                </c:pt>
              </c:strCache>
            </c:strRef>
          </c:tx>
          <c:spPr>
            <a:ln w="15875">
              <a:solidFill>
                <a:schemeClr val="accent3"/>
              </a:solidFill>
              <a:prstDash val="dash"/>
            </a:ln>
          </c:spPr>
          <c:marker>
            <c:symbol val="none"/>
          </c:marker>
          <c:cat>
            <c:numRef>
              <c:f>'Figure 5_pw'!$A$30:$A$130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5_pw'!$C$30:$C$130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2.0721650994547065E-311</c:v>
                </c:pt>
                <c:pt idx="24">
                  <c:v>1.37476717001587E-181</c:v>
                </c:pt>
                <c:pt idx="25">
                  <c:v>1.14531919133719E-111</c:v>
                </c:pt>
                <c:pt idx="26">
                  <c:v>6.0727339331127497E-72</c:v>
                </c:pt>
                <c:pt idx="27">
                  <c:v>2.71064385567155E-48</c:v>
                </c:pt>
                <c:pt idx="28">
                  <c:v>1.2728238516184899E-33</c:v>
                </c:pt>
                <c:pt idx="29">
                  <c:v>3.5038266713157603E-24</c:v>
                </c:pt>
                <c:pt idx="30">
                  <c:v>6.5769717178592699E-18</c:v>
                </c:pt>
                <c:pt idx="31">
                  <c:v>1.28684825792763E-13</c:v>
                </c:pt>
                <c:pt idx="32">
                  <c:v>1.3250556879138299E-10</c:v>
                </c:pt>
                <c:pt idx="33">
                  <c:v>1.9365757256410801E-8</c:v>
                </c:pt>
                <c:pt idx="34">
                  <c:v>7.5092167126311504E-7</c:v>
                </c:pt>
                <c:pt idx="35">
                  <c:v>1.15793114749994E-5</c:v>
                </c:pt>
                <c:pt idx="36">
                  <c:v>9.2839133413949007E-5</c:v>
                </c:pt>
                <c:pt idx="37">
                  <c:v>4.6402776960230701E-4</c:v>
                </c:pt>
                <c:pt idx="38">
                  <c:v>1.63877660914639E-3</c:v>
                </c:pt>
                <c:pt idx="39">
                  <c:v>4.4657606116070897E-3</c:v>
                </c:pt>
                <c:pt idx="40">
                  <c:v>0.01</c:v>
                </c:pt>
                <c:pt idx="41">
                  <c:v>1.9260572100830198E-2</c:v>
                </c:pt>
                <c:pt idx="42">
                  <c:v>3.2999441618752297E-2</c:v>
                </c:pt>
                <c:pt idx="43">
                  <c:v>5.1571144072386298E-2</c:v>
                </c:pt>
                <c:pt idx="44">
                  <c:v>7.4919974155212898E-2</c:v>
                </c:pt>
                <c:pt idx="45">
                  <c:v>0.102651329570704</c:v>
                </c:pt>
                <c:pt idx="46">
                  <c:v>0.13414072866165599</c:v>
                </c:pt>
                <c:pt idx="47">
                  <c:v>0.16864382201595099</c:v>
                </c:pt>
                <c:pt idx="48">
                  <c:v>0.205386986620893</c:v>
                </c:pt>
                <c:pt idx="49">
                  <c:v>0.24363162124734999</c:v>
                </c:pt>
                <c:pt idx="50">
                  <c:v>0.28271347747000503</c:v>
                </c:pt>
                <c:pt idx="51">
                  <c:v>0.322062027449324</c:v>
                </c:pt>
                <c:pt idx="52">
                  <c:v>0.36120565168011198</c:v>
                </c:pt>
                <c:pt idx="53">
                  <c:v>0.39976776991716501</c:v>
                </c:pt>
                <c:pt idx="54">
                  <c:v>0.43745787198766301</c:v>
                </c:pt>
                <c:pt idx="55">
                  <c:v>0.47406022822220101</c:v>
                </c:pt>
                <c:pt idx="56">
                  <c:v>0.509422079693577</c:v>
                </c:pt>
                <c:pt idx="57">
                  <c:v>0.54344237623760105</c:v>
                </c:pt>
                <c:pt idx="58">
                  <c:v>0.57606162278114204</c:v>
                </c:pt>
                <c:pt idx="59">
                  <c:v>0.60725306469701201</c:v>
                </c:pt>
                <c:pt idx="60">
                  <c:v>0.63701524221581796</c:v>
                </c:pt>
                <c:pt idx="61">
                  <c:v>0.665365831555915</c:v>
                </c:pt>
                <c:pt idx="62">
                  <c:v>0.69233663544375001</c:v>
                </c:pt>
                <c:pt idx="63">
                  <c:v>0.71796956611558305</c:v>
                </c:pt>
                <c:pt idx="64">
                  <c:v>0.74231346485926097</c:v>
                </c:pt>
                <c:pt idx="65">
                  <c:v>0.76542161403540898</c:v>
                </c:pt>
                <c:pt idx="66">
                  <c:v>0.78734981431520301</c:v>
                </c:pt>
                <c:pt idx="67">
                  <c:v>0.808154918028403</c:v>
                </c:pt>
                <c:pt idx="68">
                  <c:v>0.82789372704942199</c:v>
                </c:pt>
                <c:pt idx="69">
                  <c:v>0.84662217956686203</c:v>
                </c:pt>
                <c:pt idx="70">
                  <c:v>0.86439476398325099</c:v>
                </c:pt>
                <c:pt idx="71">
                  <c:v>0.88126411001843097</c:v>
                </c:pt>
                <c:pt idx="72">
                  <c:v>0.89728071696560896</c:v>
                </c:pt>
                <c:pt idx="73">
                  <c:v>0.91249278718256799</c:v>
                </c:pt>
                <c:pt idx="74">
                  <c:v>0.92694613952919003</c:v>
                </c:pt>
                <c:pt idx="75">
                  <c:v>0.94068418282069699</c:v>
                </c:pt>
                <c:pt idx="76">
                  <c:v>0.95374793366896105</c:v>
                </c:pt>
                <c:pt idx="77">
                  <c:v>0.96617606652131005</c:v>
                </c:pt>
                <c:pt idx="78">
                  <c:v>0.97800498643914602</c:v>
                </c:pt>
                <c:pt idx="79">
                  <c:v>0.98926891732316602</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1-FA6E-4CB5-8033-E0077055B483}"/>
            </c:ext>
          </c:extLst>
        </c:ser>
        <c:ser>
          <c:idx val="2"/>
          <c:order val="2"/>
          <c:tx>
            <c:strRef>
              <c:f>'Figure 5_pw'!$D$29</c:f>
              <c:strCache>
                <c:ptCount val="1"/>
                <c:pt idx="0">
                  <c:v>ε=1</c:v>
                </c:pt>
              </c:strCache>
            </c:strRef>
          </c:tx>
          <c:spPr>
            <a:ln w="31750">
              <a:solidFill>
                <a:schemeClr val="accent2"/>
              </a:solidFill>
            </a:ln>
          </c:spPr>
          <c:marker>
            <c:symbol val="none"/>
          </c:marker>
          <c:cat>
            <c:numRef>
              <c:f>'Figure 5_pw'!$A$30:$A$130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5_pw'!$D$30:$D$130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2.65504642238316E-245</c:v>
                </c:pt>
                <c:pt idx="22">
                  <c:v>3.7659126997879901E-149</c:v>
                </c:pt>
                <c:pt idx="23">
                  <c:v>1.3812726088862999E-95</c:v>
                </c:pt>
                <c:pt idx="24">
                  <c:v>4.1856553210138099E-64</c:v>
                </c:pt>
                <c:pt idx="25">
                  <c:v>1.00866760793044E-44</c:v>
                </c:pt>
                <c:pt idx="26">
                  <c:v>2.6897940361497101E-32</c:v>
                </c:pt>
                <c:pt idx="27">
                  <c:v>4.8334022415304999E-24</c:v>
                </c:pt>
                <c:pt idx="28">
                  <c:v>2.1990699475798602E-18</c:v>
                </c:pt>
                <c:pt idx="29">
                  <c:v>2.13613427067192E-14</c:v>
                </c:pt>
                <c:pt idx="30">
                  <c:v>1.6217879074773102E-11</c:v>
                </c:pt>
                <c:pt idx="31">
                  <c:v>2.1734389418721001E-9</c:v>
                </c:pt>
                <c:pt idx="32">
                  <c:v>8.6995119300008099E-8</c:v>
                </c:pt>
                <c:pt idx="33">
                  <c:v>1.4731560611318399E-6</c:v>
                </c:pt>
                <c:pt idx="34">
                  <c:v>1.33607449995812E-5</c:v>
                </c:pt>
                <c:pt idx="35">
                  <c:v>7.6396313831638904E-5</c:v>
                </c:pt>
                <c:pt idx="36">
                  <c:v>3.0895703786922301E-4</c:v>
                </c:pt>
                <c:pt idx="37">
                  <c:v>9.5964996867085905E-4</c:v>
                </c:pt>
                <c:pt idx="38">
                  <c:v>2.4311353521695202E-3</c:v>
                </c:pt>
                <c:pt idx="39">
                  <c:v>5.2514970763330197E-3</c:v>
                </c:pt>
                <c:pt idx="40">
                  <c:v>0.01</c:v>
                </c:pt>
                <c:pt idx="41">
                  <c:v>1.72163273867816E-2</c:v>
                </c:pt>
                <c:pt idx="42">
                  <c:v>2.7323607421617001E-2</c:v>
                </c:pt>
                <c:pt idx="43">
                  <c:v>4.0582616202255402E-2</c:v>
                </c:pt>
                <c:pt idx="44">
                  <c:v>5.7079656692243401E-2</c:v>
                </c:pt>
                <c:pt idx="45">
                  <c:v>7.6740923143741493E-2</c:v>
                </c:pt>
                <c:pt idx="46">
                  <c:v>9.9362754477316503E-2</c:v>
                </c:pt>
                <c:pt idx="47">
                  <c:v>0.124648058287637</c:v>
                </c:pt>
                <c:pt idx="48">
                  <c:v>0.15224193113321299</c:v>
                </c:pt>
                <c:pt idx="49">
                  <c:v>0.18176244270972799</c:v>
                </c:pt>
                <c:pt idx="50">
                  <c:v>0.21282489695383799</c:v>
                </c:pt>
                <c:pt idx="51">
                  <c:v>0.245059435640581</c:v>
                </c:pt>
                <c:pt idx="52">
                  <c:v>0.27812271050860699</c:v>
                </c:pt>
                <c:pt idx="53">
                  <c:v>0.31170471432628399</c:v>
                </c:pt>
                <c:pt idx="54">
                  <c:v>0.34553191797427502</c:v>
                </c:pt>
                <c:pt idx="55">
                  <c:v>0.379367753182763</c:v>
                </c:pt>
                <c:pt idx="56">
                  <c:v>0.41301130420384602</c:v>
                </c:pt>
                <c:pt idx="57">
                  <c:v>0.44629488252677602</c:v>
                </c:pt>
                <c:pt idx="58">
                  <c:v>0.47908098569396301</c:v>
                </c:pt>
                <c:pt idx="59">
                  <c:v>0.51125899630129901</c:v>
                </c:pt>
                <c:pt idx="60">
                  <c:v>0.54274186270076497</c:v>
                </c:pt>
                <c:pt idx="61">
                  <c:v>0.57346291627942303</c:v>
                </c:pt>
                <c:pt idx="62">
                  <c:v>0.60337291703062401</c:v>
                </c:pt>
                <c:pt idx="63">
                  <c:v>0.63243737465011696</c:v>
                </c:pt>
                <c:pt idx="64">
                  <c:v>0.66063416216598203</c:v>
                </c:pt>
                <c:pt idx="65">
                  <c:v>0.68795141942967397</c:v>
                </c:pt>
                <c:pt idx="66">
                  <c:v>0.71438573169152098</c:v>
                </c:pt>
                <c:pt idx="67">
                  <c:v>0.73994056168230204</c:v>
                </c:pt>
                <c:pt idx="68">
                  <c:v>0.76462491042671499</c:v>
                </c:pt>
                <c:pt idx="69">
                  <c:v>0.78845218119051697</c:v>
                </c:pt>
                <c:pt idx="70">
                  <c:v>0.81143922163237003</c:v>
                </c:pt>
                <c:pt idx="71">
                  <c:v>0.83360552078237404</c:v>
                </c:pt>
                <c:pt idx="72">
                  <c:v>0.85497253948512097</c:v>
                </c:pt>
                <c:pt idx="73">
                  <c:v>0.87556315515009198</c:v>
                </c:pt>
                <c:pt idx="74">
                  <c:v>0.89540120386972399</c:v>
                </c:pt>
                <c:pt idx="75">
                  <c:v>0.91451110508769096</c:v>
                </c:pt>
                <c:pt idx="76">
                  <c:v>0.93291755596644599</c:v>
                </c:pt>
                <c:pt idx="77">
                  <c:v>0.95064528438442697</c:v>
                </c:pt>
                <c:pt idx="78">
                  <c:v>0.96771885108064304</c:v>
                </c:pt>
                <c:pt idx="79">
                  <c:v>0.98416249286120805</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2-FA6E-4CB5-8033-E0077055B483}"/>
            </c:ext>
          </c:extLst>
        </c:ser>
        <c:ser>
          <c:idx val="3"/>
          <c:order val="3"/>
          <c:tx>
            <c:strRef>
              <c:f>'Figure 5_pw'!$E$29</c:f>
              <c:strCache>
                <c:ptCount val="1"/>
                <c:pt idx="0">
                  <c:v>ε=5</c:v>
                </c:pt>
              </c:strCache>
            </c:strRef>
          </c:tx>
          <c:spPr>
            <a:ln w="15875">
              <a:prstDash val="dashDot"/>
            </a:ln>
          </c:spPr>
          <c:marker>
            <c:symbol val="none"/>
          </c:marker>
          <c:cat>
            <c:numRef>
              <c:f>'Figure 5_pw'!$A$30:$A$130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5_pw'!$E$30:$E$130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4.8164766859542498E-235</c:v>
                </c:pt>
                <c:pt idx="15">
                  <c:v>5.1267370839324996E-144</c:v>
                </c:pt>
                <c:pt idx="16">
                  <c:v>1.23988277953354E-94</c:v>
                </c:pt>
                <c:pt idx="17">
                  <c:v>9.0714929325713598E-66</c:v>
                </c:pt>
                <c:pt idx="18">
                  <c:v>7.7619567311531697E-48</c:v>
                </c:pt>
                <c:pt idx="19">
                  <c:v>4.06111513404695E-36</c:v>
                </c:pt>
                <c:pt idx="20">
                  <c:v>3.9676085121876E-28</c:v>
                </c:pt>
                <c:pt idx="21">
                  <c:v>1.75920278946977E-22</c:v>
                </c:pt>
                <c:pt idx="22">
                  <c:v>2.2936217394396901E-18</c:v>
                </c:pt>
                <c:pt idx="23">
                  <c:v>2.7536171763141702E-15</c:v>
                </c:pt>
                <c:pt idx="24">
                  <c:v>6.2756291503693797E-13</c:v>
                </c:pt>
                <c:pt idx="25">
                  <c:v>4.3594304459495901E-11</c:v>
                </c:pt>
                <c:pt idx="26">
                  <c:v>1.26970061569506E-9</c:v>
                </c:pt>
                <c:pt idx="27">
                  <c:v>1.9324413362839299E-8</c:v>
                </c:pt>
                <c:pt idx="28">
                  <c:v>1.7955369906433201E-7</c:v>
                </c:pt>
                <c:pt idx="29">
                  <c:v>1.1393367720266199E-6</c:v>
                </c:pt>
                <c:pt idx="30">
                  <c:v>5.36063004633187E-6</c:v>
                </c:pt>
                <c:pt idx="31">
                  <c:v>1.9886219222231299E-5</c:v>
                </c:pt>
                <c:pt idx="32">
                  <c:v>6.0934132525138497E-5</c:v>
                </c:pt>
                <c:pt idx="33">
                  <c:v>1.5982772670678801E-4</c:v>
                </c:pt>
                <c:pt idx="34">
                  <c:v>3.6896698736702102E-4</c:v>
                </c:pt>
                <c:pt idx="35">
                  <c:v>7.6621937850755197E-4</c:v>
                </c:pt>
                <c:pt idx="36">
                  <c:v>1.4564301937322901E-3</c:v>
                </c:pt>
                <c:pt idx="37">
                  <c:v>2.5695082265825798E-3</c:v>
                </c:pt>
                <c:pt idx="38">
                  <c:v>4.2553653151789304E-3</c:v>
                </c:pt>
                <c:pt idx="39">
                  <c:v>6.67658976449159E-3</c:v>
                </c:pt>
                <c:pt idx="40">
                  <c:v>0.01</c:v>
                </c:pt>
                <c:pt idx="41">
                  <c:v>1.4388189745517E-2</c:v>
                </c:pt>
                <c:pt idx="42">
                  <c:v>1.9991946295726402E-2</c:v>
                </c:pt>
                <c:pt idx="43">
                  <c:v>2.6944113655070798E-2</c:v>
                </c:pt>
                <c:pt idx="44">
                  <c:v>3.5355169258703599E-2</c:v>
                </c:pt>
                <c:pt idx="45">
                  <c:v>4.53105363424402E-2</c:v>
                </c:pt>
                <c:pt idx="46">
                  <c:v>5.6869481895972802E-2</c:v>
                </c:pt>
                <c:pt idx="47">
                  <c:v>7.0065349831791204E-2</c:v>
                </c:pt>
                <c:pt idx="48">
                  <c:v>8.4906837225200704E-2</c:v>
                </c:pt>
                <c:pt idx="49">
                  <c:v>0.101380021639403</c:v>
                </c:pt>
                <c:pt idx="50">
                  <c:v>0.119450874086877</c:v>
                </c:pt>
                <c:pt idx="51">
                  <c:v>0.139068032543439</c:v>
                </c:pt>
                <c:pt idx="52">
                  <c:v>0.16016565605595401</c:v>
                </c:pt>
                <c:pt idx="53">
                  <c:v>0.18266622345974801</c:v>
                </c:pt>
                <c:pt idx="54">
                  <c:v>0.20648318015029599</c:v>
                </c:pt>
                <c:pt idx="55">
                  <c:v>0.231523369653412</c:v>
                </c:pt>
                <c:pt idx="56">
                  <c:v>0.257689213530645</c:v>
                </c:pt>
                <c:pt idx="57">
                  <c:v>0.28488062378932799</c:v>
                </c:pt>
                <c:pt idx="58">
                  <c:v>0.31299664716924402</c:v>
                </c:pt>
                <c:pt idx="59">
                  <c:v>0.34193685133134999</c:v>
                </c:pt>
                <c:pt idx="60">
                  <c:v>0.371602469968494</c:v>
                </c:pt>
                <c:pt idx="61">
                  <c:v>0.40189732801267603</c:v>
                </c:pt>
                <c:pt idx="62">
                  <c:v>0.43272857013771499</c:v>
                </c:pt>
                <c:pt idx="63">
                  <c:v>0.46400721623920599</c:v>
                </c:pt>
                <c:pt idx="64">
                  <c:v>0.49564856698767901</c:v>
                </c:pt>
                <c:pt idx="65">
                  <c:v>0.52757248126336298</c:v>
                </c:pt>
                <c:pt idx="66">
                  <c:v>0.55970354557027902</c:v>
                </c:pt>
                <c:pt idx="67">
                  <c:v>0.59197115359847496</c:v>
                </c:pt>
                <c:pt idx="68">
                  <c:v>0.62430951210241903</c:v>
                </c:pt>
                <c:pt idx="69">
                  <c:v>0.65665758729160195</c:v>
                </c:pt>
                <c:pt idx="70">
                  <c:v>0.68895900405231603</c:v>
                </c:pt>
                <c:pt idx="71">
                  <c:v>0.72116190857766505</c:v>
                </c:pt>
                <c:pt idx="72">
                  <c:v>0.75321880339735603</c:v>
                </c:pt>
                <c:pt idx="73">
                  <c:v>0.78508636237809304</c:v>
                </c:pt>
                <c:pt idx="74">
                  <c:v>0.81672523200842495</c:v>
                </c:pt>
                <c:pt idx="75">
                  <c:v>0.84809982418171403</c:v>
                </c:pt>
                <c:pt idx="76">
                  <c:v>0.87917810473710301</c:v>
                </c:pt>
                <c:pt idx="77">
                  <c:v>0.90993138119841199</c:v>
                </c:pt>
                <c:pt idx="78">
                  <c:v>0.94033409245129895</c:v>
                </c:pt>
                <c:pt idx="79">
                  <c:v>0.97036360250664799</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3-FA6E-4CB5-8033-E0077055B483}"/>
            </c:ext>
          </c:extLst>
        </c:ser>
        <c:ser>
          <c:idx val="5"/>
          <c:order val="4"/>
          <c:tx>
            <c:strRef>
              <c:f>'Figure 5_pw'!$F$29</c:f>
              <c:strCache>
                <c:ptCount val="1"/>
                <c:pt idx="0">
                  <c:v>ε=25</c:v>
                </c:pt>
              </c:strCache>
            </c:strRef>
          </c:tx>
          <c:spPr>
            <a:ln w="15875">
              <a:prstDash val="dashDot"/>
            </a:ln>
          </c:spPr>
          <c:marker>
            <c:symbol val="none"/>
          </c:marker>
          <c:val>
            <c:numRef>
              <c:f>'Figure 5_pw'!$F$30:$F$130</c:f>
              <c:numCache>
                <c:formatCode>General</c:formatCode>
                <c:ptCount val="101"/>
                <c:pt idx="0">
                  <c:v>0</c:v>
                </c:pt>
                <c:pt idx="1">
                  <c:v>0</c:v>
                </c:pt>
                <c:pt idx="2">
                  <c:v>0</c:v>
                </c:pt>
                <c:pt idx="3">
                  <c:v>0</c:v>
                </c:pt>
                <c:pt idx="4">
                  <c:v>0</c:v>
                </c:pt>
                <c:pt idx="5">
                  <c:v>0</c:v>
                </c:pt>
                <c:pt idx="6">
                  <c:v>0</c:v>
                </c:pt>
                <c:pt idx="7">
                  <c:v>9.3955235054258801E-314</c:v>
                </c:pt>
                <c:pt idx="8">
                  <c:v>6.8187441663308593E-170</c:v>
                </c:pt>
                <c:pt idx="9">
                  <c:v>7.6300355488577002E-106</c:v>
                </c:pt>
                <c:pt idx="10">
                  <c:v>1.9105107732004401E-72</c:v>
                </c:pt>
                <c:pt idx="11">
                  <c:v>5.70407904105637E-53</c:v>
                </c:pt>
                <c:pt idx="12">
                  <c:v>1.21861916373917E-40</c:v>
                </c:pt>
                <c:pt idx="13">
                  <c:v>2.4856575668709401E-32</c:v>
                </c:pt>
                <c:pt idx="14">
                  <c:v>1.8864095065762801E-26</c:v>
                </c:pt>
                <c:pt idx="15">
                  <c:v>3.9972697184512298E-22</c:v>
                </c:pt>
                <c:pt idx="16">
                  <c:v>7.7041285538589296E-19</c:v>
                </c:pt>
                <c:pt idx="17">
                  <c:v>2.7989336240908598E-16</c:v>
                </c:pt>
                <c:pt idx="18">
                  <c:v>3.0651696476635197E-14</c:v>
                </c:pt>
                <c:pt idx="19">
                  <c:v>1.3846476825135499E-12</c:v>
                </c:pt>
                <c:pt idx="20">
                  <c:v>3.2030230367111197E-11</c:v>
                </c:pt>
                <c:pt idx="21">
                  <c:v>4.4221109268302102E-10</c:v>
                </c:pt>
                <c:pt idx="22">
                  <c:v>4.07171206545494E-9</c:v>
                </c:pt>
                <c:pt idx="23">
                  <c:v>2.71459422021732E-8</c:v>
                </c:pt>
                <c:pt idx="24">
                  <c:v>1.39422001000444E-7</c:v>
                </c:pt>
                <c:pt idx="25">
                  <c:v>5.7847552470297699E-7</c:v>
                </c:pt>
                <c:pt idx="26">
                  <c:v>2.0119051906934402E-6</c:v>
                </c:pt>
                <c:pt idx="27">
                  <c:v>6.0386303895423799E-6</c:v>
                </c:pt>
                <c:pt idx="28">
                  <c:v>1.60086990070725E-5</c:v>
                </c:pt>
                <c:pt idx="29">
                  <c:v>3.8192979983309701E-5</c:v>
                </c:pt>
                <c:pt idx="30">
                  <c:v>8.3259409747772696E-5</c:v>
                </c:pt>
                <c:pt idx="31">
                  <c:v>1.6793323215557899E-4</c:v>
                </c:pt>
                <c:pt idx="32">
                  <c:v>3.16658934130952E-4</c:v>
                </c:pt>
                <c:pt idx="33">
                  <c:v>5.6305740755448403E-4</c:v>
                </c:pt>
                <c:pt idx="34">
                  <c:v>9.5098703192738904E-4</c:v>
                </c:pt>
                <c:pt idx="35">
                  <c:v>1.53506471423959E-3</c:v>
                </c:pt>
                <c:pt idx="36">
                  <c:v>2.3805690214053102E-3</c:v>
                </c:pt>
                <c:pt idx="37">
                  <c:v>3.5627178294850201E-3</c:v>
                </c:pt>
                <c:pt idx="38">
                  <c:v>5.1653754195880404E-3</c:v>
                </c:pt>
                <c:pt idx="39">
                  <c:v>7.2792910844217398E-3</c:v>
                </c:pt>
                <c:pt idx="40">
                  <c:v>0.01</c:v>
                </c:pt>
                <c:pt idx="41">
                  <c:v>1.34255279227513E-2</c:v>
                </c:pt>
                <c:pt idx="42">
                  <c:v>1.7654037103276999E-2</c:v>
                </c:pt>
                <c:pt idx="43">
                  <c:v>2.27815356917647E-2</c:v>
                </c:pt>
                <c:pt idx="44">
                  <c:v>2.88997510309255E-2</c:v>
                </c:pt>
                <c:pt idx="45">
                  <c:v>3.6094242309826198E-2</c:v>
                </c:pt>
                <c:pt idx="46">
                  <c:v>4.4442803024989097E-2</c:v>
                </c:pt>
                <c:pt idx="47">
                  <c:v>5.4014180635923198E-2</c:v>
                </c:pt>
                <c:pt idx="48">
                  <c:v>6.4867120978203699E-2</c:v>
                </c:pt>
                <c:pt idx="49">
                  <c:v>7.7049729009700099E-2</c:v>
                </c:pt>
                <c:pt idx="50">
                  <c:v>9.0599125415264103E-2</c:v>
                </c:pt>
                <c:pt idx="51">
                  <c:v>0.105541370241493</c:v>
                </c:pt>
                <c:pt idx="52">
                  <c:v>0.121891619630287</c:v>
                </c:pt>
                <c:pt idx="53">
                  <c:v>0.13965447932335101</c:v>
                </c:pt>
                <c:pt idx="54">
                  <c:v>0.15882451835314401</c:v>
                </c:pt>
                <c:pt idx="55">
                  <c:v>0.17938690768165999</c:v>
                </c:pt>
                <c:pt idx="56">
                  <c:v>0.20131815101832101</c:v>
                </c:pt>
                <c:pt idx="57">
                  <c:v>0.22458687823685</c:v>
                </c:pt>
                <c:pt idx="58">
                  <c:v>0.24915467538997901</c:v>
                </c:pt>
                <c:pt idx="59">
                  <c:v>0.27497692903475501</c:v>
                </c:pt>
                <c:pt idx="60">
                  <c:v>0.30200366624070801</c:v>
                </c:pt>
                <c:pt idx="61">
                  <c:v>0.33018037512462001</c:v>
                </c:pt>
                <c:pt idx="62">
                  <c:v>0.35944879395187501</c:v>
                </c:pt>
                <c:pt idx="63">
                  <c:v>0.38974765971485997</c:v>
                </c:pt>
                <c:pt idx="64">
                  <c:v>0.421013409620701</c:v>
                </c:pt>
                <c:pt idx="65">
                  <c:v>0.453180831092453</c:v>
                </c:pt>
                <c:pt idx="66">
                  <c:v>0.48618365772165001</c:v>
                </c:pt>
                <c:pt idx="67">
                  <c:v>0.51995511012886897</c:v>
                </c:pt>
                <c:pt idx="68">
                  <c:v>0.55442838192030497</c:v>
                </c:pt>
                <c:pt idx="69">
                  <c:v>0.58953707190354598</c:v>
                </c:pt>
                <c:pt idx="70">
                  <c:v>0.62521556447659998</c:v>
                </c:pt>
                <c:pt idx="71">
                  <c:v>0.66139936066165494</c:v>
                </c:pt>
                <c:pt idx="72">
                  <c:v>0.69802536264876702</c:v>
                </c:pt>
                <c:pt idx="73">
                  <c:v>0.73503211497118504</c:v>
                </c:pt>
                <c:pt idx="74">
                  <c:v>0.77236000557838902</c:v>
                </c:pt>
                <c:pt idx="75">
                  <c:v>0.80995143012599602</c:v>
                </c:pt>
                <c:pt idx="76">
                  <c:v>0.847750922782875</c:v>
                </c:pt>
                <c:pt idx="77">
                  <c:v>0.88570525678106204</c:v>
                </c:pt>
                <c:pt idx="78">
                  <c:v>0.92376351781711796</c:v>
                </c:pt>
                <c:pt idx="79">
                  <c:v>0.96187715326599899</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4-FA6E-4CB5-8033-E0077055B483}"/>
            </c:ext>
          </c:extLst>
        </c:ser>
        <c:ser>
          <c:idx val="4"/>
          <c:order val="5"/>
          <c:tx>
            <c:strRef>
              <c:f>'Figure 5_pw'!$G$29</c:f>
              <c:strCache>
                <c:ptCount val="1"/>
                <c:pt idx="0">
                  <c:v>wealth (0|1)</c:v>
                </c:pt>
              </c:strCache>
            </c:strRef>
          </c:tx>
          <c:spPr>
            <a:ln>
              <a:solidFill>
                <a:schemeClr val="bg1">
                  <a:lumMod val="75000"/>
                </a:schemeClr>
              </a:solidFill>
              <a:prstDash val="sysDash"/>
            </a:ln>
          </c:spPr>
          <c:marker>
            <c:symbol val="none"/>
          </c:marker>
          <c:val>
            <c:numRef>
              <c:f>'Figure 5_pw'!$G$30:$G$130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val>
          <c:smooth val="0"/>
          <c:extLst>
            <c:ext xmlns:c16="http://schemas.microsoft.com/office/drawing/2014/chart" uri="{C3380CC4-5D6E-409C-BE32-E72D297353CC}">
              <c16:uniqueId val="{00000005-FA6E-4CB5-8033-E0077055B483}"/>
            </c:ext>
          </c:extLst>
        </c:ser>
        <c:dLbls>
          <c:showLegendKey val="0"/>
          <c:showVal val="0"/>
          <c:showCatName val="0"/>
          <c:showSerName val="0"/>
          <c:showPercent val="0"/>
          <c:showBubbleSize val="0"/>
        </c:dLbls>
        <c:smooth val="0"/>
        <c:axId val="227090168"/>
        <c:axId val="227090560"/>
      </c:lineChart>
      <c:catAx>
        <c:axId val="227090168"/>
        <c:scaling>
          <c:orientation val="minMax"/>
        </c:scaling>
        <c:delete val="0"/>
        <c:axPos val="b"/>
        <c:numFmt formatCode="General" sourceLinked="1"/>
        <c:majorTickMark val="out"/>
        <c:minorTickMark val="none"/>
        <c:tickLblPos val="nextTo"/>
        <c:crossAx val="227090560"/>
        <c:crosses val="autoZero"/>
        <c:auto val="1"/>
        <c:lblAlgn val="ctr"/>
        <c:lblOffset val="100"/>
        <c:noMultiLvlLbl val="0"/>
      </c:catAx>
      <c:valAx>
        <c:axId val="227090560"/>
        <c:scaling>
          <c:orientation val="minMax"/>
          <c:max val="1"/>
          <c:min val="0"/>
        </c:scaling>
        <c:delete val="0"/>
        <c:axPos val="l"/>
        <c:majorGridlines>
          <c:spPr>
            <a:ln>
              <a:solidFill>
                <a:schemeClr val="accent1">
                  <a:alpha val="20000"/>
                </a:schemeClr>
              </a:solidFill>
            </a:ln>
          </c:spPr>
        </c:majorGridlines>
        <c:numFmt formatCode="General" sourceLinked="1"/>
        <c:majorTickMark val="out"/>
        <c:minorTickMark val="none"/>
        <c:tickLblPos val="nextTo"/>
        <c:txPr>
          <a:bodyPr/>
          <a:lstStyle/>
          <a:p>
            <a:pPr>
              <a:defRPr sz="1200"/>
            </a:pPr>
            <a:endParaRPr lang="de-DE"/>
          </a:p>
        </c:txPr>
        <c:crossAx val="227090168"/>
        <c:crosses val="autoZero"/>
        <c:crossBetween val="between"/>
        <c:majorUnit val="0.2"/>
      </c:valAx>
    </c:plotArea>
    <c:legend>
      <c:legendPos val="r"/>
      <c:overlay val="0"/>
    </c:legend>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'Figure 5'!$B$28</c:f>
              <c:strCache>
                <c:ptCount val="1"/>
                <c:pt idx="0">
                  <c:v>ε=0.33^3</c:v>
                </c:pt>
              </c:strCache>
            </c:strRef>
          </c:tx>
          <c:spPr>
            <a:ln>
              <a:prstDash val="solid"/>
            </a:ln>
          </c:spPr>
          <c:marker>
            <c:symbol val="none"/>
          </c:marker>
          <c:cat>
            <c:numRef>
              <c:f>'Figure 5'!$A$29:$A$129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5'!$B$29:$B$129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0.99448963647012012</c:v>
                </c:pt>
                <c:pt idx="27">
                  <c:v>0.98791400035418475</c:v>
                </c:pt>
                <c:pt idx="28">
                  <c:v>0.98005582453045026</c:v>
                </c:pt>
                <c:pt idx="29">
                  <c:v>0.9706528766748399</c:v>
                </c:pt>
                <c:pt idx="30">
                  <c:v>0.95938992627671016</c:v>
                </c:pt>
                <c:pt idx="31">
                  <c:v>0.94589017846933054</c:v>
                </c:pt>
                <c:pt idx="32">
                  <c:v>0.92970679809970336</c:v>
                </c:pt>
                <c:pt idx="33">
                  <c:v>0.91031567023594151</c:v>
                </c:pt>
                <c:pt idx="34">
                  <c:v>0.88711134447629203</c:v>
                </c:pt>
                <c:pt idx="35">
                  <c:v>0.85940928534768513</c:v>
                </c:pt>
                <c:pt idx="36">
                  <c:v>0.82645918268372298</c:v>
                </c:pt>
                <c:pt idx="37">
                  <c:v>0.7874761724289584</c:v>
                </c:pt>
                <c:pt idx="38">
                  <c:v>0.74169918237764909</c:v>
                </c:pt>
                <c:pt idx="39">
                  <c:v>0.68848760331660086</c:v>
                </c:pt>
                <c:pt idx="40">
                  <c:v>0.62746761163916087</c:v>
                </c:pt>
                <c:pt idx="41">
                  <c:v>0.55873491918558083</c:v>
                </c:pt>
                <c:pt idx="42">
                  <c:v>0.4831070172198913</c:v>
                </c:pt>
                <c:pt idx="43">
                  <c:v>0.40238959602224766</c:v>
                </c:pt>
                <c:pt idx="44">
                  <c:v>0.31957547862872632</c:v>
                </c:pt>
                <c:pt idx="45">
                  <c:v>0.23883730228578731</c:v>
                </c:pt>
                <c:pt idx="46">
                  <c:v>0.1651386781802649</c:v>
                </c:pt>
                <c:pt idx="47">
                  <c:v>0.10333867842655971</c:v>
                </c:pt>
                <c:pt idx="48">
                  <c:v>5.6880808377780187E-2</c:v>
                </c:pt>
                <c:pt idx="49">
                  <c:v>2.6538678741851517E-2</c:v>
                </c:pt>
                <c:pt idx="50">
                  <c:v>1.0001776794299934E-2</c:v>
                </c:pt>
                <c:pt idx="51">
                  <c:v>2.8593466362031588E-3</c:v>
                </c:pt>
                <c:pt idx="52">
                  <c:v>5.7118990147076874E-4</c:v>
                </c:pt>
                <c:pt idx="53">
                  <c:v>7.1599771633789149E-5</c:v>
                </c:pt>
                <c:pt idx="54">
                  <c:v>4.8907614707355143E-6</c:v>
                </c:pt>
                <c:pt idx="55">
                  <c:v>1.5121913856408564E-7</c:v>
                </c:pt>
                <c:pt idx="56">
                  <c:v>1.6575818884633593E-9</c:v>
                </c:pt>
                <c:pt idx="57">
                  <c:v>4.6657030751587633E-12</c:v>
                </c:pt>
                <c:pt idx="58">
                  <c:v>2.2015488090026967E-15</c:v>
                </c:pt>
                <c:pt idx="59">
                  <c:v>9.8981392296279934E-20</c:v>
                </c:pt>
                <c:pt idx="60">
                  <c:v>2.003299505754744E-25</c:v>
                </c:pt>
                <c:pt idx="61">
                  <c:v>6.7343228623488507E-33</c:v>
                </c:pt>
                <c:pt idx="62">
                  <c:v>9.9626164672618482E-43</c:v>
                </c:pt>
                <c:pt idx="63">
                  <c:v>1.1020360194090361E-55</c:v>
                </c:pt>
                <c:pt idx="64">
                  <c:v>8.5235470991541126E-73</c:v>
                </c:pt>
                <c:pt idx="65">
                  <c:v>1.9290427614261981E-95</c:v>
                </c:pt>
                <c:pt idx="66">
                  <c:v>1.8079903262835084E-125</c:v>
                </c:pt>
                <c:pt idx="67">
                  <c:v>2.2961895533018184E-165</c:v>
                </c:pt>
                <c:pt idx="68">
                  <c:v>1.7828387483203549E-218</c:v>
                </c:pt>
                <c:pt idx="69">
                  <c:v>2.6047741983400571E-289</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0-ED4E-4CA6-AD3A-4815D6B43AAF}"/>
            </c:ext>
          </c:extLst>
        </c:ser>
        <c:ser>
          <c:idx val="1"/>
          <c:order val="1"/>
          <c:tx>
            <c:strRef>
              <c:f>'Figure 5'!$C$28</c:f>
              <c:strCache>
                <c:ptCount val="1"/>
                <c:pt idx="0">
                  <c:v>ε=0.5^2</c:v>
                </c:pt>
              </c:strCache>
            </c:strRef>
          </c:tx>
          <c:marker>
            <c:symbol val="none"/>
          </c:marker>
          <c:cat>
            <c:numRef>
              <c:f>'Figure 5'!$A$29:$A$129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5'!$C$29:$C$129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0.97745485970103829</c:v>
                </c:pt>
                <c:pt idx="27">
                  <c:v>0.95249711072039323</c:v>
                </c:pt>
                <c:pt idx="28">
                  <c:v>0.92494212621562355</c:v>
                </c:pt>
                <c:pt idx="29">
                  <c:v>0.89460885495113052</c:v>
                </c:pt>
                <c:pt idx="30">
                  <c:v>0.86132799510650593</c:v>
                </c:pt>
                <c:pt idx="31">
                  <c:v>0.82495271433320849</c:v>
                </c:pt>
                <c:pt idx="32">
                  <c:v>0.78537232236526799</c:v>
                </c:pt>
                <c:pt idx="33">
                  <c:v>0.74252920576566006</c:v>
                </c:pt>
                <c:pt idx="34">
                  <c:v>0.69643912562642607</c:v>
                </c:pt>
                <c:pt idx="35">
                  <c:v>0.6472146087747559</c:v>
                </c:pt>
                <c:pt idx="36">
                  <c:v>0.5950905764487433</c:v>
                </c:pt>
                <c:pt idx="37">
                  <c:v>0.54045050268541628</c:v>
                </c:pt>
                <c:pt idx="38">
                  <c:v>0.48385025749469446</c:v>
                </c:pt>
                <c:pt idx="39">
                  <c:v>0.42603541326532274</c:v>
                </c:pt>
                <c:pt idx="40">
                  <c:v>0.36794634397578785</c:v>
                </c:pt>
                <c:pt idx="41">
                  <c:v>0.31070428030653152</c:v>
                </c:pt>
                <c:pt idx="42">
                  <c:v>0.25557119730592703</c:v>
                </c:pt>
                <c:pt idx="43">
                  <c:v>0.2038778420327734</c:v>
                </c:pt>
                <c:pt idx="44">
                  <c:v>0.15691829044219927</c:v>
                </c:pt>
                <c:pt idx="45">
                  <c:v>0.11581680657765375</c:v>
                </c:pt>
                <c:pt idx="46">
                  <c:v>8.1383161054990896E-2</c:v>
                </c:pt>
                <c:pt idx="47">
                  <c:v>5.398385492880646E-2</c:v>
                </c:pt>
                <c:pt idx="48">
                  <c:v>3.3464452111183783E-2</c:v>
                </c:pt>
                <c:pt idx="49">
                  <c:v>1.9156280475325881E-2</c:v>
                </c:pt>
                <c:pt idx="50">
                  <c:v>9.9839194271974865E-3</c:v>
                </c:pt>
                <c:pt idx="51">
                  <c:v>4.6586409685526716E-3</c:v>
                </c:pt>
                <c:pt idx="52">
                  <c:v>1.907737940419241E-3</c:v>
                </c:pt>
                <c:pt idx="53">
                  <c:v>6.6953051739571925E-4</c:v>
                </c:pt>
                <c:pt idx="54">
                  <c:v>1.957667950920687E-4</c:v>
                </c:pt>
                <c:pt idx="55">
                  <c:v>4.6109806438025071E-5</c:v>
                </c:pt>
                <c:pt idx="56">
                  <c:v>8.4037941838452513E-6</c:v>
                </c:pt>
                <c:pt idx="57">
                  <c:v>1.1296240990529013E-6</c:v>
                </c:pt>
                <c:pt idx="58">
                  <c:v>1.0573992170167917E-7</c:v>
                </c:pt>
                <c:pt idx="59">
                  <c:v>6.4350861828812685E-9</c:v>
                </c:pt>
                <c:pt idx="60">
                  <c:v>2.3449665801345966E-10</c:v>
                </c:pt>
                <c:pt idx="61">
                  <c:v>4.6357846865369555E-12</c:v>
                </c:pt>
                <c:pt idx="62">
                  <c:v>4.4163566797982598E-14</c:v>
                </c:pt>
                <c:pt idx="63">
                  <c:v>1.7584962139235114E-16</c:v>
                </c:pt>
                <c:pt idx="64">
                  <c:v>2.4660885071607799E-19</c:v>
                </c:pt>
                <c:pt idx="65">
                  <c:v>9.9121114617587339E-23</c:v>
                </c:pt>
                <c:pt idx="66">
                  <c:v>8.9078058369967222E-27</c:v>
                </c:pt>
                <c:pt idx="67">
                  <c:v>1.3266422807743815E-31</c:v>
                </c:pt>
                <c:pt idx="68">
                  <c:v>2.280842240652478E-37</c:v>
                </c:pt>
                <c:pt idx="69">
                  <c:v>2.9245792938028886E-44</c:v>
                </c:pt>
                <c:pt idx="70">
                  <c:v>1.6488867844666835E-52</c:v>
                </c:pt>
                <c:pt idx="71">
                  <c:v>2.1562559248355144E-62</c:v>
                </c:pt>
                <c:pt idx="72">
                  <c:v>3.0132236413526765E-74</c:v>
                </c:pt>
                <c:pt idx="73">
                  <c:v>1.7580718233016919E-88</c:v>
                </c:pt>
                <c:pt idx="74">
                  <c:v>1.3687267289093635E-105</c:v>
                </c:pt>
                <c:pt idx="75">
                  <c:v>3.556642665993735E-126</c:v>
                </c:pt>
                <c:pt idx="76">
                  <c:v>5.7205857923916885E-151</c:v>
                </c:pt>
                <c:pt idx="77">
                  <c:v>7.3281530422183713E-181</c:v>
                </c:pt>
                <c:pt idx="78">
                  <c:v>6.1525090734858264E-217</c:v>
                </c:pt>
                <c:pt idx="79">
                  <c:v>1.6121145660823587E-260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mooth val="0"/>
          <c:extLst>
            <c:ext xmlns:c16="http://schemas.microsoft.com/office/drawing/2014/chart" uri="{C3380CC4-5D6E-409C-BE32-E72D297353CC}">
              <c16:uniqueId val="{00000001-ED4E-4CA6-AD3A-4815D6B43AAF}"/>
            </c:ext>
          </c:extLst>
        </c:ser>
        <c:ser>
          <c:idx val="2"/>
          <c:order val="2"/>
          <c:tx>
            <c:strRef>
              <c:f>'Figure 5'!$D$28</c:f>
              <c:strCache>
                <c:ptCount val="1"/>
                <c:pt idx="0">
                  <c:v>ε=1</c:v>
                </c:pt>
              </c:strCache>
            </c:strRef>
          </c:tx>
          <c:marker>
            <c:symbol val="none"/>
          </c:marker>
          <c:cat>
            <c:numRef>
              <c:f>'Figure 5'!$A$29:$A$129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5'!$D$29:$D$129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0.94930429718069609</c:v>
                </c:pt>
                <c:pt idx="27">
                  <c:v>0.89683969208852932</c:v>
                </c:pt>
                <c:pt idx="28">
                  <c:v>0.84285675895145151</c:v>
                </c:pt>
                <c:pt idx="29">
                  <c:v>0.78764113072663444</c:v>
                </c:pt>
                <c:pt idx="30">
                  <c:v>0.73151515724235538</c:v>
                </c:pt>
                <c:pt idx="31">
                  <c:v>0.67483836762142058</c:v>
                </c:pt>
                <c:pt idx="32">
                  <c:v>0.61800643670460986</c:v>
                </c:pt>
                <c:pt idx="33">
                  <c:v>0.56144834115122522</c:v>
                </c:pt>
                <c:pt idx="34">
                  <c:v>0.50562140085234386</c:v>
                </c:pt>
                <c:pt idx="35">
                  <c:v>0.45100394455825632</c:v>
                </c:pt>
                <c:pt idx="36">
                  <c:v>0.39808542500511418</c:v>
                </c:pt>
                <c:pt idx="37">
                  <c:v>0.34735394726056895</c:v>
                </c:pt>
                <c:pt idx="38">
                  <c:v>0.29928137045010844</c:v>
                </c:pt>
                <c:pt idx="39">
                  <c:v>0.25430639759935941</c:v>
                </c:pt>
                <c:pt idx="40">
                  <c:v>0.21281637187571026</c:v>
                </c:pt>
                <c:pt idx="41">
                  <c:v>0.17512882800979901</c:v>
                </c:pt>
                <c:pt idx="42">
                  <c:v>0.14147416737962459</c:v>
                </c:pt>
                <c:pt idx="43">
                  <c:v>0.11198107990863983</c:v>
                </c:pt>
                <c:pt idx="44">
                  <c:v>8.6666457843815589E-2</c:v>
                </c:pt>
                <c:pt idx="45">
                  <c:v>6.5431462987661629E-2</c:v>
                </c:pt>
                <c:pt idx="46">
                  <c:v>4.8065057663746982E-2</c:v>
                </c:pt>
                <c:pt idx="47">
                  <c:v>3.4255659723730923E-2</c:v>
                </c:pt>
                <c:pt idx="48">
                  <c:v>2.3610657853335135E-2</c:v>
                </c:pt>
                <c:pt idx="49">
                  <c:v>1.5682425024944057E-2</c:v>
                </c:pt>
                <c:pt idx="50">
                  <c:v>9.9983752083916428E-3</c:v>
                </c:pt>
                <c:pt idx="51">
                  <c:v>6.0917617161048709E-3</c:v>
                </c:pt>
                <c:pt idx="52">
                  <c:v>3.5295639797438922E-3</c:v>
                </c:pt>
                <c:pt idx="53">
                  <c:v>1.9341331183540084E-3</c:v>
                </c:pt>
                <c:pt idx="54">
                  <c:v>9.9629271744031242E-4</c:v>
                </c:pt>
                <c:pt idx="55">
                  <c:v>4.7914125997175169E-4</c:v>
                </c:pt>
                <c:pt idx="56">
                  <c:v>2.1350709214498534E-4</c:v>
                </c:pt>
                <c:pt idx="57">
                  <c:v>8.7406299806450549E-5</c:v>
                </c:pt>
                <c:pt idx="58">
                  <c:v>3.2563473666121787E-5</c:v>
                </c:pt>
                <c:pt idx="59">
                  <c:v>1.0923587236504046E-5</c:v>
                </c:pt>
                <c:pt idx="60">
                  <c:v>3.2605332186452963E-6</c:v>
                </c:pt>
                <c:pt idx="61">
                  <c:v>8.5453268193361782E-7</c:v>
                </c:pt>
                <c:pt idx="62">
                  <c:v>1.9374157186509018E-7</c:v>
                </c:pt>
                <c:pt idx="63">
                  <c:v>3.7370762730664472E-8</c:v>
                </c:pt>
                <c:pt idx="64">
                  <c:v>6.0192651841966517E-9</c:v>
                </c:pt>
                <c:pt idx="65">
                  <c:v>7.9279628176448933E-10</c:v>
                </c:pt>
                <c:pt idx="66">
                  <c:v>8.3403378527626152E-11</c:v>
                </c:pt>
                <c:pt idx="67">
                  <c:v>6.8259016654444249E-12</c:v>
                </c:pt>
                <c:pt idx="68">
                  <c:v>4.2192584730494063E-13</c:v>
                </c:pt>
                <c:pt idx="69">
                  <c:v>1.905343798871953E-14</c:v>
                </c:pt>
                <c:pt idx="70">
                  <c:v>6.0554534269648415E-16</c:v>
                </c:pt>
                <c:pt idx="71">
                  <c:v>1.2987199750433206E-17</c:v>
                </c:pt>
                <c:pt idx="72">
                  <c:v>1.7929342190605525E-19</c:v>
                </c:pt>
                <c:pt idx="73">
                  <c:v>1.5108062132293875E-21</c:v>
                </c:pt>
                <c:pt idx="74">
                  <c:v>7.3191805807298874E-24</c:v>
                </c:pt>
                <c:pt idx="75">
                  <c:v>1.9057232891083841E-26</c:v>
                </c:pt>
                <c:pt idx="76">
                  <c:v>2.4718829278857404E-29</c:v>
                </c:pt>
                <c:pt idx="77">
                  <c:v>1.4662251730455376E-32</c:v>
                </c:pt>
                <c:pt idx="78">
                  <c:v>3.6113385983082477E-36</c:v>
                </c:pt>
                <c:pt idx="79">
                  <c:v>3.3124629560719735E-40</c:v>
                </c:pt>
                <c:pt idx="80">
                  <c:v>1.0006673737183402E-44</c:v>
                </c:pt>
                <c:pt idx="81">
                  <c:v>8.6663858383044887E-50</c:v>
                </c:pt>
                <c:pt idx="82">
                  <c:v>1.8396936157687615E-55</c:v>
                </c:pt>
                <c:pt idx="83">
                  <c:v>8.0189061779688947E-62</c:v>
                </c:pt>
                <c:pt idx="84">
                  <c:v>5.8751296847676204E-69</c:v>
                </c:pt>
                <c:pt idx="85">
                  <c:v>5.7695465072887467E-77</c:v>
                </c:pt>
                <c:pt idx="86">
                  <c:v>5.8784185343626543E-86</c:v>
                </c:pt>
                <c:pt idx="87">
                  <c:v>4.6503160701189306E-96</c:v>
                </c:pt>
                <c:pt idx="88">
                  <c:v>2.0571294993662411E-107</c:v>
                </c:pt>
                <c:pt idx="89">
                  <c:v>3.5085698131390989E-120</c:v>
                </c:pt>
                <c:pt idx="90">
                  <c:v>1.5139591972361576E-134</c:v>
                </c:pt>
                <c:pt idx="91">
                  <c:v>1.025152129627565E-150</c:v>
                </c:pt>
                <c:pt idx="92">
                  <c:v>6.3374723535536832E-169</c:v>
                </c:pt>
                <c:pt idx="93">
                  <c:v>1.9347179708446473E-189</c:v>
                </c:pt>
                <c:pt idx="94">
                  <c:v>1.4521008049448662E-212</c:v>
                </c:pt>
                <c:pt idx="95">
                  <c:v>1.2138032487970714E-238</c:v>
                </c:pt>
                <c:pt idx="96">
                  <c:v>4.59682168117872E-268</c:v>
                </c:pt>
                <c:pt idx="97">
                  <c:v>2.8384992300117201E-301</c:v>
                </c:pt>
                <c:pt idx="98">
                  <c:v>0</c:v>
                </c:pt>
                <c:pt idx="99">
                  <c:v>0</c:v>
                </c:pt>
                <c:pt idx="100">
                  <c:v>0</c:v>
                </c:pt>
              </c:numCache>
            </c:numRef>
          </c:val>
          <c:smooth val="0"/>
          <c:extLst>
            <c:ext xmlns:c16="http://schemas.microsoft.com/office/drawing/2014/chart" uri="{C3380CC4-5D6E-409C-BE32-E72D297353CC}">
              <c16:uniqueId val="{00000002-ED4E-4CA6-AD3A-4815D6B43AAF}"/>
            </c:ext>
          </c:extLst>
        </c:ser>
        <c:ser>
          <c:idx val="3"/>
          <c:order val="3"/>
          <c:tx>
            <c:strRef>
              <c:f>'Figure 5'!$E$28</c:f>
              <c:strCache>
                <c:ptCount val="1"/>
                <c:pt idx="0">
                  <c:v>ε=2^2</c:v>
                </c:pt>
              </c:strCache>
            </c:strRef>
          </c:tx>
          <c:marker>
            <c:symbol val="none"/>
          </c:marker>
          <c:cat>
            <c:numRef>
              <c:f>'Figure 5'!$A$29:$A$129</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'Figure 5'!$E$29:$E$129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0.91284880812563785</c:v>
                </c:pt>
                <c:pt idx="27">
                  <c:v>0.82860765174045725</c:v>
                </c:pt>
                <c:pt idx="28">
                  <c:v>0.74778823810749007</c:v>
                </c:pt>
                <c:pt idx="29">
                  <c:v>0.67082330732130846</c:v>
                </c:pt>
                <c:pt idx="30">
                  <c:v>0.5980666625213823</c:v>
                </c:pt>
                <c:pt idx="31">
                  <c:v>0.52979391971243883</c:v>
                </c:pt>
                <c:pt idx="32">
                  <c:v>0.46620405095114387</c:v>
                </c:pt>
                <c:pt idx="33">
                  <c:v>0.40742177456023648</c:v>
                </c:pt>
                <c:pt idx="34">
                  <c:v>0.35350082231593971</c:v>
                </c:pt>
                <c:pt idx="35">
                  <c:v>0.30442808661563681</c:v>
                </c:pt>
                <c:pt idx="36">
                  <c:v>0.26012862113089225</c:v>
                </c:pt>
                <c:pt idx="37">
                  <c:v>0.22047143731797342</c:v>
                </c:pt>
                <c:pt idx="38">
                  <c:v>0.18527600758620782</c:v>
                </c:pt>
                <c:pt idx="39">
                  <c:v>0.15431935533346874</c:v>
                </c:pt>
                <c:pt idx="40">
                  <c:v>0.12734358403831744</c:v>
                </c:pt>
                <c:pt idx="41">
                  <c:v>0.10406367382928762</c:v>
                </c:pt>
                <c:pt idx="42">
                  <c:v>8.4175356095488943E-2</c:v>
                </c:pt>
                <c:pt idx="43">
                  <c:v>6.7362866277198882E-2</c:v>
                </c:pt>
                <c:pt idx="44">
                  <c:v>5.3306373215525907E-2</c:v>
                </c:pt>
                <c:pt idx="45">
                  <c:v>4.1688891158174077E-2</c:v>
                </c:pt>
                <c:pt idx="46">
                  <c:v>3.2202497974052231E-2</c:v>
                </c:pt>
                <c:pt idx="47">
                  <c:v>2.45537099328485E-2</c:v>
                </c:pt>
                <c:pt idx="48">
                  <c:v>1.8467898462905703E-2</c:v>
                </c:pt>
                <c:pt idx="49">
                  <c:v>1.3692675821271752E-2</c:v>
                </c:pt>
                <c:pt idx="50">
                  <c:v>1.0000222184490228E-2</c:v>
                </c:pt>
                <c:pt idx="51">
                  <c:v>7.1885734221676795E-3</c:v>
                </c:pt>
                <c:pt idx="52">
                  <c:v>5.0819336271478149E-3</c:v>
                </c:pt>
                <c:pt idx="53">
                  <c:v>3.5301162541580217E-3</c:v>
                </c:pt>
                <c:pt idx="54">
                  <c:v>2.4072496984591327E-3</c:v>
                </c:pt>
                <c:pt idx="55">
                  <c:v>1.6099051800787638E-3</c:v>
                </c:pt>
                <c:pt idx="56">
                  <c:v>1.0548155993603597E-3</c:v>
                </c:pt>
                <c:pt idx="57">
                  <c:v>6.7635332245443098E-4</c:v>
                </c:pt>
                <c:pt idx="58">
                  <c:v>4.2392342380632243E-4</c:v>
                </c:pt>
                <c:pt idx="59">
                  <c:v>2.5940850773848042E-4</c:v>
                </c:pt>
                <c:pt idx="60">
                  <c:v>1.5477436027825896E-4</c:v>
                </c:pt>
                <c:pt idx="61">
                  <c:v>8.9915298778704843E-5</c:v>
                </c:pt>
                <c:pt idx="62">
                  <c:v>5.0787225052765032E-5</c:v>
                </c:pt>
                <c:pt idx="63">
                  <c:v>2.7847799215546434E-5</c:v>
                </c:pt>
                <c:pt idx="64">
                  <c:v>1.4798998368308494E-5</c:v>
                </c:pt>
                <c:pt idx="65">
                  <c:v>7.6089775243507069E-6</c:v>
                </c:pt>
                <c:pt idx="66">
                  <c:v>3.7781193005173372E-6</c:v>
                </c:pt>
                <c:pt idx="67">
                  <c:v>1.8081559887182032E-6</c:v>
                </c:pt>
                <c:pt idx="68">
                  <c:v>8.3236183348372368E-7</c:v>
                </c:pt>
                <c:pt idx="69">
                  <c:v>3.6775300706765559E-7</c:v>
                </c:pt>
                <c:pt idx="70">
                  <c:v>1.5558337187641972E-7</c:v>
                </c:pt>
                <c:pt idx="71">
                  <c:v>6.2873527811816589E-8</c:v>
                </c:pt>
                <c:pt idx="72">
                  <c:v>2.4207003398192972E-8</c:v>
                </c:pt>
                <c:pt idx="73">
                  <c:v>8.8549408150523825E-9</c:v>
                </c:pt>
                <c:pt idx="74">
                  <c:v>3.0685441640982781E-9</c:v>
                </c:pt>
                <c:pt idx="75">
                  <c:v>1.0042343715266183E-9</c:v>
                </c:pt>
                <c:pt idx="76">
                  <c:v>3.0936138646925306E-10</c:v>
                </c:pt>
                <c:pt idx="77">
                  <c:v>8.9394556423232603E-11</c:v>
                </c:pt>
                <c:pt idx="78">
                  <c:v>2.4141454432981222E-11</c:v>
                </c:pt>
                <c:pt idx="79">
                  <c:v>6.0690206189230884E-12</c:v>
                </c:pt>
                <c:pt idx="80">
                  <c:v>1.4143856232911078E-12</c:v>
                </c:pt>
                <c:pt idx="81">
                  <c:v>3.0422259433870801E-13</c:v>
                </c:pt>
                <c:pt idx="82">
                  <c:v>6.0110728056500872E-14</c:v>
                </c:pt>
                <c:pt idx="83">
                  <c:v>1.0856415697048948E-14</c:v>
                </c:pt>
                <c:pt idx="84">
                  <c:v>1.782783175735651E-15</c:v>
                </c:pt>
                <c:pt idx="85">
                  <c:v>2.646974961469366E-16</c:v>
                </c:pt>
                <c:pt idx="86">
                  <c:v>3.5322460904802203E-17</c:v>
                </c:pt>
                <c:pt idx="87">
                  <c:v>4.2097049157365581E-18</c:v>
                </c:pt>
                <c:pt idx="88">
                  <c:v>4.4507227561593919E-19</c:v>
                </c:pt>
                <c:pt idx="89">
                  <c:v>4.1446132150162547E-20</c:v>
                </c:pt>
                <c:pt idx="90">
                  <c:v>3.3737619973966224E-21</c:v>
                </c:pt>
                <c:pt idx="91">
                  <c:v>2.3813194749995722E-22</c:v>
                </c:pt>
                <c:pt idx="92">
                  <c:v>1.4450055082178292E-23</c:v>
                </c:pt>
                <c:pt idx="93">
                  <c:v>7.469843222326338E-25</c:v>
                </c:pt>
                <c:pt idx="94">
                  <c:v>3.2578836498176494E-26</c:v>
                </c:pt>
                <c:pt idx="95">
                  <c:v>1.1865002396995039E-27</c:v>
                </c:pt>
                <c:pt idx="96">
                  <c:v>3.5690371831834553E-29</c:v>
                </c:pt>
                <c:pt idx="97">
                  <c:v>8.7644820958272758E-31</c:v>
                </c:pt>
                <c:pt idx="98">
                  <c:v>1.7354522912685374E-32</c:v>
                </c:pt>
                <c:pt idx="99">
                  <c:v>2.7345558109056257E-34</c:v>
                </c:pt>
                <c:pt idx="100">
                  <c:v>3.3811124473860119E-36</c:v>
                </c:pt>
              </c:numCache>
            </c:numRef>
          </c:val>
          <c:smooth val="0"/>
          <c:extLst>
            <c:ext xmlns:c16="http://schemas.microsoft.com/office/drawing/2014/chart" uri="{C3380CC4-5D6E-409C-BE32-E72D297353CC}">
              <c16:uniqueId val="{00000003-ED4E-4CA6-AD3A-4815D6B43AAF}"/>
            </c:ext>
          </c:extLst>
        </c:ser>
        <c:ser>
          <c:idx val="5"/>
          <c:order val="4"/>
          <c:tx>
            <c:strRef>
              <c:f>'Figure 5'!$F$28</c:f>
              <c:strCache>
                <c:ptCount val="1"/>
                <c:pt idx="0">
                  <c:v>ε=3^3</c:v>
                </c:pt>
              </c:strCache>
            </c:strRef>
          </c:tx>
          <c:marker>
            <c:symbol val="none"/>
          </c:marker>
          <c:val>
            <c:numRef>
              <c:f>'Figure 5'!$F$29:$F$129</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0.88214398294592133</c:v>
                </c:pt>
                <c:pt idx="27">
                  <c:v>0.77402841948430567</c:v>
                </c:pt>
                <c:pt idx="28">
                  <c:v>0.67561340159066874</c:v>
                </c:pt>
                <c:pt idx="29">
                  <c:v>0.58668387594641558</c:v>
                </c:pt>
                <c:pt idx="30">
                  <c:v>0.50688616740043857</c:v>
                </c:pt>
                <c:pt idx="31">
                  <c:v>0.43576128905891032</c:v>
                </c:pt>
                <c:pt idx="32">
                  <c:v>0.37277467495688593</c:v>
                </c:pt>
                <c:pt idx="33">
                  <c:v>0.31734216378928204</c:v>
                </c:pt>
                <c:pt idx="34">
                  <c:v>0.26885221965173395</c:v>
                </c:pt>
                <c:pt idx="35">
                  <c:v>0.22668450006212554</c:v>
                </c:pt>
                <c:pt idx="36">
                  <c:v>0.19022497543112515</c:v>
                </c:pt>
                <c:pt idx="37">
                  <c:v>0.15887787089132591</c:v>
                </c:pt>
                <c:pt idx="38">
                  <c:v>0.13207474453562632</c:v>
                </c:pt>
                <c:pt idx="39">
                  <c:v>0.10928103929920485</c:v>
                </c:pt>
                <c:pt idx="40">
                  <c:v>9.0000452517799853E-2</c:v>
                </c:pt>
                <c:pt idx="41">
                  <c:v>7.377746098784746E-2</c:v>
                </c:pt>
                <c:pt idx="42">
                  <c:v>6.0198323244947005E-2</c:v>
                </c:pt>
                <c:pt idx="43">
                  <c:v>4.8890857537453133E-2</c:v>
                </c:pt>
                <c:pt idx="44">
                  <c:v>3.9523266011365035E-2</c:v>
                </c:pt>
                <c:pt idx="45">
                  <c:v>3.1802244979766109E-2</c:v>
                </c:pt>
                <c:pt idx="46">
                  <c:v>2.5470589499772139E-2</c:v>
                </c:pt>
                <c:pt idx="47">
                  <c:v>2.030446915302539E-2</c:v>
                </c:pt>
                <c:pt idx="48">
                  <c:v>1.6110521937283552E-2</c:v>
                </c:pt>
                <c:pt idx="49">
                  <c:v>1.2722885259951943E-2</c:v>
                </c:pt>
                <c:pt idx="50">
                  <c:v>1.0000257668387129E-2</c:v>
                </c:pt>
                <c:pt idx="51">
                  <c:v>7.8230624389090033E-3</c:v>
                </c:pt>
                <c:pt idx="52">
                  <c:v>6.0907645899936245E-3</c:v>
                </c:pt>
                <c:pt idx="53">
                  <c:v>4.7193762644342826E-3</c:v>
                </c:pt>
                <c:pt idx="54">
                  <c:v>3.6391716179435714E-3</c:v>
                </c:pt>
                <c:pt idx="55">
                  <c:v>2.792621162224371E-3</c:v>
                </c:pt>
                <c:pt idx="56">
                  <c:v>2.1325466950921097E-3</c:v>
                </c:pt>
                <c:pt idx="57">
                  <c:v>1.6204912373654966E-3</c:v>
                </c:pt>
                <c:pt idx="58">
                  <c:v>1.2252935038947984E-3</c:v>
                </c:pt>
                <c:pt idx="59">
                  <c:v>9.2185308487072854E-4</c:v>
                </c:pt>
                <c:pt idx="60">
                  <c:v>6.9007043670547266E-4</c:v>
                </c:pt>
                <c:pt idx="61">
                  <c:v>5.1394473227126317E-4</c:v>
                </c:pt>
                <c:pt idx="62">
                  <c:v>3.8081237537269914E-4</c:v>
                </c:pt>
                <c:pt idx="63">
                  <c:v>2.8070934802372521E-4</c:v>
                </c:pt>
                <c:pt idx="64">
                  <c:v>2.0584136295888429E-4</c:v>
                </c:pt>
                <c:pt idx="65">
                  <c:v>1.5014689644260958E-4</c:v>
                </c:pt>
                <c:pt idx="66">
                  <c:v>1.0893946205162122E-4</c:v>
                </c:pt>
                <c:pt idx="67">
                  <c:v>7.8616862369031092E-5</c:v>
                </c:pt>
                <c:pt idx="68">
                  <c:v>5.6426551069601726E-5</c:v>
                </c:pt>
                <c:pt idx="69">
                  <c:v>4.0277599548894127E-5</c:v>
                </c:pt>
                <c:pt idx="70">
                  <c:v>2.8591052388731416E-5</c:v>
                </c:pt>
                <c:pt idx="71">
                  <c:v>2.0181649709533012E-5</c:v>
                </c:pt>
                <c:pt idx="72">
                  <c:v>1.4164977327851385E-5</c:v>
                </c:pt>
                <c:pt idx="73">
                  <c:v>9.8850712046809583E-6</c:v>
                </c:pt>
                <c:pt idx="74">
                  <c:v>6.8583506556843794E-6</c:v>
                </c:pt>
                <c:pt idx="75">
                  <c:v>4.730489360501542E-6</c:v>
                </c:pt>
                <c:pt idx="76">
                  <c:v>3.2434615533718095E-6</c:v>
                </c:pt>
                <c:pt idx="77">
                  <c:v>2.2105319942578894E-6</c:v>
                </c:pt>
                <c:pt idx="78">
                  <c:v>1.4974024945026446E-6</c:v>
                </c:pt>
                <c:pt idx="79">
                  <c:v>1.0080952954335679E-6</c:v>
                </c:pt>
                <c:pt idx="80">
                  <c:v>6.74454665891203E-7</c:v>
                </c:pt>
                <c:pt idx="81">
                  <c:v>4.4839234125441209E-7</c:v>
                </c:pt>
                <c:pt idx="82">
                  <c:v>2.961987458020255E-7</c:v>
                </c:pt>
                <c:pt idx="83">
                  <c:v>1.9439829819126858E-7</c:v>
                </c:pt>
                <c:pt idx="84">
                  <c:v>1.2675052509969744E-7</c:v>
                </c:pt>
                <c:pt idx="85">
                  <c:v>8.2095287789731847E-8</c:v>
                </c:pt>
                <c:pt idx="86">
                  <c:v>5.2815350623581453E-8</c:v>
                </c:pt>
                <c:pt idx="87">
                  <c:v>3.3747151996146602E-8</c:v>
                </c:pt>
                <c:pt idx="88">
                  <c:v>2.1414595608989343E-8</c:v>
                </c:pt>
                <c:pt idx="89">
                  <c:v>1.3493928275218941E-8</c:v>
                </c:pt>
                <c:pt idx="90">
                  <c:v>8.4427100033204056E-9</c:v>
                </c:pt>
                <c:pt idx="91">
                  <c:v>5.2444347250245405E-9</c:v>
                </c:pt>
                <c:pt idx="92">
                  <c:v>3.234047589718047E-9</c:v>
                </c:pt>
                <c:pt idx="93">
                  <c:v>1.9796198097654356E-9</c:v>
                </c:pt>
                <c:pt idx="94">
                  <c:v>1.2027095607049742E-9</c:v>
                </c:pt>
                <c:pt idx="95">
                  <c:v>7.2516763104736656E-10</c:v>
                </c:pt>
                <c:pt idx="96">
                  <c:v>4.3387934193212725E-10</c:v>
                </c:pt>
                <c:pt idx="97">
                  <c:v>2.5757626026717648E-10</c:v>
                </c:pt>
                <c:pt idx="98">
                  <c:v>1.5170556348622598E-10</c:v>
                </c:pt>
                <c:pt idx="99">
                  <c:v>8.8635486663886987E-11</c:v>
                </c:pt>
                <c:pt idx="100">
                  <c:v>5.1365906660204695E-11</c:v>
                </c:pt>
              </c:numCache>
            </c:numRef>
          </c:val>
          <c:smooth val="0"/>
          <c:extLst>
            <c:ext xmlns:c16="http://schemas.microsoft.com/office/drawing/2014/chart" uri="{C3380CC4-5D6E-409C-BE32-E72D297353CC}">
              <c16:uniqueId val="{00000004-ED4E-4CA6-AD3A-4815D6B43AAF}"/>
            </c:ext>
          </c:extLst>
        </c:ser>
        <c:ser>
          <c:idx val="4"/>
          <c:order val="5"/>
          <c:tx>
            <c:strRef>
              <c:f>'Figure 5'!$G$28</c:f>
              <c:strCache>
                <c:ptCount val="1"/>
                <c:pt idx="0">
                  <c:v>pov (0|1)</c:v>
                </c:pt>
              </c:strCache>
            </c:strRef>
          </c:tx>
          <c:spPr>
            <a:ln>
              <a:solidFill>
                <a:schemeClr val="bg1">
                  <a:lumMod val="75000"/>
                </a:schemeClr>
              </a:solidFill>
              <a:prstDash val="sysDash"/>
            </a:ln>
          </c:spPr>
          <c:marker>
            <c:symbol val="none"/>
          </c:marker>
          <c:val>
            <c:numRef>
              <c:f>'Figure 5'!$G$29:$G$118</c:f>
              <c:numCache>
                <c:formatCode>General</c:formatCode>
                <c:ptCount val="9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0</c:v>
                </c:pt>
              </c:numCache>
            </c:numRef>
          </c:val>
          <c:smooth val="0"/>
          <c:extLst>
            <c:ext xmlns:c16="http://schemas.microsoft.com/office/drawing/2014/chart" uri="{C3380CC4-5D6E-409C-BE32-E72D297353CC}">
              <c16:uniqueId val="{00000005-ED4E-4CA6-AD3A-4815D6B43AAF}"/>
            </c:ext>
          </c:extLst>
        </c:ser>
        <c:dLbls>
          <c:showLegendKey val="0"/>
          <c:showVal val="0"/>
          <c:showCatName val="0"/>
          <c:showSerName val="0"/>
          <c:showPercent val="0"/>
          <c:showBubbleSize val="0"/>
        </c:dLbls>
        <c:smooth val="0"/>
        <c:axId val="227089776"/>
        <c:axId val="231509264"/>
      </c:lineChart>
      <c:catAx>
        <c:axId val="227089776"/>
        <c:scaling>
          <c:orientation val="minMax"/>
        </c:scaling>
        <c:delete val="0"/>
        <c:axPos val="b"/>
        <c:numFmt formatCode="General" sourceLinked="1"/>
        <c:majorTickMark val="out"/>
        <c:minorTickMark val="none"/>
        <c:tickLblPos val="nextTo"/>
        <c:crossAx val="231509264"/>
        <c:crosses val="autoZero"/>
        <c:auto val="1"/>
        <c:lblAlgn val="ctr"/>
        <c:lblOffset val="100"/>
        <c:noMultiLvlLbl val="0"/>
      </c:catAx>
      <c:valAx>
        <c:axId val="231509264"/>
        <c:scaling>
          <c:orientation val="minMax"/>
          <c:max val="1"/>
        </c:scaling>
        <c:delete val="0"/>
        <c:axPos val="l"/>
        <c:majorGridlines>
          <c:spPr>
            <a:ln>
              <a:solidFill>
                <a:schemeClr val="accent1">
                  <a:alpha val="20000"/>
                </a:schemeClr>
              </a:solidFill>
            </a:ln>
          </c:spPr>
        </c:majorGridlines>
        <c:numFmt formatCode="General" sourceLinked="1"/>
        <c:majorTickMark val="out"/>
        <c:minorTickMark val="none"/>
        <c:tickLblPos val="nextTo"/>
        <c:txPr>
          <a:bodyPr/>
          <a:lstStyle/>
          <a:p>
            <a:pPr>
              <a:defRPr sz="1200"/>
            </a:pPr>
            <a:endParaRPr lang="de-DE"/>
          </a:p>
        </c:txPr>
        <c:crossAx val="227089776"/>
        <c:crosses val="autoZero"/>
        <c:crossBetween val="between"/>
        <c:majorUnit val="0.2"/>
      </c:valAx>
    </c:plotArea>
    <c:legend>
      <c:legendPos val="r"/>
      <c:overlay val="0"/>
    </c:legend>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18174603174602"/>
          <c:y val="4.0599399886035357E-2"/>
          <c:w val="0.76305515873015872"/>
          <c:h val="0.86779237703811141"/>
        </c:manualLayout>
      </c:layout>
      <c:scatterChart>
        <c:scatterStyle val="smoothMarker"/>
        <c:varyColors val="0"/>
        <c:ser>
          <c:idx val="0"/>
          <c:order val="0"/>
          <c:tx>
            <c:strRef>
              <c:f>'fgt 1 und 2 (ln100)'!$B$29</c:f>
              <c:strCache>
                <c:ptCount val="1"/>
                <c:pt idx="0">
                  <c:v>fgt0, q=0.5</c:v>
                </c:pt>
              </c:strCache>
            </c:strRef>
          </c:tx>
          <c:spPr>
            <a:ln>
              <a:prstDash val="solid"/>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(ln100)'!$B$30:$B$130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0.01</c:v>
                </c:pt>
                <c:pt idx="41">
                  <c:v>1.72163273867816E-2</c:v>
                </c:pt>
                <c:pt idx="42">
                  <c:v>2.7323607421617001E-2</c:v>
                </c:pt>
                <c:pt idx="43">
                  <c:v>4.0582616202255402E-2</c:v>
                </c:pt>
                <c:pt idx="44">
                  <c:v>5.7079656692243401E-2</c:v>
                </c:pt>
                <c:pt idx="45">
                  <c:v>7.6740923143741493E-2</c:v>
                </c:pt>
                <c:pt idx="46">
                  <c:v>9.9362754477316503E-2</c:v>
                </c:pt>
                <c:pt idx="47">
                  <c:v>0.124648058287637</c:v>
                </c:pt>
                <c:pt idx="48">
                  <c:v>0.15224193113321299</c:v>
                </c:pt>
                <c:pt idx="49">
                  <c:v>0.18176244270972799</c:v>
                </c:pt>
                <c:pt idx="50">
                  <c:v>0.21282489695383799</c:v>
                </c:pt>
                <c:pt idx="51">
                  <c:v>0.245059435640581</c:v>
                </c:pt>
                <c:pt idx="52">
                  <c:v>0.27812271050860699</c:v>
                </c:pt>
                <c:pt idx="53">
                  <c:v>0.31170471432628399</c:v>
                </c:pt>
                <c:pt idx="54">
                  <c:v>0.34553191797427502</c:v>
                </c:pt>
                <c:pt idx="55">
                  <c:v>0.379367753182763</c:v>
                </c:pt>
                <c:pt idx="56">
                  <c:v>0.41301130420384602</c:v>
                </c:pt>
                <c:pt idx="57">
                  <c:v>0.44629488252677602</c:v>
                </c:pt>
                <c:pt idx="58">
                  <c:v>0.47908098569396301</c:v>
                </c:pt>
                <c:pt idx="59">
                  <c:v>0.51125899630129901</c:v>
                </c:pt>
                <c:pt idx="60">
                  <c:v>0.54274186270076497</c:v>
                </c:pt>
                <c:pt idx="61">
                  <c:v>0.57346291627942303</c:v>
                </c:pt>
                <c:pt idx="62">
                  <c:v>0.60337291703062401</c:v>
                </c:pt>
                <c:pt idx="63">
                  <c:v>0.63243737465011696</c:v>
                </c:pt>
                <c:pt idx="64">
                  <c:v>0.66063416216598203</c:v>
                </c:pt>
                <c:pt idx="65">
                  <c:v>0.68795141942967397</c:v>
                </c:pt>
                <c:pt idx="66">
                  <c:v>0.71438573169152098</c:v>
                </c:pt>
                <c:pt idx="67">
                  <c:v>0.73994056168230204</c:v>
                </c:pt>
                <c:pt idx="68">
                  <c:v>0.76462491042671499</c:v>
                </c:pt>
                <c:pt idx="69">
                  <c:v>0.78845218119051697</c:v>
                </c:pt>
                <c:pt idx="70">
                  <c:v>0.81143922163237003</c:v>
                </c:pt>
                <c:pt idx="71">
                  <c:v>0.83360552078237404</c:v>
                </c:pt>
                <c:pt idx="72">
                  <c:v>0.85497253948512097</c:v>
                </c:pt>
                <c:pt idx="73">
                  <c:v>0.87556315515009198</c:v>
                </c:pt>
                <c:pt idx="74">
                  <c:v>0.89540120386972399</c:v>
                </c:pt>
                <c:pt idx="75">
                  <c:v>0.91451110508769096</c:v>
                </c:pt>
                <c:pt idx="76">
                  <c:v>0.93291755596644599</c:v>
                </c:pt>
                <c:pt idx="77">
                  <c:v>0.95064528438442697</c:v>
                </c:pt>
                <c:pt idx="78">
                  <c:v>0.96771885108064304</c:v>
                </c:pt>
                <c:pt idx="79">
                  <c:v>0.98416249286120805</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yVal>
          <c:smooth val="1"/>
          <c:extLst>
            <c:ext xmlns:c16="http://schemas.microsoft.com/office/drawing/2014/chart" uri="{C3380CC4-5D6E-409C-BE32-E72D297353CC}">
              <c16:uniqueId val="{00000000-6400-4032-AC6E-83704D3976EE}"/>
            </c:ext>
          </c:extLst>
        </c:ser>
        <c:ser>
          <c:idx val="1"/>
          <c:order val="1"/>
          <c:tx>
            <c:strRef>
              <c:f>'fgt 1 und 2 (ln100)'!$C$29</c:f>
              <c:strCache>
                <c:ptCount val="1"/>
                <c:pt idx="0">
                  <c:v>fgt1 (w)</c:v>
                </c:pt>
              </c:strCache>
            </c:strRef>
          </c:tx>
          <c:spPr>
            <a:ln>
              <a:solidFill>
                <a:schemeClr val="bg1">
                  <a:lumMod val="75000"/>
                </a:schemeClr>
              </a:solidFill>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(ln100)'!$C$30:$C$130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0.05</c:v>
                </c:pt>
                <c:pt idx="82">
                  <c:v>0.1</c:v>
                </c:pt>
                <c:pt idx="83">
                  <c:v>0.15</c:v>
                </c:pt>
                <c:pt idx="84">
                  <c:v>0.2</c:v>
                </c:pt>
                <c:pt idx="85">
                  <c:v>0.25</c:v>
                </c:pt>
                <c:pt idx="86">
                  <c:v>0.3</c:v>
                </c:pt>
                <c:pt idx="87">
                  <c:v>0.35</c:v>
                </c:pt>
                <c:pt idx="88">
                  <c:v>0.4</c:v>
                </c:pt>
                <c:pt idx="89">
                  <c:v>0.45</c:v>
                </c:pt>
                <c:pt idx="90">
                  <c:v>0.5</c:v>
                </c:pt>
                <c:pt idx="91">
                  <c:v>0.55000000000000004</c:v>
                </c:pt>
                <c:pt idx="92">
                  <c:v>0.6</c:v>
                </c:pt>
                <c:pt idx="93">
                  <c:v>0.65</c:v>
                </c:pt>
                <c:pt idx="94">
                  <c:v>0.7</c:v>
                </c:pt>
                <c:pt idx="95">
                  <c:v>0.75</c:v>
                </c:pt>
                <c:pt idx="96">
                  <c:v>0.8</c:v>
                </c:pt>
                <c:pt idx="97">
                  <c:v>0.85</c:v>
                </c:pt>
                <c:pt idx="98">
                  <c:v>0.9</c:v>
                </c:pt>
                <c:pt idx="99">
                  <c:v>0.95</c:v>
                </c:pt>
                <c:pt idx="100">
                  <c:v>1</c:v>
                </c:pt>
              </c:numCache>
            </c:numRef>
          </c:yVal>
          <c:smooth val="1"/>
          <c:extLst>
            <c:ext xmlns:c16="http://schemas.microsoft.com/office/drawing/2014/chart" uri="{C3380CC4-5D6E-409C-BE32-E72D297353CC}">
              <c16:uniqueId val="{00000001-6400-4032-AC6E-83704D3976EE}"/>
            </c:ext>
          </c:extLst>
        </c:ser>
        <c:ser>
          <c:idx val="2"/>
          <c:order val="2"/>
          <c:tx>
            <c:strRef>
              <c:f>'fgt 1 und 2 (ln100)'!$D$29</c:f>
              <c:strCache>
                <c:ptCount val="1"/>
                <c:pt idx="0">
                  <c:v>fgt1(pw)</c:v>
                </c:pt>
              </c:strCache>
            </c:strRef>
          </c:tx>
          <c:spPr>
            <a:ln>
              <a:solidFill>
                <a:srgbClr val="C00000"/>
              </a:solidFill>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(ln100)'!$D$30:$D$130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1.4346939488984599E-4</c:v>
                </c:pt>
                <c:pt idx="42">
                  <c:v>4.5539345702694998E-4</c:v>
                </c:pt>
                <c:pt idx="43">
                  <c:v>1.01456540505638E-3</c:v>
                </c:pt>
                <c:pt idx="44">
                  <c:v>1.9026552230747801E-3</c:v>
                </c:pt>
                <c:pt idx="45">
                  <c:v>3.1975384643225602E-3</c:v>
                </c:pt>
                <c:pt idx="46">
                  <c:v>4.9681377238658302E-3</c:v>
                </c:pt>
                <c:pt idx="47">
                  <c:v>7.2711367334454902E-3</c:v>
                </c:pt>
                <c:pt idx="48">
                  <c:v>1.0149462075547599E-2</c:v>
                </c:pt>
                <c:pt idx="49">
                  <c:v>1.3632183203229601E-2</c:v>
                </c:pt>
                <c:pt idx="50">
                  <c:v>1.7735408079486498E-2</c:v>
                </c:pt>
                <c:pt idx="51">
                  <c:v>2.24637816003866E-2</c:v>
                </c:pt>
                <c:pt idx="52">
                  <c:v>2.78122710508606E-2</c:v>
                </c:pt>
                <c:pt idx="53">
                  <c:v>3.3768010718680699E-2</c:v>
                </c:pt>
                <c:pt idx="54">
                  <c:v>4.0312057096998699E-2</c:v>
                </c:pt>
                <c:pt idx="55">
                  <c:v>4.7420969147845299E-2</c:v>
                </c:pt>
                <c:pt idx="56">
                  <c:v>5.5068173893846099E-2</c:v>
                </c:pt>
                <c:pt idx="57">
                  <c:v>6.32251083579599E-2</c:v>
                </c:pt>
                <c:pt idx="58">
                  <c:v>7.1862147854094505E-2</c:v>
                </c:pt>
                <c:pt idx="59">
                  <c:v>8.0949341081039003E-2</c:v>
                </c:pt>
                <c:pt idx="60">
                  <c:v>9.0456977116794193E-2</c:v>
                </c:pt>
                <c:pt idx="61">
                  <c:v>0.100356010348899</c:v>
                </c:pt>
                <c:pt idx="62">
                  <c:v>0.110618368122281</c:v>
                </c:pt>
                <c:pt idx="63">
                  <c:v>0.121217163474606</c:v>
                </c:pt>
                <c:pt idx="64">
                  <c:v>0.13212683243319601</c:v>
                </c:pt>
                <c:pt idx="65">
                  <c:v>0.14332321238118201</c:v>
                </c:pt>
                <c:pt idx="66">
                  <c:v>0.15478357519982999</c:v>
                </c:pt>
                <c:pt idx="67">
                  <c:v>0.16648662637851799</c:v>
                </c:pt>
                <c:pt idx="68">
                  <c:v>0.17841247909956701</c:v>
                </c:pt>
                <c:pt idx="69">
                  <c:v>0.19054261045437501</c:v>
                </c:pt>
                <c:pt idx="70">
                  <c:v>0.20285980540809201</c:v>
                </c:pt>
                <c:pt idx="71">
                  <c:v>0.21534809286878001</c:v>
                </c:pt>
                <c:pt idx="72">
                  <c:v>0.227992677196032</c:v>
                </c:pt>
                <c:pt idx="73">
                  <c:v>0.24077986766627499</c:v>
                </c:pt>
                <c:pt idx="74">
                  <c:v>0.25369700776308801</c:v>
                </c:pt>
                <c:pt idx="75">
                  <c:v>0.26673240565057699</c:v>
                </c:pt>
                <c:pt idx="76">
                  <c:v>0.27987526678993402</c:v>
                </c:pt>
                <c:pt idx="77">
                  <c:v>0.29311562935186503</c:v>
                </c:pt>
                <c:pt idx="78">
                  <c:v>0.30644430284220298</c:v>
                </c:pt>
                <c:pt idx="79">
                  <c:v>0.31985281017989298</c:v>
                </c:pt>
                <c:pt idx="80">
                  <c:v>0.33333333333333298</c:v>
                </c:pt>
                <c:pt idx="81">
                  <c:v>0.34166666666666701</c:v>
                </c:pt>
                <c:pt idx="82">
                  <c:v>0.35</c:v>
                </c:pt>
                <c:pt idx="83">
                  <c:v>0.358333333333333</c:v>
                </c:pt>
                <c:pt idx="84">
                  <c:v>0.36666666666666697</c:v>
                </c:pt>
                <c:pt idx="85">
                  <c:v>0.375</c:v>
                </c:pt>
                <c:pt idx="86">
                  <c:v>0.38333333333333303</c:v>
                </c:pt>
                <c:pt idx="87">
                  <c:v>0.391666666666667</c:v>
                </c:pt>
                <c:pt idx="88">
                  <c:v>0.4</c:v>
                </c:pt>
                <c:pt idx="89">
                  <c:v>0.45</c:v>
                </c:pt>
                <c:pt idx="90">
                  <c:v>0.5</c:v>
                </c:pt>
                <c:pt idx="91">
                  <c:v>0.55000000000000004</c:v>
                </c:pt>
                <c:pt idx="92">
                  <c:v>0.6</c:v>
                </c:pt>
                <c:pt idx="93">
                  <c:v>0.65</c:v>
                </c:pt>
                <c:pt idx="94">
                  <c:v>0.7</c:v>
                </c:pt>
                <c:pt idx="95">
                  <c:v>0.75</c:v>
                </c:pt>
                <c:pt idx="96">
                  <c:v>0.8</c:v>
                </c:pt>
                <c:pt idx="97">
                  <c:v>0.85</c:v>
                </c:pt>
                <c:pt idx="98">
                  <c:v>0.9</c:v>
                </c:pt>
                <c:pt idx="99">
                  <c:v>0.95</c:v>
                </c:pt>
                <c:pt idx="100">
                  <c:v>1</c:v>
                </c:pt>
              </c:numCache>
            </c:numRef>
          </c:yVal>
          <c:smooth val="1"/>
          <c:extLst>
            <c:ext xmlns:c16="http://schemas.microsoft.com/office/drawing/2014/chart" uri="{C3380CC4-5D6E-409C-BE32-E72D297353CC}">
              <c16:uniqueId val="{00000002-6400-4032-AC6E-83704D3976EE}"/>
            </c:ext>
          </c:extLst>
        </c:ser>
        <c:ser>
          <c:idx val="3"/>
          <c:order val="3"/>
          <c:tx>
            <c:strRef>
              <c:f>'fgt 1 und 2 (ln100)'!$E$29</c:f>
              <c:strCache>
                <c:ptCount val="1"/>
                <c:pt idx="0">
                  <c:v>fgt1(pw)' [ln(10)]</c:v>
                </c:pt>
              </c:strCache>
            </c:strRef>
          </c:tx>
          <c:spPr>
            <a:ln w="15875">
              <a:prstDash val="lgDash"/>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(ln100)'!$E$30:$E$130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5.2249694559918999E-4</c:v>
                </c:pt>
                <c:pt idx="42">
                  <c:v>1.5566717133675E-3</c:v>
                </c:pt>
                <c:pt idx="43">
                  <c:v>3.2743678510133399E-3</c:v>
                </c:pt>
                <c:pt idx="44">
                  <c:v>5.8255492670134298E-3</c:v>
                </c:pt>
                <c:pt idx="45">
                  <c:v>9.3254821076199108E-3</c:v>
                </c:pt>
                <c:pt idx="46">
                  <c:v>1.3848862805571901E-2</c:v>
                </c:pt>
                <c:pt idx="47">
                  <c:v>1.9429756722136801E-2</c:v>
                </c:pt>
                <c:pt idx="48">
                  <c:v>2.60655450960923E-2</c:v>
                </c:pt>
                <c:pt idx="49">
                  <c:v>3.3723100528793903E-2</c:v>
                </c:pt>
                <c:pt idx="50">
                  <c:v>4.2345770669717897E-2</c:v>
                </c:pt>
                <c:pt idx="51">
                  <c:v>5.1860197502079299E-2</c:v>
                </c:pt>
                <c:pt idx="52">
                  <c:v>6.2182401851295199E-2</c:v>
                </c:pt>
                <c:pt idx="53">
                  <c:v>7.3222868637336E-2</c:v>
                </c:pt>
                <c:pt idx="54">
                  <c:v>8.4890574244822298E-2</c:v>
                </c:pt>
                <c:pt idx="55">
                  <c:v>9.7096020273098299E-2</c:v>
                </c:pt>
                <c:pt idx="56">
                  <c:v>0.10975340034223501</c:v>
                </c:pt>
                <c:pt idx="57">
                  <c:v>0.122782049094812</c:v>
                </c:pt>
                <c:pt idx="58">
                  <c:v>0.13610732101951301</c:v>
                </c:pt>
                <c:pt idx="59">
                  <c:v>0.14966103247117099</c:v>
                </c:pt>
                <c:pt idx="60">
                  <c:v>0.163381580575472</c:v>
                </c:pt>
                <c:pt idx="61">
                  <c:v>0.17721383197073201</c:v>
                </c:pt>
                <c:pt idx="62">
                  <c:v>0.19110885494497001</c:v>
                </c:pt>
                <c:pt idx="63">
                  <c:v>0.205023551586451</c:v>
                </c:pt>
                <c:pt idx="64">
                  <c:v>0.21892023242594999</c:v>
                </c:pt>
                <c:pt idx="65">
                  <c:v>0.23276616463020799</c:v>
                </c:pt>
                <c:pt idx="66">
                  <c:v>0.24653311582089499</c:v>
                </c:pt>
                <c:pt idx="67">
                  <c:v>0.26019690867572098</c:v>
                </c:pt>
                <c:pt idx="68">
                  <c:v>0.27373699624599301</c:v>
                </c:pt>
                <c:pt idx="69">
                  <c:v>0.2871360640565</c:v>
                </c:pt>
                <c:pt idx="70">
                  <c:v>0.30037966224442902</c:v>
                </c:pt>
                <c:pt idx="71">
                  <c:v>0.31345586899904998</c:v>
                </c:pt>
                <c:pt idx="72">
                  <c:v>0.32635498518526801</c:v>
                </c:pt>
                <c:pt idx="73">
                  <c:v>0.33906925911528202</c:v>
                </c:pt>
                <c:pt idx="74">
                  <c:v>0.35159263985172601</c:v>
                </c:pt>
                <c:pt idx="75">
                  <c:v>0.36392055708927101</c:v>
                </c:pt>
                <c:pt idx="76">
                  <c:v>0.37604972549907001</c:v>
                </c:pt>
                <c:pt idx="77">
                  <c:v>0.38797797137850198</c:v>
                </c:pt>
                <c:pt idx="78">
                  <c:v>0.39970407948815601</c:v>
                </c:pt>
                <c:pt idx="79">
                  <c:v>0.41122765805029698</c:v>
                </c:pt>
                <c:pt idx="80">
                  <c:v>0.42254902000712802</c:v>
                </c:pt>
                <c:pt idx="81">
                  <c:v>0.42715302090054003</c:v>
                </c:pt>
                <c:pt idx="82">
                  <c:v>0.431661430060228</c:v>
                </c:pt>
                <c:pt idx="83">
                  <c:v>0.436078136374147</c:v>
                </c:pt>
                <c:pt idx="84">
                  <c:v>0.44715803134221899</c:v>
                </c:pt>
                <c:pt idx="85">
                  <c:v>0.51188336097887399</c:v>
                </c:pt>
                <c:pt idx="86">
                  <c:v>0.56820172406699498</c:v>
                </c:pt>
                <c:pt idx="87">
                  <c:v>0.61804809671209304</c:v>
                </c:pt>
                <c:pt idx="88">
                  <c:v>0.66275783168157398</c:v>
                </c:pt>
                <c:pt idx="89">
                  <c:v>0.70329137811866105</c:v>
                </c:pt>
                <c:pt idx="90">
                  <c:v>0.740362689494244</c:v>
                </c:pt>
                <c:pt idx="91">
                  <c:v>0.774516965728549</c:v>
                </c:pt>
                <c:pt idx="92">
                  <c:v>0.80617997398388697</c:v>
                </c:pt>
                <c:pt idx="93">
                  <c:v>0.83569057149242598</c:v>
                </c:pt>
                <c:pt idx="94">
                  <c:v>0.863322860120456</c:v>
                </c:pt>
                <c:pt idx="95">
                  <c:v>0.88930170250631002</c:v>
                </c:pt>
                <c:pt idx="96">
                  <c:v>0.91381385238371704</c:v>
                </c:pt>
                <c:pt idx="97">
                  <c:v>0.93701610746481401</c:v>
                </c:pt>
                <c:pt idx="98">
                  <c:v>0.95904139232109398</c:v>
                </c:pt>
                <c:pt idx="99">
                  <c:v>0.98000337158374595</c:v>
                </c:pt>
                <c:pt idx="100">
                  <c:v>1</c:v>
                </c:pt>
              </c:numCache>
            </c:numRef>
          </c:yVal>
          <c:smooth val="1"/>
          <c:extLst>
            <c:ext xmlns:c16="http://schemas.microsoft.com/office/drawing/2014/chart" uri="{C3380CC4-5D6E-409C-BE32-E72D297353CC}">
              <c16:uniqueId val="{00000003-6400-4032-AC6E-83704D3976EE}"/>
            </c:ext>
          </c:extLst>
        </c:ser>
        <c:ser>
          <c:idx val="5"/>
          <c:order val="4"/>
          <c:tx>
            <c:strRef>
              <c:f>'fgt 1 und 2 (ln100)'!$G$28</c:f>
              <c:strCache>
                <c:ptCount val="1"/>
                <c:pt idx="0">
                  <c:v>wealth(0|1)</c:v>
                </c:pt>
              </c:strCache>
            </c:strRef>
          </c:tx>
          <c:spPr>
            <a:ln w="25400">
              <a:solidFill>
                <a:schemeClr val="bg1">
                  <a:lumMod val="50000"/>
                </a:schemeClr>
              </a:solidFill>
              <a:prstDash val="sysDot"/>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(ln100)'!$G$30:$G$180</c:f>
              <c:numCache>
                <c:formatCode>General</c:formatCode>
                <c:ptCount val="151"/>
                <c:pt idx="74">
                  <c:v>0</c:v>
                </c:pt>
                <c:pt idx="75">
                  <c:v>0</c:v>
                </c:pt>
                <c:pt idx="76">
                  <c:v>0</c:v>
                </c:pt>
                <c:pt idx="79">
                  <c:v>0</c:v>
                </c:pt>
                <c:pt idx="80">
                  <c:v>1</c:v>
                </c:pt>
                <c:pt idx="99">
                  <c:v>0</c:v>
                </c:pt>
                <c:pt idx="100">
                  <c:v>1</c:v>
                </c:pt>
              </c:numCache>
            </c:numRef>
          </c:yVal>
          <c:smooth val="1"/>
          <c:extLst>
            <c:ext xmlns:c16="http://schemas.microsoft.com/office/drawing/2014/chart" uri="{C3380CC4-5D6E-409C-BE32-E72D297353CC}">
              <c16:uniqueId val="{00000004-6400-4032-AC6E-83704D3976EE}"/>
            </c:ext>
          </c:extLst>
        </c:ser>
        <c:ser>
          <c:idx val="4"/>
          <c:order val="5"/>
          <c:tx>
            <c:strRef>
              <c:f>'fgt 1 und 2 (ln100)'!$F$29</c:f>
              <c:strCache>
                <c:ptCount val="1"/>
                <c:pt idx="0">
                  <c:v>fgt1(pw)' [ln(0.5)]</c:v>
                </c:pt>
              </c:strCache>
            </c:strRef>
          </c:tx>
          <c:spPr>
            <a:ln w="15875">
              <a:prstDash val="lgDash"/>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(ln100)'!$F$30:$F$130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1.03924916686205E-4</c:v>
                </c:pt>
                <c:pt idx="42">
                  <c:v>3.3126521729085802E-4</c:v>
                </c:pt>
                <c:pt idx="43">
                  <c:v>7.4115780408918195E-4</c:v>
                </c:pt>
                <c:pt idx="44">
                  <c:v>1.3958716022036001E-3</c:v>
                </c:pt>
                <c:pt idx="45">
                  <c:v>2.35596723952744E-3</c:v>
                </c:pt>
                <c:pt idx="46">
                  <c:v>3.6764508025883299E-3</c:v>
                </c:pt>
                <c:pt idx="47">
                  <c:v>5.4042183542492503E-3</c:v>
                </c:pt>
                <c:pt idx="48">
                  <c:v>7.5767515790181603E-3</c:v>
                </c:pt>
                <c:pt idx="49">
                  <c:v>1.02218407665622E-2</c:v>
                </c:pt>
                <c:pt idx="50">
                  <c:v>1.3358048522010901E-2</c:v>
                </c:pt>
                <c:pt idx="51">
                  <c:v>1.69956402248998E-2</c:v>
                </c:pt>
                <c:pt idx="52">
                  <c:v>2.1137756177315101E-2</c:v>
                </c:pt>
                <c:pt idx="53">
                  <c:v>2.5781659425403301E-2</c:v>
                </c:pt>
                <c:pt idx="54">
                  <c:v>3.09199480477578E-2</c:v>
                </c:pt>
                <c:pt idx="55">
                  <c:v>3.6541665190362498E-2</c:v>
                </c:pt>
                <c:pt idx="56">
                  <c:v>4.2633273078425002E-2</c:v>
                </c:pt>
                <c:pt idx="57">
                  <c:v>4.9179479848968699E-2</c:v>
                </c:pt>
                <c:pt idx="58">
                  <c:v>5.6163922411705001E-2</c:v>
                </c:pt>
                <c:pt idx="59">
                  <c:v>6.3569716820113004E-2</c:v>
                </c:pt>
                <c:pt idx="60">
                  <c:v>7.1379891688311103E-2</c:v>
                </c:pt>
                <c:pt idx="61">
                  <c:v>7.9577721486715103E-2</c:v>
                </c:pt>
                <c:pt idx="62">
                  <c:v>8.8146976164359306E-2</c:v>
                </c:pt>
                <c:pt idx="63">
                  <c:v>9.7072102224907697E-2</c:v>
                </c:pt>
                <c:pt idx="64">
                  <c:v>0.106338348621802</c:v>
                </c:pt>
                <c:pt idx="65">
                  <c:v>0.115931848947533</c:v>
                </c:pt>
                <c:pt idx="66">
                  <c:v>0.125839669557131</c:v>
                </c:pt>
                <c:pt idx="67">
                  <c:v>0.13604983158586301</c:v>
                </c:pt>
                <c:pt idx="68">
                  <c:v>0.14655131334053201</c:v>
                </c:pt>
                <c:pt idx="69">
                  <c:v>0.15733403827359399</c:v>
                </c:pt>
                <c:pt idx="70">
                  <c:v>0.168388852681535</c:v>
                </c:pt>
                <c:pt idx="71">
                  <c:v>0.179707496385274</c:v>
                </c:pt>
                <c:pt idx="72">
                  <c:v>0.19128256892824999</c:v>
                </c:pt>
                <c:pt idx="73">
                  <c:v>0.20310749324420799</c:v>
                </c:pt>
                <c:pt idx="74">
                  <c:v>0.21517647827925401</c:v>
                </c:pt>
                <c:pt idx="75">
                  <c:v>0.22748448168170399</c:v>
                </c:pt>
                <c:pt idx="76">
                  <c:v>0.24002717338111901</c:v>
                </c:pt>
                <c:pt idx="77">
                  <c:v>0.25280090064982602</c:v>
                </c:pt>
                <c:pt idx="78">
                  <c:v>0.265802655063761</c:v>
                </c:pt>
                <c:pt idx="79">
                  <c:v>0.27903004164432199</c:v>
                </c:pt>
                <c:pt idx="80">
                  <c:v>0.29248125036057798</c:v>
                </c:pt>
                <c:pt idx="81">
                  <c:v>0.30155492371570802</c:v>
                </c:pt>
                <c:pt idx="82">
                  <c:v>0.310744188373135</c:v>
                </c:pt>
                <c:pt idx="83">
                  <c:v>0.320052027456809</c:v>
                </c:pt>
                <c:pt idx="84">
                  <c:v>0.32948154108246702</c:v>
                </c:pt>
                <c:pt idx="85">
                  <c:v>0.33903595255631902</c:v>
                </c:pt>
                <c:pt idx="86">
                  <c:v>0.34871861498978401</c:v>
                </c:pt>
                <c:pt idx="87">
                  <c:v>0.358533018364251</c:v>
                </c:pt>
                <c:pt idx="88">
                  <c:v>0.368482797083103</c:v>
                </c:pt>
                <c:pt idx="89">
                  <c:v>0.37857173805191802</c:v>
                </c:pt>
                <c:pt idx="90">
                  <c:v>0.41503749927884398</c:v>
                </c:pt>
                <c:pt idx="91">
                  <c:v>0.46394709975978998</c:v>
                </c:pt>
                <c:pt idx="92">
                  <c:v>0.51457317282975801</c:v>
                </c:pt>
                <c:pt idx="93">
                  <c:v>0.56704059272389395</c:v>
                </c:pt>
                <c:pt idx="94">
                  <c:v>0.62148837674627</c:v>
                </c:pt>
                <c:pt idx="95">
                  <c:v>0.67807190511263804</c:v>
                </c:pt>
                <c:pt idx="96">
                  <c:v>0.736965594166206</c:v>
                </c:pt>
                <c:pt idx="97">
                  <c:v>0.79836613883034901</c:v>
                </c:pt>
                <c:pt idx="98">
                  <c:v>0.86249647625006498</c:v>
                </c:pt>
                <c:pt idx="99">
                  <c:v>0.92961067210860204</c:v>
                </c:pt>
                <c:pt idx="100">
                  <c:v>1</c:v>
                </c:pt>
              </c:numCache>
            </c:numRef>
          </c:yVal>
          <c:smooth val="1"/>
          <c:extLst>
            <c:ext xmlns:c16="http://schemas.microsoft.com/office/drawing/2014/chart" uri="{C3380CC4-5D6E-409C-BE32-E72D297353CC}">
              <c16:uniqueId val="{00000005-6400-4032-AC6E-83704D3976EE}"/>
            </c:ext>
          </c:extLst>
        </c:ser>
        <c:dLbls>
          <c:showLegendKey val="0"/>
          <c:showVal val="0"/>
          <c:showCatName val="0"/>
          <c:showSerName val="0"/>
          <c:showPercent val="0"/>
          <c:showBubbleSize val="0"/>
        </c:dLbls>
        <c:axId val="231510048"/>
        <c:axId val="231510440"/>
      </c:scatterChart>
      <c:valAx>
        <c:axId val="231510048"/>
        <c:scaling>
          <c:orientation val="minMax"/>
          <c:max val="100"/>
        </c:scaling>
        <c:delete val="0"/>
        <c:axPos val="b"/>
        <c:numFmt formatCode="General" sourceLinked="1"/>
        <c:majorTickMark val="out"/>
        <c:minorTickMark val="none"/>
        <c:tickLblPos val="nextTo"/>
        <c:crossAx val="231510440"/>
        <c:crosses val="autoZero"/>
        <c:crossBetween val="midCat"/>
      </c:valAx>
      <c:valAx>
        <c:axId val="231510440"/>
        <c:scaling>
          <c:orientation val="minMax"/>
          <c:max val="1.1000000000000001"/>
          <c:min val="0"/>
        </c:scaling>
        <c:delete val="0"/>
        <c:axPos val="l"/>
        <c:majorGridlines/>
        <c:numFmt formatCode="General" sourceLinked="1"/>
        <c:majorTickMark val="out"/>
        <c:minorTickMark val="none"/>
        <c:tickLblPos val="nextTo"/>
        <c:crossAx val="231510048"/>
        <c:crosses val="autoZero"/>
        <c:crossBetween val="midCat"/>
      </c:valAx>
    </c:plotArea>
    <c:legend>
      <c:legendPos val="r"/>
      <c:legendEntry>
        <c:idx val="3"/>
        <c:txPr>
          <a:bodyPr/>
          <a:lstStyle/>
          <a:p>
            <a:pPr>
              <a:defRPr>
                <a:solidFill>
                  <a:srgbClr val="C00000"/>
                </a:solidFill>
              </a:defRPr>
            </a:pPr>
            <a:endParaRPr lang="de-DE"/>
          </a:p>
        </c:txPr>
      </c:legendEntry>
      <c:legendEntry>
        <c:idx val="5"/>
        <c:txPr>
          <a:bodyPr/>
          <a:lstStyle/>
          <a:p>
            <a:pPr>
              <a:defRPr>
                <a:solidFill>
                  <a:srgbClr val="C00000"/>
                </a:solidFill>
              </a:defRPr>
            </a:pPr>
            <a:endParaRPr lang="de-DE"/>
          </a:p>
        </c:txPr>
      </c:legendEntry>
      <c:layout>
        <c:manualLayout>
          <c:xMode val="edge"/>
          <c:yMode val="edge"/>
          <c:x val="0.16533015873015874"/>
          <c:y val="5.4225344204604252E-2"/>
          <c:w val="0.36354087301587301"/>
          <c:h val="0.60186288135900678"/>
        </c:manualLayout>
      </c:layout>
      <c:overlay val="1"/>
      <c:spPr>
        <a:solidFill>
          <a:schemeClr val="bg1"/>
        </a:solidFill>
      </c:spPr>
    </c:legend>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'fgt 1 und 2 (ln100)'!$B$29</c:f>
              <c:strCache>
                <c:ptCount val="1"/>
                <c:pt idx="0">
                  <c:v>fgt0, q=0.5</c:v>
                </c:pt>
              </c:strCache>
            </c:strRef>
          </c:tx>
          <c:spPr>
            <a:ln>
              <a:prstDash val="solid"/>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(ln100)'!$B$30:$B$130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0.01</c:v>
                </c:pt>
                <c:pt idx="41">
                  <c:v>1.72163273867816E-2</c:v>
                </c:pt>
                <c:pt idx="42">
                  <c:v>2.7323607421617001E-2</c:v>
                </c:pt>
                <c:pt idx="43">
                  <c:v>4.0582616202255402E-2</c:v>
                </c:pt>
                <c:pt idx="44">
                  <c:v>5.7079656692243401E-2</c:v>
                </c:pt>
                <c:pt idx="45">
                  <c:v>7.6740923143741493E-2</c:v>
                </c:pt>
                <c:pt idx="46">
                  <c:v>9.9362754477316503E-2</c:v>
                </c:pt>
                <c:pt idx="47">
                  <c:v>0.124648058287637</c:v>
                </c:pt>
                <c:pt idx="48">
                  <c:v>0.15224193113321299</c:v>
                </c:pt>
                <c:pt idx="49">
                  <c:v>0.18176244270972799</c:v>
                </c:pt>
                <c:pt idx="50">
                  <c:v>0.21282489695383799</c:v>
                </c:pt>
                <c:pt idx="51">
                  <c:v>0.245059435640581</c:v>
                </c:pt>
                <c:pt idx="52">
                  <c:v>0.27812271050860699</c:v>
                </c:pt>
                <c:pt idx="53">
                  <c:v>0.31170471432628399</c:v>
                </c:pt>
                <c:pt idx="54">
                  <c:v>0.34553191797427502</c:v>
                </c:pt>
                <c:pt idx="55">
                  <c:v>0.379367753182763</c:v>
                </c:pt>
                <c:pt idx="56">
                  <c:v>0.41301130420384602</c:v>
                </c:pt>
                <c:pt idx="57">
                  <c:v>0.44629488252677602</c:v>
                </c:pt>
                <c:pt idx="58">
                  <c:v>0.47908098569396301</c:v>
                </c:pt>
                <c:pt idx="59">
                  <c:v>0.51125899630129901</c:v>
                </c:pt>
                <c:pt idx="60">
                  <c:v>0.54274186270076497</c:v>
                </c:pt>
                <c:pt idx="61">
                  <c:v>0.57346291627942303</c:v>
                </c:pt>
                <c:pt idx="62">
                  <c:v>0.60337291703062401</c:v>
                </c:pt>
                <c:pt idx="63">
                  <c:v>0.63243737465011696</c:v>
                </c:pt>
                <c:pt idx="64">
                  <c:v>0.66063416216598203</c:v>
                </c:pt>
                <c:pt idx="65">
                  <c:v>0.68795141942967397</c:v>
                </c:pt>
                <c:pt idx="66">
                  <c:v>0.71438573169152098</c:v>
                </c:pt>
                <c:pt idx="67">
                  <c:v>0.73994056168230204</c:v>
                </c:pt>
                <c:pt idx="68">
                  <c:v>0.76462491042671499</c:v>
                </c:pt>
                <c:pt idx="69">
                  <c:v>0.78845218119051697</c:v>
                </c:pt>
                <c:pt idx="70">
                  <c:v>0.81143922163237003</c:v>
                </c:pt>
                <c:pt idx="71">
                  <c:v>0.83360552078237404</c:v>
                </c:pt>
                <c:pt idx="72">
                  <c:v>0.85497253948512097</c:v>
                </c:pt>
                <c:pt idx="73">
                  <c:v>0.87556315515009198</c:v>
                </c:pt>
                <c:pt idx="74">
                  <c:v>0.89540120386972399</c:v>
                </c:pt>
                <c:pt idx="75">
                  <c:v>0.91451110508769096</c:v>
                </c:pt>
                <c:pt idx="76">
                  <c:v>0.93291755596644599</c:v>
                </c:pt>
                <c:pt idx="77">
                  <c:v>0.95064528438442697</c:v>
                </c:pt>
                <c:pt idx="78">
                  <c:v>0.96771885108064304</c:v>
                </c:pt>
                <c:pt idx="79">
                  <c:v>0.98416249286120805</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yVal>
          <c:smooth val="1"/>
          <c:extLst>
            <c:ext xmlns:c16="http://schemas.microsoft.com/office/drawing/2014/chart" uri="{C3380CC4-5D6E-409C-BE32-E72D297353CC}">
              <c16:uniqueId val="{00000000-D231-47BC-A8EF-5F92F4F57F7D}"/>
            </c:ext>
          </c:extLst>
        </c:ser>
        <c:ser>
          <c:idx val="1"/>
          <c:order val="1"/>
          <c:tx>
            <c:strRef>
              <c:f>'fgt 1 und 2 (ln100)'!$C$29</c:f>
              <c:strCache>
                <c:ptCount val="1"/>
                <c:pt idx="0">
                  <c:v>fgt2 (w)</c:v>
                </c:pt>
              </c:strCache>
            </c:strRef>
          </c:tx>
          <c:spPr>
            <a:ln>
              <a:solidFill>
                <a:schemeClr val="bg1">
                  <a:lumMod val="75000"/>
                </a:schemeClr>
              </a:solidFill>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(ln100)'!$C$30:$C$130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2.5000000000000001E-3</c:v>
                </c:pt>
                <c:pt idx="82">
                  <c:v>0.01</c:v>
                </c:pt>
                <c:pt idx="83">
                  <c:v>2.2499999999999999E-2</c:v>
                </c:pt>
                <c:pt idx="84">
                  <c:v>0.04</c:v>
                </c:pt>
                <c:pt idx="85">
                  <c:v>6.25E-2</c:v>
                </c:pt>
                <c:pt idx="86">
                  <c:v>0.09</c:v>
                </c:pt>
                <c:pt idx="87">
                  <c:v>0.1225</c:v>
                </c:pt>
                <c:pt idx="88">
                  <c:v>0.16</c:v>
                </c:pt>
                <c:pt idx="89">
                  <c:v>0.20250000000000001</c:v>
                </c:pt>
                <c:pt idx="90">
                  <c:v>0.25</c:v>
                </c:pt>
                <c:pt idx="91">
                  <c:v>0.30249999999999999</c:v>
                </c:pt>
                <c:pt idx="92">
                  <c:v>0.36</c:v>
                </c:pt>
                <c:pt idx="93">
                  <c:v>0.42249999999999999</c:v>
                </c:pt>
                <c:pt idx="94">
                  <c:v>0.49</c:v>
                </c:pt>
                <c:pt idx="95">
                  <c:v>0.5625</c:v>
                </c:pt>
                <c:pt idx="96">
                  <c:v>0.64</c:v>
                </c:pt>
                <c:pt idx="97">
                  <c:v>0.72250000000000003</c:v>
                </c:pt>
                <c:pt idx="98">
                  <c:v>0.81</c:v>
                </c:pt>
                <c:pt idx="99">
                  <c:v>0.90249999999999997</c:v>
                </c:pt>
                <c:pt idx="100">
                  <c:v>1</c:v>
                </c:pt>
              </c:numCache>
            </c:numRef>
          </c:yVal>
          <c:smooth val="1"/>
          <c:extLst>
            <c:ext xmlns:c16="http://schemas.microsoft.com/office/drawing/2014/chart" uri="{C3380CC4-5D6E-409C-BE32-E72D297353CC}">
              <c16:uniqueId val="{00000001-D231-47BC-A8EF-5F92F4F57F7D}"/>
            </c:ext>
          </c:extLst>
        </c:ser>
        <c:ser>
          <c:idx val="2"/>
          <c:order val="2"/>
          <c:tx>
            <c:strRef>
              <c:f>'fgt 1 und 2 (ln100)'!$D$29</c:f>
              <c:strCache>
                <c:ptCount val="1"/>
                <c:pt idx="0">
                  <c:v>fgt2(pw)</c:v>
                </c:pt>
              </c:strCache>
            </c:strRef>
          </c:tx>
          <c:spPr>
            <a:ln>
              <a:solidFill>
                <a:srgbClr val="C00000"/>
              </a:solidFill>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(ln100)'!$D$30:$D$130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1.19557829074872E-6</c:v>
                </c:pt>
                <c:pt idx="42">
                  <c:v>7.5898909504491803E-6</c:v>
                </c:pt>
                <c:pt idx="43">
                  <c:v>2.53641351264096E-5</c:v>
                </c:pt>
                <c:pt idx="44">
                  <c:v>6.3421840769159306E-5</c:v>
                </c:pt>
                <c:pt idx="45">
                  <c:v>1.33230769346773E-4</c:v>
                </c:pt>
                <c:pt idx="46">
                  <c:v>2.4840688619329101E-4</c:v>
                </c:pt>
                <c:pt idx="47">
                  <c:v>4.2414964278431999E-4</c:v>
                </c:pt>
                <c:pt idx="48">
                  <c:v>6.7663080503650404E-4</c:v>
                </c:pt>
                <c:pt idx="49">
                  <c:v>1.02241374024222E-3</c:v>
                </c:pt>
                <c:pt idx="50">
                  <c:v>1.4779506732905401E-3</c:v>
                </c:pt>
                <c:pt idx="51">
                  <c:v>2.0591799800354399E-3</c:v>
                </c:pt>
                <c:pt idx="52">
                  <c:v>2.7812271050860699E-3</c:v>
                </c:pt>
                <c:pt idx="53">
                  <c:v>3.6582011611904098E-3</c:v>
                </c:pt>
                <c:pt idx="54">
                  <c:v>4.70307332798318E-3</c:v>
                </c:pt>
                <c:pt idx="55">
                  <c:v>5.9276211434806702E-3</c:v>
                </c:pt>
                <c:pt idx="56">
                  <c:v>7.3424231858461499E-3</c:v>
                </c:pt>
                <c:pt idx="57">
                  <c:v>8.9568903507109901E-3</c:v>
                </c:pt>
                <c:pt idx="58">
                  <c:v>1.07793221781142E-2</c:v>
                </c:pt>
                <c:pt idx="59">
                  <c:v>1.2816979004497801E-2</c:v>
                </c:pt>
                <c:pt idx="60">
                  <c:v>1.5076162852799E-2</c:v>
                </c:pt>
                <c:pt idx="61">
                  <c:v>1.75623018110573E-2</c:v>
                </c:pt>
                <c:pt idx="62">
                  <c:v>2.0280034155751501E-2</c:v>
                </c:pt>
                <c:pt idx="63">
                  <c:v>2.3233289665966099E-2</c:v>
                </c:pt>
                <c:pt idx="64">
                  <c:v>2.6425366486639301E-2</c:v>
                </c:pt>
                <c:pt idx="65">
                  <c:v>2.9859002579412899E-2</c:v>
                </c:pt>
                <c:pt idx="66">
                  <c:v>3.3536441293296401E-2</c:v>
                </c:pt>
                <c:pt idx="67">
                  <c:v>3.7459490935166498E-2</c:v>
                </c:pt>
                <c:pt idx="68">
                  <c:v>4.1629578456565598E-2</c:v>
                </c:pt>
                <c:pt idx="69">
                  <c:v>4.6047797526473998E-2</c:v>
                </c:pt>
                <c:pt idx="70">
                  <c:v>5.0714951352023099E-2</c:v>
                </c:pt>
                <c:pt idx="71">
                  <c:v>5.5631590657768203E-2</c:v>
                </c:pt>
                <c:pt idx="72">
                  <c:v>6.0798047252275299E-2</c:v>
                </c:pt>
                <c:pt idx="73">
                  <c:v>6.6214463608225693E-2</c:v>
                </c:pt>
                <c:pt idx="74">
                  <c:v>7.1880818866208396E-2</c:v>
                </c:pt>
                <c:pt idx="75">
                  <c:v>7.7796951648084894E-2</c:v>
                </c:pt>
                <c:pt idx="76">
                  <c:v>8.3962580036980095E-2</c:v>
                </c:pt>
                <c:pt idx="77">
                  <c:v>9.0377319050158403E-2</c:v>
                </c:pt>
                <c:pt idx="78">
                  <c:v>9.7040695900031101E-2</c:v>
                </c:pt>
                <c:pt idx="79">
                  <c:v>0.103952163308465</c:v>
                </c:pt>
                <c:pt idx="80">
                  <c:v>0.11111111111111099</c:v>
                </c:pt>
                <c:pt idx="81">
                  <c:v>0.116736111111111</c:v>
                </c:pt>
                <c:pt idx="82">
                  <c:v>0.1225</c:v>
                </c:pt>
                <c:pt idx="83">
                  <c:v>0.128402777777778</c:v>
                </c:pt>
                <c:pt idx="84">
                  <c:v>0.13444444444444401</c:v>
                </c:pt>
                <c:pt idx="85">
                  <c:v>0.140625</c:v>
                </c:pt>
                <c:pt idx="86">
                  <c:v>0.14694444444444499</c:v>
                </c:pt>
                <c:pt idx="87">
                  <c:v>0.153402777777778</c:v>
                </c:pt>
                <c:pt idx="88">
                  <c:v>0.16</c:v>
                </c:pt>
                <c:pt idx="89">
                  <c:v>0.20250000000000001</c:v>
                </c:pt>
                <c:pt idx="90">
                  <c:v>0.25</c:v>
                </c:pt>
                <c:pt idx="91">
                  <c:v>0.30249999999999999</c:v>
                </c:pt>
                <c:pt idx="92">
                  <c:v>0.36</c:v>
                </c:pt>
                <c:pt idx="93">
                  <c:v>0.42249999999999999</c:v>
                </c:pt>
                <c:pt idx="94">
                  <c:v>0.49</c:v>
                </c:pt>
                <c:pt idx="95">
                  <c:v>0.5625</c:v>
                </c:pt>
                <c:pt idx="96">
                  <c:v>0.64</c:v>
                </c:pt>
                <c:pt idx="97">
                  <c:v>0.72250000000000003</c:v>
                </c:pt>
                <c:pt idx="98">
                  <c:v>0.81</c:v>
                </c:pt>
                <c:pt idx="99">
                  <c:v>0.90249999999999997</c:v>
                </c:pt>
                <c:pt idx="100">
                  <c:v>1</c:v>
                </c:pt>
              </c:numCache>
            </c:numRef>
          </c:yVal>
          <c:smooth val="1"/>
          <c:extLst>
            <c:ext xmlns:c16="http://schemas.microsoft.com/office/drawing/2014/chart" uri="{C3380CC4-5D6E-409C-BE32-E72D297353CC}">
              <c16:uniqueId val="{00000002-D231-47BC-A8EF-5F92F4F57F7D}"/>
            </c:ext>
          </c:extLst>
        </c:ser>
        <c:ser>
          <c:idx val="3"/>
          <c:order val="3"/>
          <c:tx>
            <c:strRef>
              <c:f>'fgt 1 und 2 (ln100)'!$E$29</c:f>
              <c:strCache>
                <c:ptCount val="1"/>
                <c:pt idx="0">
                  <c:v>fgt2(pw)' [ln(10)]</c:v>
                </c:pt>
              </c:strCache>
            </c:strRef>
          </c:tx>
          <c:spPr>
            <a:ln w="15875">
              <a:prstDash val="lgDash"/>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(ln100)'!$E$30:$E$130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2.93970696729121E-7</c:v>
                </c:pt>
                <c:pt idx="42">
                  <c:v>4.66856784232766E-6</c:v>
                </c:pt>
                <c:pt idx="43">
                  <c:v>2.3344922311492999E-5</c:v>
                </c:pt>
                <c:pt idx="44">
                  <c:v>7.2533661916844E-5</c:v>
                </c:pt>
                <c:pt idx="45">
                  <c:v>1.7330325356130401E-4</c:v>
                </c:pt>
                <c:pt idx="46">
                  <c:v>3.5018568702487702E-4</c:v>
                </c:pt>
                <c:pt idx="47">
                  <c:v>6.2966742343439702E-4</c:v>
                </c:pt>
                <c:pt idx="48">
                  <c:v>1.03870809379438E-3</c:v>
                </c:pt>
                <c:pt idx="49">
                  <c:v>1.60340521170103E-3</c:v>
                </c:pt>
                <c:pt idx="50">
                  <c:v>2.3478876553054201E-3</c:v>
                </c:pt>
                <c:pt idx="51">
                  <c:v>3.2934819391339299E-3</c:v>
                </c:pt>
                <c:pt idx="52">
                  <c:v>4.4581600121773399E-3</c:v>
                </c:pt>
                <c:pt idx="53">
                  <c:v>5.8562497258044903E-3</c:v>
                </c:pt>
                <c:pt idx="54">
                  <c:v>7.4983708916420604E-3</c:v>
                </c:pt>
                <c:pt idx="55">
                  <c:v>9.3915506212216594E-3</c:v>
                </c:pt>
                <c:pt idx="56">
                  <c:v>1.1539469760985599E-2</c:v>
                </c:pt>
                <c:pt idx="57">
                  <c:v>1.39427955469947E-2</c:v>
                </c:pt>
                <c:pt idx="58">
                  <c:v>1.6599561986653501E-2</c:v>
                </c:pt>
                <c:pt idx="59">
                  <c:v>1.9505567181156602E-2</c:v>
                </c:pt>
                <c:pt idx="60">
                  <c:v>2.2654764572364101E-2</c:v>
                </c:pt>
                <c:pt idx="61">
                  <c:v>2.6039632145306899E-2</c:v>
                </c:pt>
                <c:pt idx="62">
                  <c:v>2.9651509543500001E-2</c:v>
                </c:pt>
                <c:pt idx="63">
                  <c:v>3.3480897737939899E-2</c:v>
                </c:pt>
                <c:pt idx="64">
                  <c:v>3.7517719387687699E-2</c:v>
                </c:pt>
                <c:pt idx="65">
                  <c:v>4.17515404912105E-2</c:v>
                </c:pt>
                <c:pt idx="66">
                  <c:v>4.6171755541817003E-2</c:v>
                </c:pt>
                <c:pt idx="67">
                  <c:v>5.0767739357666097E-2</c:v>
                </c:pt>
                <c:pt idx="68">
                  <c:v>5.55289692282155E-2</c:v>
                </c:pt>
                <c:pt idx="69">
                  <c:v>6.0445121148235199E-2</c:v>
                </c:pt>
                <c:pt idx="70">
                  <c:v>6.5506143811757095E-2</c:v>
                </c:pt>
                <c:pt idx="71">
                  <c:v>7.0702313798332098E-2</c:v>
                </c:pt>
                <c:pt idx="72">
                  <c:v>7.6024275066070998E-2</c:v>
                </c:pt>
                <c:pt idx="73">
                  <c:v>8.1463065514604596E-2</c:v>
                </c:pt>
                <c:pt idx="74">
                  <c:v>8.70101330260903E-2</c:v>
                </c:pt>
                <c:pt idx="75">
                  <c:v>9.2657343052597804E-2</c:v>
                </c:pt>
                <c:pt idx="76">
                  <c:v>9.8396979504583301E-2</c:v>
                </c:pt>
                <c:pt idx="77">
                  <c:v>0.104221740413212</c:v>
                </c:pt>
                <c:pt idx="78">
                  <c:v>0.11012472959076899</c:v>
                </c:pt>
                <c:pt idx="79">
                  <c:v>0.11609944529773999</c:v>
                </c:pt>
                <c:pt idx="80">
                  <c:v>0.122139766740374</c:v>
                </c:pt>
                <c:pt idx="81">
                  <c:v>0.12823993906577499</c:v>
                </c:pt>
                <c:pt idx="82">
                  <c:v>0.134394557389938</c:v>
                </c:pt>
                <c:pt idx="83">
                  <c:v>0.14059855028420401</c:v>
                </c:pt>
                <c:pt idx="84">
                  <c:v>0.199950304993849</c:v>
                </c:pt>
                <c:pt idx="85">
                  <c:v>0.26202457524702899</c:v>
                </c:pt>
                <c:pt idx="86">
                  <c:v>0.322853199232705</c:v>
                </c:pt>
                <c:pt idx="87">
                  <c:v>0.38198344984943999</c:v>
                </c:pt>
                <c:pt idx="88">
                  <c:v>0.43924794345526103</c:v>
                </c:pt>
                <c:pt idx="89">
                  <c:v>0.49461876253604597</c:v>
                </c:pt>
                <c:pt idx="90">
                  <c:v>0.54813691199515002</c:v>
                </c:pt>
                <c:pt idx="91">
                  <c:v>0.599876530201359</c:v>
                </c:pt>
                <c:pt idx="92">
                  <c:v>0.649926150452661</c:v>
                </c:pt>
                <c:pt idx="93">
                  <c:v>0.69837873128133698</c:v>
                </c:pt>
                <c:pt idx="94">
                  <c:v>0.745326360806564</c:v>
                </c:pt>
                <c:pt idx="95">
                  <c:v>0.79085751808062199</c:v>
                </c:pt>
                <c:pt idx="96">
                  <c:v>0.83505575680836897</c:v>
                </c:pt>
                <c:pt idx="97">
                  <c:v>0.87799918564851198</c:v>
                </c:pt>
                <c:pt idx="98">
                  <c:v>0.91976039218518202</c:v>
                </c:pt>
                <c:pt idx="99">
                  <c:v>0.96040660831550995</c:v>
                </c:pt>
                <c:pt idx="100">
                  <c:v>1</c:v>
                </c:pt>
              </c:numCache>
            </c:numRef>
          </c:yVal>
          <c:smooth val="1"/>
          <c:extLst>
            <c:ext xmlns:c16="http://schemas.microsoft.com/office/drawing/2014/chart" uri="{C3380CC4-5D6E-409C-BE32-E72D297353CC}">
              <c16:uniqueId val="{00000003-D231-47BC-A8EF-5F92F4F57F7D}"/>
            </c:ext>
          </c:extLst>
        </c:ser>
        <c:ser>
          <c:idx val="5"/>
          <c:order val="4"/>
          <c:tx>
            <c:strRef>
              <c:f>'fgt 1 und 2 (ln100)'!$G$28</c:f>
              <c:strCache>
                <c:ptCount val="1"/>
                <c:pt idx="0">
                  <c:v>wealth(0|1)</c:v>
                </c:pt>
              </c:strCache>
            </c:strRef>
          </c:tx>
          <c:spPr>
            <a:ln w="25400">
              <a:solidFill>
                <a:schemeClr val="bg1">
                  <a:lumMod val="50000"/>
                </a:schemeClr>
              </a:solidFill>
              <a:prstDash val="sysDot"/>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(ln100)'!$G$30:$G$180</c:f>
              <c:numCache>
                <c:formatCode>General</c:formatCode>
                <c:ptCount val="151"/>
                <c:pt idx="74">
                  <c:v>0</c:v>
                </c:pt>
                <c:pt idx="75">
                  <c:v>0</c:v>
                </c:pt>
                <c:pt idx="76">
                  <c:v>0</c:v>
                </c:pt>
                <c:pt idx="79">
                  <c:v>0</c:v>
                </c:pt>
                <c:pt idx="80">
                  <c:v>1</c:v>
                </c:pt>
                <c:pt idx="99">
                  <c:v>0</c:v>
                </c:pt>
                <c:pt idx="100">
                  <c:v>1</c:v>
                </c:pt>
              </c:numCache>
            </c:numRef>
          </c:yVal>
          <c:smooth val="1"/>
          <c:extLst>
            <c:ext xmlns:c16="http://schemas.microsoft.com/office/drawing/2014/chart" uri="{C3380CC4-5D6E-409C-BE32-E72D297353CC}">
              <c16:uniqueId val="{00000004-D231-47BC-A8EF-5F92F4F57F7D}"/>
            </c:ext>
          </c:extLst>
        </c:ser>
        <c:ser>
          <c:idx val="4"/>
          <c:order val="5"/>
          <c:tx>
            <c:strRef>
              <c:f>'fgt 1 und 2 (ln100)'!$F$29</c:f>
              <c:strCache>
                <c:ptCount val="1"/>
                <c:pt idx="0">
                  <c:v>fgt2(pw)' [ln(0.5)]</c:v>
                </c:pt>
              </c:strCache>
            </c:strRef>
          </c:tx>
          <c:spPr>
            <a:ln w="15875">
              <a:prstDash val="lgDash"/>
            </a:ln>
          </c:spPr>
          <c:marker>
            <c:symbol val="none"/>
          </c:marker>
          <c:xVal>
            <c:numRef>
              <c:f>'fgt 1 und 2 (ln100)'!$A$30:$A$130</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'fgt 1 und 2 (ln100)'!$F$30:$F$130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3.6438319939451599E-5</c:v>
                </c:pt>
                <c:pt idx="42">
                  <c:v>1.4698587474618901E-4</c:v>
                </c:pt>
                <c:pt idx="43">
                  <c:v>3.335349048505E-4</c:v>
                </c:pt>
                <c:pt idx="44">
                  <c:v>5.98037254801448E-4</c:v>
                </c:pt>
                <c:pt idx="45">
                  <c:v>9.4250672126336302E-4</c:v>
                </c:pt>
                <c:pt idx="46">
                  <c:v>1.3690215135042699E-3</c:v>
                </c:pt>
                <c:pt idx="47">
                  <c:v>1.87972683276369E-3</c:v>
                </c:pt>
                <c:pt idx="48">
                  <c:v>2.4768375773085499E-3</c:v>
                </c:pt>
                <c:pt idx="49">
                  <c:v>3.1626411804383E-3</c:v>
                </c:pt>
                <c:pt idx="50">
                  <c:v>3.9395005891879296E-3</c:v>
                </c:pt>
                <c:pt idx="51">
                  <c:v>4.8098573920017504E-3</c:v>
                </c:pt>
                <c:pt idx="52">
                  <c:v>5.7762351042161498E-3</c:v>
                </c:pt>
                <c:pt idx="53">
                  <c:v>6.8412426207983103E-3</c:v>
                </c:pt>
                <c:pt idx="54">
                  <c:v>8.0075778464453792E-3</c:v>
                </c:pt>
                <c:pt idx="55">
                  <c:v>9.2780315138579501E-3</c:v>
                </c:pt>
                <c:pt idx="56">
                  <c:v>1.06554912017676E-2</c:v>
                </c:pt>
                <c:pt idx="57">
                  <c:v>1.21429455651271E-2</c:v>
                </c:pt>
                <c:pt idx="58">
                  <c:v>1.37434887907684E-2</c:v>
                </c:pt>
                <c:pt idx="59">
                  <c:v>1.5460325292801801E-2</c:v>
                </c:pt>
                <c:pt idx="60">
                  <c:v>1.72967746630842E-2</c:v>
                </c:pt>
                <c:pt idx="61">
                  <c:v>1.9256276893220299E-2</c:v>
                </c:pt>
                <c:pt idx="62">
                  <c:v>2.1342397885798899E-2</c:v>
                </c:pt>
                <c:pt idx="63">
                  <c:v>2.3558835273911099E-2</c:v>
                </c:pt>
                <c:pt idx="64">
                  <c:v>2.5909424569451601E-2</c:v>
                </c:pt>
                <c:pt idx="65">
                  <c:v>2.8398145662298101E-2</c:v>
                </c:pt>
                <c:pt idx="66">
                  <c:v>3.1029129694185E-2</c:v>
                </c:pt>
                <c:pt idx="67">
                  <c:v>3.38066663329782E-2</c:v>
                </c:pt>
                <c:pt idx="68">
                  <c:v>3.67352114751021E-2</c:v>
                </c:pt>
                <c:pt idx="69">
                  <c:v>3.9819395406119701E-2</c:v>
                </c:pt>
                <c:pt idx="70">
                  <c:v>4.3064031451909103E-2</c:v>
                </c:pt>
                <c:pt idx="71">
                  <c:v>4.6474125155558203E-2</c:v>
                </c:pt>
                <c:pt idx="72">
                  <c:v>5.0054884018033E-2</c:v>
                </c:pt>
                <c:pt idx="73">
                  <c:v>5.3811727843880199E-2</c:v>
                </c:pt>
                <c:pt idx="74">
                  <c:v>5.7750299736750998E-2</c:v>
                </c:pt>
                <c:pt idx="75">
                  <c:v>6.1876477793394703E-2</c:v>
                </c:pt>
                <c:pt idx="76">
                  <c:v>6.6196387549021102E-2</c:v>
                </c:pt>
                <c:pt idx="77">
                  <c:v>7.07164152316032E-2</c:v>
                </c:pt>
                <c:pt idx="78">
                  <c:v>7.5443221887839099E-2</c:v>
                </c:pt>
                <c:pt idx="79">
                  <c:v>8.0383758449166107E-2</c:v>
                </c:pt>
                <c:pt idx="80">
                  <c:v>8.5545281812487106E-2</c:v>
                </c:pt>
                <c:pt idx="81">
                  <c:v>9.0935372017186406E-2</c:v>
                </c:pt>
                <c:pt idx="82">
                  <c:v>9.6561950607678401E-2</c:v>
                </c:pt>
                <c:pt idx="83">
                  <c:v>0.102433300279214</c:v>
                </c:pt>
                <c:pt idx="84">
                  <c:v>0.10855808591407699</c:v>
                </c:pt>
                <c:pt idx="85">
                  <c:v>0.11494537712577001</c:v>
                </c:pt>
                <c:pt idx="86">
                  <c:v>0.121604672440393</c:v>
                </c:pt>
                <c:pt idx="87">
                  <c:v>0.12854592525738001</c:v>
                </c:pt>
                <c:pt idx="88">
                  <c:v>0.13577957174618699</c:v>
                </c:pt>
                <c:pt idx="89">
                  <c:v>0.14331656085165001</c:v>
                </c:pt>
                <c:pt idx="90">
                  <c:v>0.172256125807636</c:v>
                </c:pt>
                <c:pt idx="91">
                  <c:v>0.21524691137552099</c:v>
                </c:pt>
                <c:pt idx="92">
                  <c:v>0.26478555019608402</c:v>
                </c:pt>
                <c:pt idx="93">
                  <c:v>0.32153503379666498</c:v>
                </c:pt>
                <c:pt idx="94">
                  <c:v>0.38624780243071399</c:v>
                </c:pt>
                <c:pt idx="95">
                  <c:v>0.45978150850308203</c:v>
                </c:pt>
                <c:pt idx="96">
                  <c:v>0.54311828698474895</c:v>
                </c:pt>
                <c:pt idx="97">
                  <c:v>0.63738849163088096</c:v>
                </c:pt>
                <c:pt idx="98">
                  <c:v>0.74390017154377897</c:v>
                </c:pt>
                <c:pt idx="99">
                  <c:v>0.86417600169820696</c:v>
                </c:pt>
                <c:pt idx="100">
                  <c:v>1</c:v>
                </c:pt>
              </c:numCache>
            </c:numRef>
          </c:yVal>
          <c:smooth val="1"/>
          <c:extLst>
            <c:ext xmlns:c16="http://schemas.microsoft.com/office/drawing/2014/chart" uri="{C3380CC4-5D6E-409C-BE32-E72D297353CC}">
              <c16:uniqueId val="{00000005-D231-47BC-A8EF-5F92F4F57F7D}"/>
            </c:ext>
          </c:extLst>
        </c:ser>
        <c:dLbls>
          <c:showLegendKey val="0"/>
          <c:showVal val="0"/>
          <c:showCatName val="0"/>
          <c:showSerName val="0"/>
          <c:showPercent val="0"/>
          <c:showBubbleSize val="0"/>
        </c:dLbls>
        <c:axId val="231511224"/>
        <c:axId val="231511616"/>
      </c:scatterChart>
      <c:valAx>
        <c:axId val="231511224"/>
        <c:scaling>
          <c:orientation val="minMax"/>
          <c:max val="100"/>
        </c:scaling>
        <c:delete val="0"/>
        <c:axPos val="b"/>
        <c:numFmt formatCode="General" sourceLinked="1"/>
        <c:majorTickMark val="out"/>
        <c:minorTickMark val="none"/>
        <c:tickLblPos val="nextTo"/>
        <c:crossAx val="231511616"/>
        <c:crosses val="autoZero"/>
        <c:crossBetween val="midCat"/>
      </c:valAx>
      <c:valAx>
        <c:axId val="231511616"/>
        <c:scaling>
          <c:orientation val="minMax"/>
          <c:max val="1.1000000000000001"/>
          <c:min val="0"/>
        </c:scaling>
        <c:delete val="0"/>
        <c:axPos val="l"/>
        <c:majorGridlines/>
        <c:numFmt formatCode="General" sourceLinked="1"/>
        <c:majorTickMark val="out"/>
        <c:minorTickMark val="none"/>
        <c:tickLblPos val="nextTo"/>
        <c:crossAx val="231511224"/>
        <c:crosses val="autoZero"/>
        <c:crossBetween val="midCat"/>
      </c:valAx>
    </c:plotArea>
    <c:legend>
      <c:legendPos val="r"/>
      <c:legendEntry>
        <c:idx val="3"/>
        <c:txPr>
          <a:bodyPr/>
          <a:lstStyle/>
          <a:p>
            <a:pPr>
              <a:defRPr>
                <a:solidFill>
                  <a:srgbClr val="C00000"/>
                </a:solidFill>
              </a:defRPr>
            </a:pPr>
            <a:endParaRPr lang="de-DE"/>
          </a:p>
        </c:txPr>
      </c:legendEntry>
      <c:legendEntry>
        <c:idx val="5"/>
        <c:txPr>
          <a:bodyPr/>
          <a:lstStyle/>
          <a:p>
            <a:pPr>
              <a:defRPr>
                <a:solidFill>
                  <a:srgbClr val="C00000"/>
                </a:solidFill>
              </a:defRPr>
            </a:pPr>
            <a:endParaRPr lang="de-DE"/>
          </a:p>
        </c:txPr>
      </c:legendEntry>
      <c:layout>
        <c:manualLayout>
          <c:xMode val="edge"/>
          <c:yMode val="edge"/>
          <c:x val="9.4774564070580297E-2"/>
          <c:y val="5.78821549745306E-2"/>
          <c:w val="0.41326349206349211"/>
          <c:h val="0.60186294001880214"/>
        </c:manualLayout>
      </c:layout>
      <c:overlay val="1"/>
      <c:spPr>
        <a:solidFill>
          <a:schemeClr val="bg1"/>
        </a:solidFill>
      </c:spPr>
    </c:legend>
    <c:plotVisOnly val="1"/>
    <c:dispBlanksAs val="gap"/>
    <c:showDLblsOverMax val="0"/>
  </c:chart>
  <c:externalData r:id="rId1">
    <c:autoUpdate val="0"/>
  </c:externalData>
  <c:userShapes r:id="rId2"/>
</c:chartSpace>
</file>

<file path=ppt/drawings/_rels/drawing13.xml.rels><?xml version="1.0" encoding="UTF-8" standalone="yes"?>
<Relationships xmlns="http://schemas.openxmlformats.org/package/2006/relationships"><Relationship Id="rId1" Type="http://schemas.openxmlformats.org/officeDocument/2006/relationships/image" Target="../media/image12.png"/></Relationships>
</file>

<file path=ppt/drawings/_rels/drawing14.xml.rels><?xml version="1.0" encoding="UTF-8" standalone="yes"?>
<Relationships xmlns="http://schemas.openxmlformats.org/package/2006/relationships"><Relationship Id="rId1" Type="http://schemas.openxmlformats.org/officeDocument/2006/relationships/image" Target="../media/image13.png"/></Relationships>
</file>

<file path=ppt/drawings/_rels/drawing16.xml.rels><?xml version="1.0" encoding="UTF-8" standalone="yes"?>
<Relationships xmlns="http://schemas.openxmlformats.org/package/2006/relationships"><Relationship Id="rId1" Type="http://schemas.openxmlformats.org/officeDocument/2006/relationships/image" Target="../media/image16.png"/></Relationships>
</file>

<file path=ppt/drawings/_rels/drawing3.xml.rels><?xml version="1.0" encoding="UTF-8" standalone="yes"?>
<Relationships xmlns="http://schemas.openxmlformats.org/package/2006/relationships"><Relationship Id="rId1" Type="http://schemas.openxmlformats.org/officeDocument/2006/relationships/image" Target="../media/image12.png"/></Relationships>
</file>

<file path=ppt/drawings/_rels/drawing4.xml.rels><?xml version="1.0" encoding="UTF-8" standalone="yes"?>
<Relationships xmlns="http://schemas.openxmlformats.org/package/2006/relationships"><Relationship Id="rId1" Type="http://schemas.openxmlformats.org/officeDocument/2006/relationships/image" Target="../media/image13.png"/></Relationships>
</file>

<file path=ppt/drawings/_rels/drawing6.xml.rels><?xml version="1.0" encoding="UTF-8" standalone="yes"?>
<Relationships xmlns="http://schemas.openxmlformats.org/package/2006/relationships"><Relationship Id="rId1" Type="http://schemas.openxmlformats.org/officeDocument/2006/relationships/image" Target="../media/image16.png"/></Relationships>
</file>

<file path=ppt/drawings/drawing1.xml><?xml version="1.0" encoding="utf-8"?>
<c:userShapes xmlns:c="http://schemas.openxmlformats.org/drawingml/2006/chart">
  <cdr:relSizeAnchor xmlns:cdr="http://schemas.openxmlformats.org/drawingml/2006/chartDrawing">
    <cdr:from>
      <cdr:x>0.09104</cdr:x>
      <cdr:y>0.86936</cdr:y>
    </cdr:from>
    <cdr:to>
      <cdr:x>0.18135</cdr:x>
      <cdr:y>0.93349</cdr:y>
    </cdr:to>
    <cdr:sp macro="" textlink="">
      <cdr:nvSpPr>
        <cdr:cNvPr id="2" name="Textfeld 1"/>
        <cdr:cNvSpPr txBox="1"/>
      </cdr:nvSpPr>
      <cdr:spPr>
        <a:xfrm xmlns:a="http://schemas.openxmlformats.org/drawingml/2006/main">
          <a:off x="585788" y="3486151"/>
          <a:ext cx="581025"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600" dirty="0"/>
            <a:t>Min</a:t>
          </a:r>
        </a:p>
      </cdr:txBody>
    </cdr:sp>
  </cdr:relSizeAnchor>
  <cdr:relSizeAnchor xmlns:cdr="http://schemas.openxmlformats.org/drawingml/2006/chartDrawing">
    <cdr:from>
      <cdr:x>0.444</cdr:x>
      <cdr:y>0.8607</cdr:y>
    </cdr:from>
    <cdr:to>
      <cdr:x>0.4874</cdr:x>
      <cdr:y>0.92953</cdr:y>
    </cdr:to>
    <cdr:sp macro="" textlink="">
      <cdr:nvSpPr>
        <cdr:cNvPr id="3" name="Textfeld 1"/>
        <cdr:cNvSpPr txBox="1"/>
      </cdr:nvSpPr>
      <cdr:spPr>
        <a:xfrm xmlns:a="http://schemas.openxmlformats.org/drawingml/2006/main">
          <a:off x="2662239" y="3295651"/>
          <a:ext cx="260228" cy="2635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t>z</a:t>
          </a:r>
        </a:p>
      </cdr:txBody>
    </cdr:sp>
  </cdr:relSizeAnchor>
  <cdr:relSizeAnchor xmlns:cdr="http://schemas.openxmlformats.org/drawingml/2006/chartDrawing">
    <cdr:from>
      <cdr:x>0.76932</cdr:x>
      <cdr:y>0.86495</cdr:y>
    </cdr:from>
    <cdr:to>
      <cdr:x>0.91103</cdr:x>
      <cdr:y>0.93326</cdr:y>
    </cdr:to>
    <cdr:sp macro="" textlink="">
      <cdr:nvSpPr>
        <cdr:cNvPr id="4" name="Textfeld 1"/>
        <cdr:cNvSpPr txBox="1"/>
      </cdr:nvSpPr>
      <cdr:spPr>
        <a:xfrm xmlns:a="http://schemas.openxmlformats.org/drawingml/2006/main">
          <a:off x="4612833" y="3311938"/>
          <a:ext cx="849692" cy="26156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t>u</a:t>
          </a:r>
        </a:p>
      </cdr:txBody>
    </cdr:sp>
  </cdr:relSizeAnchor>
  <cdr:relSizeAnchor xmlns:cdr="http://schemas.openxmlformats.org/drawingml/2006/chartDrawing">
    <cdr:from>
      <cdr:x>0.36724</cdr:x>
      <cdr:y>0.86053</cdr:y>
    </cdr:from>
    <cdr:to>
      <cdr:x>0.42811</cdr:x>
      <cdr:y>0.93326</cdr:y>
    </cdr:to>
    <cdr:sp macro="" textlink="">
      <cdr:nvSpPr>
        <cdr:cNvPr id="5" name="Textfeld 1"/>
        <cdr:cNvSpPr txBox="1"/>
      </cdr:nvSpPr>
      <cdr:spPr>
        <a:xfrm xmlns:a="http://schemas.openxmlformats.org/drawingml/2006/main">
          <a:off x="2201967" y="3295012"/>
          <a:ext cx="364953" cy="2784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solidFill>
                <a:srgbClr val="C00000"/>
              </a:solidFill>
            </a:rPr>
            <a:t>z'</a:t>
          </a:r>
        </a:p>
      </cdr:txBody>
    </cdr:sp>
  </cdr:relSizeAnchor>
  <cdr:relSizeAnchor xmlns:cdr="http://schemas.openxmlformats.org/drawingml/2006/chartDrawing">
    <cdr:from>
      <cdr:x>0.53137</cdr:x>
      <cdr:y>0.18657</cdr:y>
    </cdr:from>
    <cdr:to>
      <cdr:x>0.85469</cdr:x>
      <cdr:y>0.27986</cdr:y>
    </cdr:to>
    <cdr:sp macro="" textlink="">
      <cdr:nvSpPr>
        <cdr:cNvPr id="6" name="Textfeld 5"/>
        <cdr:cNvSpPr txBox="1"/>
      </cdr:nvSpPr>
      <cdr:spPr>
        <a:xfrm xmlns:a="http://schemas.openxmlformats.org/drawingml/2006/main">
          <a:off x="3186088" y="714386"/>
          <a:ext cx="1938612" cy="3572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400" dirty="0"/>
            <a:t>Standard Approach (z)</a:t>
          </a:r>
        </a:p>
      </cdr:txBody>
    </cdr:sp>
  </cdr:relSizeAnchor>
  <cdr:relSizeAnchor xmlns:cdr="http://schemas.openxmlformats.org/drawingml/2006/chartDrawing">
    <cdr:from>
      <cdr:x>0.60259</cdr:x>
      <cdr:y>0.33914</cdr:y>
    </cdr:from>
    <cdr:to>
      <cdr:x>0.90129</cdr:x>
      <cdr:y>0.43575</cdr:y>
    </cdr:to>
    <cdr:sp macro="" textlink="">
      <cdr:nvSpPr>
        <cdr:cNvPr id="7" name="Textfeld 1"/>
        <cdr:cNvSpPr txBox="1"/>
      </cdr:nvSpPr>
      <cdr:spPr>
        <a:xfrm xmlns:a="http://schemas.openxmlformats.org/drawingml/2006/main">
          <a:off x="3613122" y="1298584"/>
          <a:ext cx="1790978" cy="3699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rgbClr val="00B050"/>
              </a:solidFill>
            </a:rPr>
            <a:t>Partial Approach (z)</a:t>
          </a:r>
        </a:p>
      </cdr:txBody>
    </cdr:sp>
  </cdr:relSizeAnchor>
  <cdr:relSizeAnchor xmlns:cdr="http://schemas.openxmlformats.org/drawingml/2006/chartDrawing">
    <cdr:from>
      <cdr:x>0.66773</cdr:x>
      <cdr:y>0.49834</cdr:y>
    </cdr:from>
    <cdr:to>
      <cdr:x>0.94788</cdr:x>
      <cdr:y>0.58169</cdr:y>
    </cdr:to>
    <cdr:sp macro="" textlink="">
      <cdr:nvSpPr>
        <cdr:cNvPr id="8" name="Textfeld 1"/>
        <cdr:cNvSpPr txBox="1"/>
      </cdr:nvSpPr>
      <cdr:spPr>
        <a:xfrm xmlns:a="http://schemas.openxmlformats.org/drawingml/2006/main">
          <a:off x="4003700" y="1908169"/>
          <a:ext cx="1679799" cy="3191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rgbClr val="C00000"/>
              </a:solidFill>
            </a:rPr>
            <a:t>Partial Approach (z')</a:t>
          </a:r>
        </a:p>
      </cdr:txBody>
    </cdr:sp>
  </cdr:relSizeAnchor>
  <cdr:relSizeAnchor xmlns:cdr="http://schemas.openxmlformats.org/drawingml/2006/chartDrawing">
    <cdr:from>
      <cdr:x>0.4718</cdr:x>
      <cdr:y>0.22139</cdr:y>
    </cdr:from>
    <cdr:to>
      <cdr:x>0.53852</cdr:x>
      <cdr:y>0.22139</cdr:y>
    </cdr:to>
    <cdr:cxnSp macro="">
      <cdr:nvCxnSpPr>
        <cdr:cNvPr id="10" name="Gerader Verbinder 9">
          <a:extLst xmlns:a="http://schemas.openxmlformats.org/drawingml/2006/main">
            <a:ext uri="{FF2B5EF4-FFF2-40B4-BE49-F238E27FC236}">
              <a16:creationId xmlns:a16="http://schemas.microsoft.com/office/drawing/2014/main" id="{B5C078A2-9628-50B7-D6E9-5E045D47084A}"/>
            </a:ext>
          </a:extLst>
        </cdr:cNvPr>
        <cdr:cNvCxnSpPr/>
      </cdr:nvCxnSpPr>
      <cdr:spPr>
        <a:xfrm xmlns:a="http://schemas.openxmlformats.org/drawingml/2006/main" flipH="1">
          <a:off x="2828925" y="847725"/>
          <a:ext cx="400050"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0.59253</cdr:x>
      <cdr:y>0.37562</cdr:y>
    </cdr:from>
    <cdr:to>
      <cdr:x>0.61319</cdr:x>
      <cdr:y>0.37562</cdr:y>
    </cdr:to>
    <cdr:cxnSp macro="">
      <cdr:nvCxnSpPr>
        <cdr:cNvPr id="28" name="Gerader Verbinder 27">
          <a:extLst xmlns:a="http://schemas.openxmlformats.org/drawingml/2006/main">
            <a:ext uri="{FF2B5EF4-FFF2-40B4-BE49-F238E27FC236}">
              <a16:creationId xmlns:a16="http://schemas.microsoft.com/office/drawing/2014/main" id="{6E14565B-61E9-1228-B14D-E84FD456B92C}"/>
            </a:ext>
          </a:extLst>
        </cdr:cNvPr>
        <cdr:cNvCxnSpPr/>
      </cdr:nvCxnSpPr>
      <cdr:spPr>
        <a:xfrm xmlns:a="http://schemas.openxmlformats.org/drawingml/2006/main" flipH="1">
          <a:off x="3552825" y="1438275"/>
          <a:ext cx="123825" cy="0"/>
        </a:xfrm>
        <a:prstGeom xmlns:a="http://schemas.openxmlformats.org/drawingml/2006/main" prst="line">
          <a:avLst/>
        </a:prstGeom>
        <a:ln xmlns:a="http://schemas.openxmlformats.org/drawingml/2006/main">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0.63225</cdr:x>
      <cdr:y>0.53483</cdr:y>
    </cdr:from>
    <cdr:to>
      <cdr:x>0.67514</cdr:x>
      <cdr:y>0.53483</cdr:y>
    </cdr:to>
    <cdr:cxnSp macro="">
      <cdr:nvCxnSpPr>
        <cdr:cNvPr id="30" name="Gerader Verbinder 29">
          <a:extLst xmlns:a="http://schemas.openxmlformats.org/drawingml/2006/main">
            <a:ext uri="{FF2B5EF4-FFF2-40B4-BE49-F238E27FC236}">
              <a16:creationId xmlns:a16="http://schemas.microsoft.com/office/drawing/2014/main" id="{2607F988-50D3-62AC-5064-0F73034C83F3}"/>
            </a:ext>
          </a:extLst>
        </cdr:cNvPr>
        <cdr:cNvCxnSpPr/>
      </cdr:nvCxnSpPr>
      <cdr:spPr>
        <a:xfrm xmlns:a="http://schemas.openxmlformats.org/drawingml/2006/main" flipH="1">
          <a:off x="3790950" y="2047875"/>
          <a:ext cx="257175" cy="0"/>
        </a:xfrm>
        <a:prstGeom xmlns:a="http://schemas.openxmlformats.org/drawingml/2006/main" prst="line">
          <a:avLst/>
        </a:prstGeom>
        <a:ln xmlns:a="http://schemas.openxmlformats.org/drawingml/2006/main">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0.03514</cdr:x>
      <cdr:y>0.11856</cdr:y>
    </cdr:from>
    <cdr:to>
      <cdr:x>0.08946</cdr:x>
      <cdr:y>0.17526</cdr:y>
    </cdr:to>
    <cdr:sp macro="" textlink="">
      <cdr:nvSpPr>
        <cdr:cNvPr id="2" name="Textfeld 1"/>
        <cdr:cNvSpPr txBox="1"/>
      </cdr:nvSpPr>
      <cdr:spPr>
        <a:xfrm xmlns:a="http://schemas.openxmlformats.org/drawingml/2006/main">
          <a:off x="209550" y="438150"/>
          <a:ext cx="323850"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0.23642</cdr:x>
      <cdr:y>0.85825</cdr:y>
    </cdr:from>
    <cdr:to>
      <cdr:x>0.37293</cdr:x>
      <cdr:y>0.94536</cdr:y>
    </cdr:to>
    <cdr:sp macro="" textlink="">
      <cdr:nvSpPr>
        <cdr:cNvPr id="3" name="Textfeld 2"/>
        <cdr:cNvSpPr txBox="1"/>
      </cdr:nvSpPr>
      <cdr:spPr>
        <a:xfrm xmlns:a="http://schemas.openxmlformats.org/drawingml/2006/main">
          <a:off x="1409690" y="3171835"/>
          <a:ext cx="813990" cy="3219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600" dirty="0"/>
            <a:t>l </a:t>
          </a:r>
          <a:endParaRPr lang="de-DE" sz="1400" dirty="0"/>
        </a:p>
        <a:p xmlns:a="http://schemas.openxmlformats.org/drawingml/2006/main">
          <a:endParaRPr lang="de-DE" sz="1400" dirty="0"/>
        </a:p>
      </cdr:txBody>
    </cdr:sp>
  </cdr:relSizeAnchor>
  <cdr:relSizeAnchor xmlns:cdr="http://schemas.openxmlformats.org/drawingml/2006/chartDrawing">
    <cdr:from>
      <cdr:x>0.47657</cdr:x>
      <cdr:y>0.85911</cdr:y>
    </cdr:from>
    <cdr:to>
      <cdr:x>0.52716</cdr:x>
      <cdr:y>0.92612</cdr:y>
    </cdr:to>
    <cdr:sp macro="" textlink="">
      <cdr:nvSpPr>
        <cdr:cNvPr id="4" name="Textfeld 1"/>
        <cdr:cNvSpPr txBox="1"/>
      </cdr:nvSpPr>
      <cdr:spPr>
        <a:xfrm xmlns:a="http://schemas.openxmlformats.org/drawingml/2006/main">
          <a:off x="2841625" y="3175000"/>
          <a:ext cx="301625"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t>w</a:t>
          </a:r>
        </a:p>
      </cdr:txBody>
    </cdr:sp>
  </cdr:relSizeAnchor>
  <cdr:relSizeAnchor xmlns:cdr="http://schemas.openxmlformats.org/drawingml/2006/chartDrawing">
    <cdr:from>
      <cdr:x>0.70501</cdr:x>
      <cdr:y>0.85911</cdr:y>
    </cdr:from>
    <cdr:to>
      <cdr:x>0.77677</cdr:x>
      <cdr:y>0.92887</cdr:y>
    </cdr:to>
    <cdr:sp macro="" textlink="">
      <cdr:nvSpPr>
        <cdr:cNvPr id="5" name="Textfeld 1"/>
        <cdr:cNvSpPr txBox="1"/>
      </cdr:nvSpPr>
      <cdr:spPr>
        <a:xfrm xmlns:a="http://schemas.openxmlformats.org/drawingml/2006/main">
          <a:off x="4203728" y="3175013"/>
          <a:ext cx="427872" cy="2577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solidFill>
                <a:srgbClr val="C00000"/>
              </a:solidFill>
            </a:rPr>
            <a:t>w'</a:t>
          </a:r>
        </a:p>
      </cdr:txBody>
    </cdr:sp>
  </cdr:relSizeAnchor>
  <cdr:relSizeAnchor xmlns:cdr="http://schemas.openxmlformats.org/drawingml/2006/chartDrawing">
    <cdr:from>
      <cdr:x>0.14801</cdr:x>
      <cdr:y>0.21649</cdr:y>
    </cdr:from>
    <cdr:to>
      <cdr:x>0.45685</cdr:x>
      <cdr:y>0.29107</cdr:y>
    </cdr:to>
    <cdr:sp macro="" textlink="">
      <cdr:nvSpPr>
        <cdr:cNvPr id="6" name="Textfeld 5"/>
        <cdr:cNvSpPr txBox="1"/>
      </cdr:nvSpPr>
      <cdr:spPr>
        <a:xfrm xmlns:a="http://schemas.openxmlformats.org/drawingml/2006/main">
          <a:off x="882560" y="800082"/>
          <a:ext cx="1841500" cy="2756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400" dirty="0"/>
            <a:t>Standard </a:t>
          </a:r>
          <a:r>
            <a:rPr lang="de-DE" sz="1400" dirty="0" err="1"/>
            <a:t>approach</a:t>
          </a:r>
          <a:r>
            <a:rPr lang="de-DE" sz="1400" dirty="0"/>
            <a:t> </a:t>
          </a:r>
          <a:r>
            <a:rPr lang="de-DE" sz="1100" dirty="0"/>
            <a:t>(z)</a:t>
          </a:r>
        </a:p>
      </cdr:txBody>
    </cdr:sp>
  </cdr:relSizeAnchor>
  <cdr:relSizeAnchor xmlns:cdr="http://schemas.openxmlformats.org/drawingml/2006/chartDrawing">
    <cdr:from>
      <cdr:x>0.12885</cdr:x>
      <cdr:y>0.36426</cdr:y>
    </cdr:from>
    <cdr:to>
      <cdr:x>0.42491</cdr:x>
      <cdr:y>0.43883</cdr:y>
    </cdr:to>
    <cdr:sp macro="" textlink="">
      <cdr:nvSpPr>
        <cdr:cNvPr id="7" name="Textfeld 1"/>
        <cdr:cNvSpPr txBox="1"/>
      </cdr:nvSpPr>
      <cdr:spPr>
        <a:xfrm xmlns:a="http://schemas.openxmlformats.org/drawingml/2006/main">
          <a:off x="768260" y="1346197"/>
          <a:ext cx="1765300" cy="2755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rgbClr val="00B050"/>
              </a:solidFill>
            </a:rPr>
            <a:t>Partial </a:t>
          </a:r>
          <a:r>
            <a:rPr lang="de-DE" sz="1400" dirty="0" err="1">
              <a:solidFill>
                <a:srgbClr val="00B050"/>
              </a:solidFill>
            </a:rPr>
            <a:t>approach</a:t>
          </a:r>
          <a:r>
            <a:rPr lang="de-DE" sz="1400" dirty="0">
              <a:solidFill>
                <a:srgbClr val="00B050"/>
              </a:solidFill>
            </a:rPr>
            <a:t> (w</a:t>
          </a:r>
          <a:r>
            <a:rPr lang="de-DE" sz="1100" dirty="0">
              <a:solidFill>
                <a:srgbClr val="00B050"/>
              </a:solidFill>
            </a:rPr>
            <a:t>)</a:t>
          </a:r>
        </a:p>
      </cdr:txBody>
    </cdr:sp>
  </cdr:relSizeAnchor>
  <cdr:relSizeAnchor xmlns:cdr="http://schemas.openxmlformats.org/drawingml/2006/chartDrawing">
    <cdr:from>
      <cdr:x>0.15282</cdr:x>
      <cdr:y>0.5335</cdr:y>
    </cdr:from>
    <cdr:to>
      <cdr:x>0.43981</cdr:x>
      <cdr:y>0.61208</cdr:y>
    </cdr:to>
    <cdr:sp macro="" textlink="">
      <cdr:nvSpPr>
        <cdr:cNvPr id="8" name="Textfeld 1"/>
        <cdr:cNvSpPr txBox="1"/>
      </cdr:nvSpPr>
      <cdr:spPr>
        <a:xfrm xmlns:a="http://schemas.openxmlformats.org/drawingml/2006/main">
          <a:off x="911209" y="1971663"/>
          <a:ext cx="1711251" cy="2904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rgbClr val="C00000"/>
              </a:solidFill>
            </a:rPr>
            <a:t>Partial </a:t>
          </a:r>
          <a:r>
            <a:rPr lang="de-DE" sz="1400" dirty="0" err="1">
              <a:solidFill>
                <a:srgbClr val="C00000"/>
              </a:solidFill>
            </a:rPr>
            <a:t>approach</a:t>
          </a:r>
          <a:r>
            <a:rPr lang="de-DE" sz="1400" dirty="0">
              <a:solidFill>
                <a:srgbClr val="C00000"/>
              </a:solidFill>
            </a:rPr>
            <a:t> (w')</a:t>
          </a:r>
        </a:p>
      </cdr:txBody>
    </cdr:sp>
  </cdr:relSizeAnchor>
  <cdr:relSizeAnchor xmlns:cdr="http://schemas.openxmlformats.org/drawingml/2006/chartDrawing">
    <cdr:from>
      <cdr:x>0.836</cdr:x>
      <cdr:y>0.86426</cdr:y>
    </cdr:from>
    <cdr:to>
      <cdr:x>0.9675</cdr:x>
      <cdr:y>0.94536</cdr:y>
    </cdr:to>
    <cdr:sp macro="" textlink="">
      <cdr:nvSpPr>
        <cdr:cNvPr id="9" name="Textfeld 1"/>
        <cdr:cNvSpPr txBox="1"/>
      </cdr:nvSpPr>
      <cdr:spPr>
        <a:xfrm xmlns:a="http://schemas.openxmlformats.org/drawingml/2006/main">
          <a:off x="4984775" y="3194046"/>
          <a:ext cx="784098" cy="2997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t>Max</a:t>
          </a:r>
        </a:p>
      </cdr:txBody>
    </cdr:sp>
  </cdr:relSizeAnchor>
</c:userShapes>
</file>

<file path=ppt/drawings/drawing11.xml><?xml version="1.0" encoding="utf-8"?>
<c:userShapes xmlns:c="http://schemas.openxmlformats.org/drawingml/2006/chart">
  <cdr:relSizeAnchor xmlns:cdr="http://schemas.openxmlformats.org/drawingml/2006/chartDrawing">
    <cdr:from>
      <cdr:x>0.09104</cdr:x>
      <cdr:y>0.86936</cdr:y>
    </cdr:from>
    <cdr:to>
      <cdr:x>0.18135</cdr:x>
      <cdr:y>0.93349</cdr:y>
    </cdr:to>
    <cdr:sp macro="" textlink="">
      <cdr:nvSpPr>
        <cdr:cNvPr id="2" name="Textfeld 1"/>
        <cdr:cNvSpPr txBox="1"/>
      </cdr:nvSpPr>
      <cdr:spPr>
        <a:xfrm xmlns:a="http://schemas.openxmlformats.org/drawingml/2006/main">
          <a:off x="585788" y="3486151"/>
          <a:ext cx="581025"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600" dirty="0"/>
            <a:t>Min</a:t>
          </a:r>
        </a:p>
      </cdr:txBody>
    </cdr:sp>
  </cdr:relSizeAnchor>
  <cdr:relSizeAnchor xmlns:cdr="http://schemas.openxmlformats.org/drawingml/2006/chartDrawing">
    <cdr:from>
      <cdr:x>0.444</cdr:x>
      <cdr:y>0.8607</cdr:y>
    </cdr:from>
    <cdr:to>
      <cdr:x>0.4874</cdr:x>
      <cdr:y>0.92953</cdr:y>
    </cdr:to>
    <cdr:sp macro="" textlink="">
      <cdr:nvSpPr>
        <cdr:cNvPr id="3" name="Textfeld 1"/>
        <cdr:cNvSpPr txBox="1"/>
      </cdr:nvSpPr>
      <cdr:spPr>
        <a:xfrm xmlns:a="http://schemas.openxmlformats.org/drawingml/2006/main">
          <a:off x="2662239" y="3295651"/>
          <a:ext cx="260228" cy="2635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t>z</a:t>
          </a:r>
        </a:p>
      </cdr:txBody>
    </cdr:sp>
  </cdr:relSizeAnchor>
  <cdr:relSizeAnchor xmlns:cdr="http://schemas.openxmlformats.org/drawingml/2006/chartDrawing">
    <cdr:from>
      <cdr:x>0.76932</cdr:x>
      <cdr:y>0.86495</cdr:y>
    </cdr:from>
    <cdr:to>
      <cdr:x>0.91103</cdr:x>
      <cdr:y>0.93326</cdr:y>
    </cdr:to>
    <cdr:sp macro="" textlink="">
      <cdr:nvSpPr>
        <cdr:cNvPr id="4" name="Textfeld 1"/>
        <cdr:cNvSpPr txBox="1"/>
      </cdr:nvSpPr>
      <cdr:spPr>
        <a:xfrm xmlns:a="http://schemas.openxmlformats.org/drawingml/2006/main">
          <a:off x="4612832" y="3311938"/>
          <a:ext cx="849688" cy="2615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t>u (</a:t>
          </a:r>
          <a:r>
            <a:rPr lang="de-DE" sz="1600" dirty="0" err="1"/>
            <a:t>Med</a:t>
          </a:r>
          <a:r>
            <a:rPr lang="de-DE" sz="1600" dirty="0"/>
            <a:t>)</a:t>
          </a:r>
        </a:p>
      </cdr:txBody>
    </cdr:sp>
  </cdr:relSizeAnchor>
  <cdr:relSizeAnchor xmlns:cdr="http://schemas.openxmlformats.org/drawingml/2006/chartDrawing">
    <cdr:from>
      <cdr:x>0.36724</cdr:x>
      <cdr:y>0.86053</cdr:y>
    </cdr:from>
    <cdr:to>
      <cdr:x>0.42811</cdr:x>
      <cdr:y>0.93326</cdr:y>
    </cdr:to>
    <cdr:sp macro="" textlink="">
      <cdr:nvSpPr>
        <cdr:cNvPr id="5" name="Textfeld 1"/>
        <cdr:cNvSpPr txBox="1"/>
      </cdr:nvSpPr>
      <cdr:spPr>
        <a:xfrm xmlns:a="http://schemas.openxmlformats.org/drawingml/2006/main">
          <a:off x="2201967" y="3295012"/>
          <a:ext cx="364953" cy="2784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solidFill>
                <a:srgbClr val="C00000"/>
              </a:solidFill>
            </a:rPr>
            <a:t>z'</a:t>
          </a:r>
        </a:p>
      </cdr:txBody>
    </cdr:sp>
  </cdr:relSizeAnchor>
  <cdr:relSizeAnchor xmlns:cdr="http://schemas.openxmlformats.org/drawingml/2006/chartDrawing">
    <cdr:from>
      <cdr:x>0.53137</cdr:x>
      <cdr:y>0.18657</cdr:y>
    </cdr:from>
    <cdr:to>
      <cdr:x>0.85469</cdr:x>
      <cdr:y>0.27986</cdr:y>
    </cdr:to>
    <cdr:sp macro="" textlink="">
      <cdr:nvSpPr>
        <cdr:cNvPr id="6" name="Textfeld 5"/>
        <cdr:cNvSpPr txBox="1"/>
      </cdr:nvSpPr>
      <cdr:spPr>
        <a:xfrm xmlns:a="http://schemas.openxmlformats.org/drawingml/2006/main">
          <a:off x="3186088" y="714386"/>
          <a:ext cx="1938612" cy="3572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400" dirty="0"/>
            <a:t>Standard Approach (z)</a:t>
          </a:r>
        </a:p>
      </cdr:txBody>
    </cdr:sp>
  </cdr:relSizeAnchor>
  <cdr:relSizeAnchor xmlns:cdr="http://schemas.openxmlformats.org/drawingml/2006/chartDrawing">
    <cdr:from>
      <cdr:x>0.60259</cdr:x>
      <cdr:y>0.33914</cdr:y>
    </cdr:from>
    <cdr:to>
      <cdr:x>0.90129</cdr:x>
      <cdr:y>0.43575</cdr:y>
    </cdr:to>
    <cdr:sp macro="" textlink="">
      <cdr:nvSpPr>
        <cdr:cNvPr id="7" name="Textfeld 1"/>
        <cdr:cNvSpPr txBox="1"/>
      </cdr:nvSpPr>
      <cdr:spPr>
        <a:xfrm xmlns:a="http://schemas.openxmlformats.org/drawingml/2006/main">
          <a:off x="3613122" y="1298584"/>
          <a:ext cx="1790978" cy="3699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rgbClr val="00B050"/>
              </a:solidFill>
            </a:rPr>
            <a:t>Partial Approach (z)</a:t>
          </a:r>
        </a:p>
      </cdr:txBody>
    </cdr:sp>
  </cdr:relSizeAnchor>
  <cdr:relSizeAnchor xmlns:cdr="http://schemas.openxmlformats.org/drawingml/2006/chartDrawing">
    <cdr:from>
      <cdr:x>0.66773</cdr:x>
      <cdr:y>0.49834</cdr:y>
    </cdr:from>
    <cdr:to>
      <cdr:x>0.94788</cdr:x>
      <cdr:y>0.58169</cdr:y>
    </cdr:to>
    <cdr:sp macro="" textlink="">
      <cdr:nvSpPr>
        <cdr:cNvPr id="8" name="Textfeld 1"/>
        <cdr:cNvSpPr txBox="1"/>
      </cdr:nvSpPr>
      <cdr:spPr>
        <a:xfrm xmlns:a="http://schemas.openxmlformats.org/drawingml/2006/main">
          <a:off x="4003700" y="1908169"/>
          <a:ext cx="1679799" cy="3191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rgbClr val="C00000"/>
              </a:solidFill>
            </a:rPr>
            <a:t>Partial Approach (z')</a:t>
          </a:r>
        </a:p>
      </cdr:txBody>
    </cdr:sp>
  </cdr:relSizeAnchor>
  <cdr:relSizeAnchor xmlns:cdr="http://schemas.openxmlformats.org/drawingml/2006/chartDrawing">
    <cdr:from>
      <cdr:x>0.4718</cdr:x>
      <cdr:y>0.22139</cdr:y>
    </cdr:from>
    <cdr:to>
      <cdr:x>0.53852</cdr:x>
      <cdr:y>0.22139</cdr:y>
    </cdr:to>
    <cdr:cxnSp macro="">
      <cdr:nvCxnSpPr>
        <cdr:cNvPr id="10" name="Gerader Verbinder 9">
          <a:extLst xmlns:a="http://schemas.openxmlformats.org/drawingml/2006/main">
            <a:ext uri="{FF2B5EF4-FFF2-40B4-BE49-F238E27FC236}">
              <a16:creationId xmlns:a16="http://schemas.microsoft.com/office/drawing/2014/main" id="{6725AECD-798F-1057-693A-071DA9A1177E}"/>
            </a:ext>
          </a:extLst>
        </cdr:cNvPr>
        <cdr:cNvCxnSpPr/>
      </cdr:nvCxnSpPr>
      <cdr:spPr>
        <a:xfrm xmlns:a="http://schemas.openxmlformats.org/drawingml/2006/main" flipH="1">
          <a:off x="2828925" y="847725"/>
          <a:ext cx="400050"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0.59253</cdr:x>
      <cdr:y>0.37562</cdr:y>
    </cdr:from>
    <cdr:to>
      <cdr:x>0.61319</cdr:x>
      <cdr:y>0.37562</cdr:y>
    </cdr:to>
    <cdr:cxnSp macro="">
      <cdr:nvCxnSpPr>
        <cdr:cNvPr id="28" name="Gerader Verbinder 27">
          <a:extLst xmlns:a="http://schemas.openxmlformats.org/drawingml/2006/main">
            <a:ext uri="{FF2B5EF4-FFF2-40B4-BE49-F238E27FC236}">
              <a16:creationId xmlns:a16="http://schemas.microsoft.com/office/drawing/2014/main" id="{AEE38539-72A6-9C2A-ED1C-74964261DA42}"/>
            </a:ext>
          </a:extLst>
        </cdr:cNvPr>
        <cdr:cNvCxnSpPr/>
      </cdr:nvCxnSpPr>
      <cdr:spPr>
        <a:xfrm xmlns:a="http://schemas.openxmlformats.org/drawingml/2006/main" flipH="1">
          <a:off x="3552825" y="1438275"/>
          <a:ext cx="123825" cy="0"/>
        </a:xfrm>
        <a:prstGeom xmlns:a="http://schemas.openxmlformats.org/drawingml/2006/main" prst="line">
          <a:avLst/>
        </a:prstGeom>
        <a:ln xmlns:a="http://schemas.openxmlformats.org/drawingml/2006/main">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0.63225</cdr:x>
      <cdr:y>0.53483</cdr:y>
    </cdr:from>
    <cdr:to>
      <cdr:x>0.67514</cdr:x>
      <cdr:y>0.53483</cdr:y>
    </cdr:to>
    <cdr:cxnSp macro="">
      <cdr:nvCxnSpPr>
        <cdr:cNvPr id="30" name="Gerader Verbinder 29">
          <a:extLst xmlns:a="http://schemas.openxmlformats.org/drawingml/2006/main">
            <a:ext uri="{FF2B5EF4-FFF2-40B4-BE49-F238E27FC236}">
              <a16:creationId xmlns:a16="http://schemas.microsoft.com/office/drawing/2014/main" id="{C8665F2F-0A65-9191-7233-B5EFE03314B8}"/>
            </a:ext>
          </a:extLst>
        </cdr:cNvPr>
        <cdr:cNvCxnSpPr/>
      </cdr:nvCxnSpPr>
      <cdr:spPr>
        <a:xfrm xmlns:a="http://schemas.openxmlformats.org/drawingml/2006/main" flipH="1">
          <a:off x="3790950" y="2047875"/>
          <a:ext cx="257175" cy="0"/>
        </a:xfrm>
        <a:prstGeom xmlns:a="http://schemas.openxmlformats.org/drawingml/2006/main" prst="line">
          <a:avLst/>
        </a:prstGeom>
        <a:ln xmlns:a="http://schemas.openxmlformats.org/drawingml/2006/main">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2.xml><?xml version="1.0" encoding="utf-8"?>
<c:userShapes xmlns:c="http://schemas.openxmlformats.org/drawingml/2006/chart">
  <cdr:relSizeAnchor xmlns:cdr="http://schemas.openxmlformats.org/drawingml/2006/chartDrawing">
    <cdr:from>
      <cdr:x>0.03514</cdr:x>
      <cdr:y>0.11856</cdr:y>
    </cdr:from>
    <cdr:to>
      <cdr:x>0.08946</cdr:x>
      <cdr:y>0.17526</cdr:y>
    </cdr:to>
    <cdr:sp macro="" textlink="">
      <cdr:nvSpPr>
        <cdr:cNvPr id="2" name="Textfeld 1"/>
        <cdr:cNvSpPr txBox="1"/>
      </cdr:nvSpPr>
      <cdr:spPr>
        <a:xfrm xmlns:a="http://schemas.openxmlformats.org/drawingml/2006/main">
          <a:off x="209550" y="438150"/>
          <a:ext cx="323850"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0.23642</cdr:x>
      <cdr:y>0.85825</cdr:y>
    </cdr:from>
    <cdr:to>
      <cdr:x>0.37293</cdr:x>
      <cdr:y>0.94536</cdr:y>
    </cdr:to>
    <cdr:sp macro="" textlink="">
      <cdr:nvSpPr>
        <cdr:cNvPr id="3" name="Textfeld 2"/>
        <cdr:cNvSpPr txBox="1"/>
      </cdr:nvSpPr>
      <cdr:spPr>
        <a:xfrm xmlns:a="http://schemas.openxmlformats.org/drawingml/2006/main">
          <a:off x="1409690" y="3171835"/>
          <a:ext cx="813990" cy="3219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600" dirty="0"/>
            <a:t>l (</a:t>
          </a:r>
          <a:r>
            <a:rPr lang="de-DE" sz="1600" dirty="0" err="1"/>
            <a:t>Med</a:t>
          </a:r>
          <a:r>
            <a:rPr lang="de-DE" sz="1400" dirty="0"/>
            <a:t>)</a:t>
          </a:r>
        </a:p>
      </cdr:txBody>
    </cdr:sp>
  </cdr:relSizeAnchor>
  <cdr:relSizeAnchor xmlns:cdr="http://schemas.openxmlformats.org/drawingml/2006/chartDrawing">
    <cdr:from>
      <cdr:x>0.47657</cdr:x>
      <cdr:y>0.85911</cdr:y>
    </cdr:from>
    <cdr:to>
      <cdr:x>0.52716</cdr:x>
      <cdr:y>0.92612</cdr:y>
    </cdr:to>
    <cdr:sp macro="" textlink="">
      <cdr:nvSpPr>
        <cdr:cNvPr id="4" name="Textfeld 1"/>
        <cdr:cNvSpPr txBox="1"/>
      </cdr:nvSpPr>
      <cdr:spPr>
        <a:xfrm xmlns:a="http://schemas.openxmlformats.org/drawingml/2006/main">
          <a:off x="2841625" y="3175000"/>
          <a:ext cx="301625"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t>w</a:t>
          </a:r>
        </a:p>
      </cdr:txBody>
    </cdr:sp>
  </cdr:relSizeAnchor>
  <cdr:relSizeAnchor xmlns:cdr="http://schemas.openxmlformats.org/drawingml/2006/chartDrawing">
    <cdr:from>
      <cdr:x>0.70501</cdr:x>
      <cdr:y>0.85911</cdr:y>
    </cdr:from>
    <cdr:to>
      <cdr:x>0.77677</cdr:x>
      <cdr:y>0.92887</cdr:y>
    </cdr:to>
    <cdr:sp macro="" textlink="">
      <cdr:nvSpPr>
        <cdr:cNvPr id="5" name="Textfeld 1"/>
        <cdr:cNvSpPr txBox="1"/>
      </cdr:nvSpPr>
      <cdr:spPr>
        <a:xfrm xmlns:a="http://schemas.openxmlformats.org/drawingml/2006/main">
          <a:off x="4203728" y="3175013"/>
          <a:ext cx="427872" cy="2577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solidFill>
                <a:srgbClr val="C00000"/>
              </a:solidFill>
            </a:rPr>
            <a:t>w'</a:t>
          </a:r>
        </a:p>
      </cdr:txBody>
    </cdr:sp>
  </cdr:relSizeAnchor>
  <cdr:relSizeAnchor xmlns:cdr="http://schemas.openxmlformats.org/drawingml/2006/chartDrawing">
    <cdr:from>
      <cdr:x>0.14801</cdr:x>
      <cdr:y>0.21649</cdr:y>
    </cdr:from>
    <cdr:to>
      <cdr:x>0.45685</cdr:x>
      <cdr:y>0.29107</cdr:y>
    </cdr:to>
    <cdr:sp macro="" textlink="">
      <cdr:nvSpPr>
        <cdr:cNvPr id="6" name="Textfeld 5"/>
        <cdr:cNvSpPr txBox="1"/>
      </cdr:nvSpPr>
      <cdr:spPr>
        <a:xfrm xmlns:a="http://schemas.openxmlformats.org/drawingml/2006/main">
          <a:off x="882560" y="800082"/>
          <a:ext cx="1841500" cy="2756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400" dirty="0"/>
            <a:t>Standard </a:t>
          </a:r>
          <a:r>
            <a:rPr lang="de-DE" sz="1400" dirty="0" err="1"/>
            <a:t>approach</a:t>
          </a:r>
          <a:r>
            <a:rPr lang="de-DE" sz="1400" dirty="0"/>
            <a:t> </a:t>
          </a:r>
          <a:r>
            <a:rPr lang="de-DE" sz="1100" dirty="0"/>
            <a:t>(z)</a:t>
          </a:r>
        </a:p>
      </cdr:txBody>
    </cdr:sp>
  </cdr:relSizeAnchor>
  <cdr:relSizeAnchor xmlns:cdr="http://schemas.openxmlformats.org/drawingml/2006/chartDrawing">
    <cdr:from>
      <cdr:x>0.12885</cdr:x>
      <cdr:y>0.36426</cdr:y>
    </cdr:from>
    <cdr:to>
      <cdr:x>0.42491</cdr:x>
      <cdr:y>0.43883</cdr:y>
    </cdr:to>
    <cdr:sp macro="" textlink="">
      <cdr:nvSpPr>
        <cdr:cNvPr id="7" name="Textfeld 1"/>
        <cdr:cNvSpPr txBox="1"/>
      </cdr:nvSpPr>
      <cdr:spPr>
        <a:xfrm xmlns:a="http://schemas.openxmlformats.org/drawingml/2006/main">
          <a:off x="768260" y="1346197"/>
          <a:ext cx="1765300" cy="2755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rgbClr val="00B050"/>
              </a:solidFill>
            </a:rPr>
            <a:t>Partial </a:t>
          </a:r>
          <a:r>
            <a:rPr lang="de-DE" sz="1400" dirty="0" err="1">
              <a:solidFill>
                <a:srgbClr val="00B050"/>
              </a:solidFill>
            </a:rPr>
            <a:t>approach</a:t>
          </a:r>
          <a:r>
            <a:rPr lang="de-DE" sz="1400" dirty="0">
              <a:solidFill>
                <a:srgbClr val="00B050"/>
              </a:solidFill>
            </a:rPr>
            <a:t> (w</a:t>
          </a:r>
          <a:r>
            <a:rPr lang="de-DE" sz="1100" dirty="0">
              <a:solidFill>
                <a:srgbClr val="00B050"/>
              </a:solidFill>
            </a:rPr>
            <a:t>)</a:t>
          </a:r>
        </a:p>
      </cdr:txBody>
    </cdr:sp>
  </cdr:relSizeAnchor>
  <cdr:relSizeAnchor xmlns:cdr="http://schemas.openxmlformats.org/drawingml/2006/chartDrawing">
    <cdr:from>
      <cdr:x>0.15282</cdr:x>
      <cdr:y>0.5335</cdr:y>
    </cdr:from>
    <cdr:to>
      <cdr:x>0.43981</cdr:x>
      <cdr:y>0.61208</cdr:y>
    </cdr:to>
    <cdr:sp macro="" textlink="">
      <cdr:nvSpPr>
        <cdr:cNvPr id="8" name="Textfeld 1"/>
        <cdr:cNvSpPr txBox="1"/>
      </cdr:nvSpPr>
      <cdr:spPr>
        <a:xfrm xmlns:a="http://schemas.openxmlformats.org/drawingml/2006/main">
          <a:off x="911209" y="1971663"/>
          <a:ext cx="1711251" cy="2904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rgbClr val="C00000"/>
              </a:solidFill>
            </a:rPr>
            <a:t>Partial </a:t>
          </a:r>
          <a:r>
            <a:rPr lang="de-DE" sz="1400" dirty="0" err="1">
              <a:solidFill>
                <a:srgbClr val="C00000"/>
              </a:solidFill>
            </a:rPr>
            <a:t>approach</a:t>
          </a:r>
          <a:r>
            <a:rPr lang="de-DE" sz="1400" dirty="0">
              <a:solidFill>
                <a:srgbClr val="C00000"/>
              </a:solidFill>
            </a:rPr>
            <a:t> (w')</a:t>
          </a:r>
        </a:p>
      </cdr:txBody>
    </cdr:sp>
  </cdr:relSizeAnchor>
  <cdr:relSizeAnchor xmlns:cdr="http://schemas.openxmlformats.org/drawingml/2006/chartDrawing">
    <cdr:from>
      <cdr:x>0.836</cdr:x>
      <cdr:y>0.86426</cdr:y>
    </cdr:from>
    <cdr:to>
      <cdr:x>0.9675</cdr:x>
      <cdr:y>0.94536</cdr:y>
    </cdr:to>
    <cdr:sp macro="" textlink="">
      <cdr:nvSpPr>
        <cdr:cNvPr id="9" name="Textfeld 1"/>
        <cdr:cNvSpPr txBox="1"/>
      </cdr:nvSpPr>
      <cdr:spPr>
        <a:xfrm xmlns:a="http://schemas.openxmlformats.org/drawingml/2006/main">
          <a:off x="4984775" y="3194046"/>
          <a:ext cx="784098" cy="2997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t>Max</a:t>
          </a:r>
        </a:p>
      </cdr:txBody>
    </cdr:sp>
  </cdr:relSizeAnchor>
</c:userShapes>
</file>

<file path=ppt/drawings/drawing13.xml><?xml version="1.0" encoding="utf-8"?>
<c:userShapes xmlns:c="http://schemas.openxmlformats.org/drawingml/2006/chart">
  <cdr:relSizeAnchor xmlns:cdr="http://schemas.openxmlformats.org/drawingml/2006/chartDrawing">
    <cdr:from>
      <cdr:x>0.76667</cdr:x>
      <cdr:y>0.0625</cdr:y>
    </cdr:from>
    <cdr:to>
      <cdr:x>0.97083</cdr:x>
      <cdr:y>0.25347</cdr:y>
    </cdr:to>
    <cdr:sp macro="" textlink="">
      <cdr:nvSpPr>
        <cdr:cNvPr id="2" name="Textfeld 1"/>
        <cdr:cNvSpPr txBox="1"/>
      </cdr:nvSpPr>
      <cdr:spPr>
        <a:xfrm xmlns:a="http://schemas.openxmlformats.org/drawingml/2006/main">
          <a:off x="3505200" y="171450"/>
          <a:ext cx="933450" cy="5238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0.36784</cdr:x>
      <cdr:y>0.05494</cdr:y>
    </cdr:from>
    <cdr:to>
      <cdr:x>0.77603</cdr:x>
      <cdr:y>0.41594</cdr:y>
    </cdr:to>
    <cdr:pic>
      <cdr:nvPicPr>
        <cdr:cNvPr id="4" name="chart">
          <a:extLst xmlns:a="http://schemas.openxmlformats.org/drawingml/2006/main">
            <a:ext uri="{FF2B5EF4-FFF2-40B4-BE49-F238E27FC236}">
              <a16:creationId xmlns:a16="http://schemas.microsoft.com/office/drawing/2014/main" id="{BD1D0A7B-8FD0-1FD3-ACA9-F00C4E88F47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962085" y="150710"/>
          <a:ext cx="2177239" cy="990296"/>
        </a:xfrm>
        <a:prstGeom xmlns:a="http://schemas.openxmlformats.org/drawingml/2006/main" prst="rect">
          <a:avLst/>
        </a:prstGeom>
      </cdr:spPr>
    </cdr:pic>
  </cdr:relSizeAnchor>
</c:userShapes>
</file>

<file path=ppt/drawings/drawing14.xml><?xml version="1.0" encoding="utf-8"?>
<c:userShapes xmlns:c="http://schemas.openxmlformats.org/drawingml/2006/chart">
  <cdr:relSizeAnchor xmlns:cdr="http://schemas.openxmlformats.org/drawingml/2006/chartDrawing">
    <cdr:from>
      <cdr:x>0.58111</cdr:x>
      <cdr:y>0.05494</cdr:y>
    </cdr:from>
    <cdr:to>
      <cdr:x>0.79184</cdr:x>
      <cdr:y>0.54462</cdr:y>
    </cdr:to>
    <cdr:pic>
      <cdr:nvPicPr>
        <cdr:cNvPr id="2" name="chart">
          <a:extLst xmlns:a="http://schemas.openxmlformats.org/drawingml/2006/main">
            <a:ext uri="{FF2B5EF4-FFF2-40B4-BE49-F238E27FC236}">
              <a16:creationId xmlns:a16="http://schemas.microsoft.com/office/drawing/2014/main" id="{D4E41464-C74A-25E1-BEEB-9914C8A7E33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276741" y="150710"/>
          <a:ext cx="1188282" cy="1343291"/>
        </a:xfrm>
        <a:prstGeom xmlns:a="http://schemas.openxmlformats.org/drawingml/2006/main" prst="rect">
          <a:avLst/>
        </a:prstGeom>
      </cdr:spPr>
    </cdr:pic>
  </cdr:relSizeAnchor>
</c:userShapes>
</file>

<file path=ppt/drawings/drawing15.xml><?xml version="1.0" encoding="utf-8"?>
<c:userShapes xmlns:c="http://schemas.openxmlformats.org/drawingml/2006/chart">
  <cdr:relSizeAnchor xmlns:cdr="http://schemas.openxmlformats.org/drawingml/2006/chartDrawing">
    <cdr:from>
      <cdr:x>0.76667</cdr:x>
      <cdr:y>0.0625</cdr:y>
    </cdr:from>
    <cdr:to>
      <cdr:x>0.97083</cdr:x>
      <cdr:y>0.25347</cdr:y>
    </cdr:to>
    <cdr:sp macro="" textlink="">
      <cdr:nvSpPr>
        <cdr:cNvPr id="2" name="Textfeld 1"/>
        <cdr:cNvSpPr txBox="1"/>
      </cdr:nvSpPr>
      <cdr:spPr>
        <a:xfrm xmlns:a="http://schemas.openxmlformats.org/drawingml/2006/main">
          <a:off x="3505200" y="171450"/>
          <a:ext cx="933450" cy="5238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0.79375</cdr:x>
      <cdr:y>0.08333</cdr:y>
    </cdr:from>
    <cdr:to>
      <cdr:x>0.9625</cdr:x>
      <cdr:y>0.23958</cdr:y>
    </cdr:to>
    <cdr:sp macro="" textlink="">
      <cdr:nvSpPr>
        <cdr:cNvPr id="3" name="Textfeld 2"/>
        <cdr:cNvSpPr txBox="1"/>
      </cdr:nvSpPr>
      <cdr:spPr>
        <a:xfrm xmlns:a="http://schemas.openxmlformats.org/drawingml/2006/main">
          <a:off x="3629025" y="228600"/>
          <a:ext cx="771525" cy="428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userShapes>
</file>

<file path=ppt/drawings/drawing16.xml><?xml version="1.0" encoding="utf-8"?>
<c:userShapes xmlns:c="http://schemas.openxmlformats.org/drawingml/2006/chart">
  <cdr:relSizeAnchor xmlns:cdr="http://schemas.openxmlformats.org/drawingml/2006/chartDrawing">
    <cdr:from>
      <cdr:x>0.76667</cdr:x>
      <cdr:y>0.0625</cdr:y>
    </cdr:from>
    <cdr:to>
      <cdr:x>0.97083</cdr:x>
      <cdr:y>0.25347</cdr:y>
    </cdr:to>
    <cdr:sp macro="" textlink="">
      <cdr:nvSpPr>
        <cdr:cNvPr id="2" name="Textfeld 1"/>
        <cdr:cNvSpPr txBox="1"/>
      </cdr:nvSpPr>
      <cdr:spPr>
        <a:xfrm xmlns:a="http://schemas.openxmlformats.org/drawingml/2006/main">
          <a:off x="3505200" y="171450"/>
          <a:ext cx="933450" cy="5238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0.79375</cdr:x>
      <cdr:y>0.08333</cdr:y>
    </cdr:from>
    <cdr:to>
      <cdr:x>0.9625</cdr:x>
      <cdr:y>0.23958</cdr:y>
    </cdr:to>
    <cdr:sp macro="" textlink="">
      <cdr:nvSpPr>
        <cdr:cNvPr id="3" name="Textfeld 2"/>
        <cdr:cNvSpPr txBox="1"/>
      </cdr:nvSpPr>
      <cdr:spPr>
        <a:xfrm xmlns:a="http://schemas.openxmlformats.org/drawingml/2006/main">
          <a:off x="3629025" y="228600"/>
          <a:ext cx="771525" cy="428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0.45122</cdr:x>
      <cdr:y>0.04717</cdr:y>
    </cdr:from>
    <cdr:to>
      <cdr:x>0.78364</cdr:x>
      <cdr:y>0.42623</cdr:y>
    </cdr:to>
    <cdr:pic>
      <cdr:nvPicPr>
        <cdr:cNvPr id="4" name="chart">
          <a:extLst xmlns:a="http://schemas.openxmlformats.org/drawingml/2006/main">
            <a:ext uri="{FF2B5EF4-FFF2-40B4-BE49-F238E27FC236}">
              <a16:creationId xmlns:a16="http://schemas.microsoft.com/office/drawing/2014/main" id="{25744E47-B133-01B5-BC39-845592C040A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415396" y="129397"/>
          <a:ext cx="1779448" cy="1039842"/>
        </a:xfrm>
        <a:prstGeom xmlns:a="http://schemas.openxmlformats.org/drawingml/2006/main" prst="rect">
          <a:avLst/>
        </a:prstGeom>
      </cdr:spPr>
    </cdr:pic>
  </cdr:relSizeAnchor>
</c:userShapes>
</file>

<file path=ppt/drawings/drawing17.xml><?xml version="1.0" encoding="utf-8"?>
<c:userShapes xmlns:c="http://schemas.openxmlformats.org/drawingml/2006/chart">
  <cdr:relSizeAnchor xmlns:cdr="http://schemas.openxmlformats.org/drawingml/2006/chartDrawing">
    <cdr:from>
      <cdr:x>0.76667</cdr:x>
      <cdr:y>0.0625</cdr:y>
    </cdr:from>
    <cdr:to>
      <cdr:x>0.97083</cdr:x>
      <cdr:y>0.25347</cdr:y>
    </cdr:to>
    <cdr:sp macro="" textlink="">
      <cdr:nvSpPr>
        <cdr:cNvPr id="2" name="Textfeld 1"/>
        <cdr:cNvSpPr txBox="1"/>
      </cdr:nvSpPr>
      <cdr:spPr>
        <a:xfrm xmlns:a="http://schemas.openxmlformats.org/drawingml/2006/main">
          <a:off x="3505200" y="171450"/>
          <a:ext cx="933450" cy="5238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0.79375</cdr:x>
      <cdr:y>0.08333</cdr:y>
    </cdr:from>
    <cdr:to>
      <cdr:x>0.9625</cdr:x>
      <cdr:y>0.23958</cdr:y>
    </cdr:to>
    <cdr:sp macro="" textlink="">
      <cdr:nvSpPr>
        <cdr:cNvPr id="3" name="Textfeld 2"/>
        <cdr:cNvSpPr txBox="1"/>
      </cdr:nvSpPr>
      <cdr:spPr>
        <a:xfrm xmlns:a="http://schemas.openxmlformats.org/drawingml/2006/main">
          <a:off x="3629025" y="228600"/>
          <a:ext cx="771525" cy="428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userShapes>
</file>

<file path=ppt/drawings/drawing18.xml><?xml version="1.0" encoding="utf-8"?>
<c:userShapes xmlns:c="http://schemas.openxmlformats.org/drawingml/2006/chart">
  <cdr:relSizeAnchor xmlns:cdr="http://schemas.openxmlformats.org/drawingml/2006/chartDrawing">
    <cdr:from>
      <cdr:x>0.76667</cdr:x>
      <cdr:y>0.0625</cdr:y>
    </cdr:from>
    <cdr:to>
      <cdr:x>0.97083</cdr:x>
      <cdr:y>0.25347</cdr:y>
    </cdr:to>
    <cdr:sp macro="" textlink="">
      <cdr:nvSpPr>
        <cdr:cNvPr id="2" name="Textfeld 1"/>
        <cdr:cNvSpPr txBox="1"/>
      </cdr:nvSpPr>
      <cdr:spPr>
        <a:xfrm xmlns:a="http://schemas.openxmlformats.org/drawingml/2006/main">
          <a:off x="3505200" y="171450"/>
          <a:ext cx="933450" cy="5238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0.79375</cdr:x>
      <cdr:y>0.08333</cdr:y>
    </cdr:from>
    <cdr:to>
      <cdr:x>0.9625</cdr:x>
      <cdr:y>0.23958</cdr:y>
    </cdr:to>
    <cdr:sp macro="" textlink="">
      <cdr:nvSpPr>
        <cdr:cNvPr id="3" name="Textfeld 2"/>
        <cdr:cNvSpPr txBox="1"/>
      </cdr:nvSpPr>
      <cdr:spPr>
        <a:xfrm xmlns:a="http://schemas.openxmlformats.org/drawingml/2006/main">
          <a:off x="3629025" y="228600"/>
          <a:ext cx="771525" cy="428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userShapes>
</file>

<file path=ppt/drawings/drawing2.xml><?xml version="1.0" encoding="utf-8"?>
<c:userShapes xmlns:c="http://schemas.openxmlformats.org/drawingml/2006/chart">
  <cdr:relSizeAnchor xmlns:cdr="http://schemas.openxmlformats.org/drawingml/2006/chartDrawing">
    <cdr:from>
      <cdr:x>0.03514</cdr:x>
      <cdr:y>0.11856</cdr:y>
    </cdr:from>
    <cdr:to>
      <cdr:x>0.08946</cdr:x>
      <cdr:y>0.17526</cdr:y>
    </cdr:to>
    <cdr:sp macro="" textlink="">
      <cdr:nvSpPr>
        <cdr:cNvPr id="2" name="Textfeld 1"/>
        <cdr:cNvSpPr txBox="1"/>
      </cdr:nvSpPr>
      <cdr:spPr>
        <a:xfrm xmlns:a="http://schemas.openxmlformats.org/drawingml/2006/main">
          <a:off x="209550" y="438150"/>
          <a:ext cx="323850"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0.23642</cdr:x>
      <cdr:y>0.85825</cdr:y>
    </cdr:from>
    <cdr:to>
      <cdr:x>0.37293</cdr:x>
      <cdr:y>0.94536</cdr:y>
    </cdr:to>
    <cdr:sp macro="" textlink="">
      <cdr:nvSpPr>
        <cdr:cNvPr id="3" name="Textfeld 2"/>
        <cdr:cNvSpPr txBox="1"/>
      </cdr:nvSpPr>
      <cdr:spPr>
        <a:xfrm xmlns:a="http://schemas.openxmlformats.org/drawingml/2006/main">
          <a:off x="1409690" y="3171835"/>
          <a:ext cx="813990" cy="3219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600" dirty="0"/>
            <a:t>l </a:t>
          </a:r>
          <a:endParaRPr lang="de-DE" sz="1400" dirty="0"/>
        </a:p>
        <a:p xmlns:a="http://schemas.openxmlformats.org/drawingml/2006/main">
          <a:endParaRPr lang="de-DE" sz="1400" dirty="0"/>
        </a:p>
      </cdr:txBody>
    </cdr:sp>
  </cdr:relSizeAnchor>
  <cdr:relSizeAnchor xmlns:cdr="http://schemas.openxmlformats.org/drawingml/2006/chartDrawing">
    <cdr:from>
      <cdr:x>0.47657</cdr:x>
      <cdr:y>0.85911</cdr:y>
    </cdr:from>
    <cdr:to>
      <cdr:x>0.52716</cdr:x>
      <cdr:y>0.92612</cdr:y>
    </cdr:to>
    <cdr:sp macro="" textlink="">
      <cdr:nvSpPr>
        <cdr:cNvPr id="4" name="Textfeld 1"/>
        <cdr:cNvSpPr txBox="1"/>
      </cdr:nvSpPr>
      <cdr:spPr>
        <a:xfrm xmlns:a="http://schemas.openxmlformats.org/drawingml/2006/main">
          <a:off x="2841625" y="3175000"/>
          <a:ext cx="301625"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t>w</a:t>
          </a:r>
        </a:p>
      </cdr:txBody>
    </cdr:sp>
  </cdr:relSizeAnchor>
  <cdr:relSizeAnchor xmlns:cdr="http://schemas.openxmlformats.org/drawingml/2006/chartDrawing">
    <cdr:from>
      <cdr:x>0.70501</cdr:x>
      <cdr:y>0.85911</cdr:y>
    </cdr:from>
    <cdr:to>
      <cdr:x>0.77677</cdr:x>
      <cdr:y>0.92887</cdr:y>
    </cdr:to>
    <cdr:sp macro="" textlink="">
      <cdr:nvSpPr>
        <cdr:cNvPr id="5" name="Textfeld 1"/>
        <cdr:cNvSpPr txBox="1"/>
      </cdr:nvSpPr>
      <cdr:spPr>
        <a:xfrm xmlns:a="http://schemas.openxmlformats.org/drawingml/2006/main">
          <a:off x="4203728" y="3175013"/>
          <a:ext cx="427872" cy="2577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solidFill>
                <a:srgbClr val="C00000"/>
              </a:solidFill>
            </a:rPr>
            <a:t>w'</a:t>
          </a:r>
        </a:p>
      </cdr:txBody>
    </cdr:sp>
  </cdr:relSizeAnchor>
  <cdr:relSizeAnchor xmlns:cdr="http://schemas.openxmlformats.org/drawingml/2006/chartDrawing">
    <cdr:from>
      <cdr:x>0.14801</cdr:x>
      <cdr:y>0.21649</cdr:y>
    </cdr:from>
    <cdr:to>
      <cdr:x>0.45685</cdr:x>
      <cdr:y>0.29107</cdr:y>
    </cdr:to>
    <cdr:sp macro="" textlink="">
      <cdr:nvSpPr>
        <cdr:cNvPr id="6" name="Textfeld 5"/>
        <cdr:cNvSpPr txBox="1"/>
      </cdr:nvSpPr>
      <cdr:spPr>
        <a:xfrm xmlns:a="http://schemas.openxmlformats.org/drawingml/2006/main">
          <a:off x="882560" y="800082"/>
          <a:ext cx="1841500" cy="2756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400" dirty="0"/>
            <a:t>Standard </a:t>
          </a:r>
          <a:r>
            <a:rPr lang="de-DE" sz="1400" dirty="0" err="1"/>
            <a:t>approach</a:t>
          </a:r>
          <a:r>
            <a:rPr lang="de-DE" sz="1400" dirty="0"/>
            <a:t> </a:t>
          </a:r>
          <a:r>
            <a:rPr lang="de-DE" sz="1100" dirty="0"/>
            <a:t>(w)</a:t>
          </a:r>
        </a:p>
      </cdr:txBody>
    </cdr:sp>
  </cdr:relSizeAnchor>
  <cdr:relSizeAnchor xmlns:cdr="http://schemas.openxmlformats.org/drawingml/2006/chartDrawing">
    <cdr:from>
      <cdr:x>0.12885</cdr:x>
      <cdr:y>0.36426</cdr:y>
    </cdr:from>
    <cdr:to>
      <cdr:x>0.42491</cdr:x>
      <cdr:y>0.43883</cdr:y>
    </cdr:to>
    <cdr:sp macro="" textlink="">
      <cdr:nvSpPr>
        <cdr:cNvPr id="7" name="Textfeld 1"/>
        <cdr:cNvSpPr txBox="1"/>
      </cdr:nvSpPr>
      <cdr:spPr>
        <a:xfrm xmlns:a="http://schemas.openxmlformats.org/drawingml/2006/main">
          <a:off x="768260" y="1346197"/>
          <a:ext cx="1765300" cy="2755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rgbClr val="00B050"/>
              </a:solidFill>
            </a:rPr>
            <a:t>Partial </a:t>
          </a:r>
          <a:r>
            <a:rPr lang="de-DE" sz="1400" dirty="0" err="1">
              <a:solidFill>
                <a:srgbClr val="00B050"/>
              </a:solidFill>
            </a:rPr>
            <a:t>approach</a:t>
          </a:r>
          <a:r>
            <a:rPr lang="de-DE" sz="1400" dirty="0">
              <a:solidFill>
                <a:srgbClr val="00B050"/>
              </a:solidFill>
            </a:rPr>
            <a:t> (w</a:t>
          </a:r>
          <a:r>
            <a:rPr lang="de-DE" sz="1100" dirty="0">
              <a:solidFill>
                <a:srgbClr val="00B050"/>
              </a:solidFill>
            </a:rPr>
            <a:t>)</a:t>
          </a:r>
        </a:p>
      </cdr:txBody>
    </cdr:sp>
  </cdr:relSizeAnchor>
  <cdr:relSizeAnchor xmlns:cdr="http://schemas.openxmlformats.org/drawingml/2006/chartDrawing">
    <cdr:from>
      <cdr:x>0.15282</cdr:x>
      <cdr:y>0.5335</cdr:y>
    </cdr:from>
    <cdr:to>
      <cdr:x>0.43981</cdr:x>
      <cdr:y>0.61208</cdr:y>
    </cdr:to>
    <cdr:sp macro="" textlink="">
      <cdr:nvSpPr>
        <cdr:cNvPr id="8" name="Textfeld 1"/>
        <cdr:cNvSpPr txBox="1"/>
      </cdr:nvSpPr>
      <cdr:spPr>
        <a:xfrm xmlns:a="http://schemas.openxmlformats.org/drawingml/2006/main">
          <a:off x="911209" y="1971663"/>
          <a:ext cx="1711251" cy="2904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rgbClr val="C00000"/>
              </a:solidFill>
            </a:rPr>
            <a:t>Partial </a:t>
          </a:r>
          <a:r>
            <a:rPr lang="de-DE" sz="1400" dirty="0" err="1">
              <a:solidFill>
                <a:srgbClr val="C00000"/>
              </a:solidFill>
            </a:rPr>
            <a:t>approach</a:t>
          </a:r>
          <a:r>
            <a:rPr lang="de-DE" sz="1400" dirty="0">
              <a:solidFill>
                <a:srgbClr val="C00000"/>
              </a:solidFill>
            </a:rPr>
            <a:t> (w')</a:t>
          </a:r>
        </a:p>
      </cdr:txBody>
    </cdr:sp>
  </cdr:relSizeAnchor>
  <cdr:relSizeAnchor xmlns:cdr="http://schemas.openxmlformats.org/drawingml/2006/chartDrawing">
    <cdr:from>
      <cdr:x>0.836</cdr:x>
      <cdr:y>0.86426</cdr:y>
    </cdr:from>
    <cdr:to>
      <cdr:x>0.9675</cdr:x>
      <cdr:y>0.94536</cdr:y>
    </cdr:to>
    <cdr:sp macro="" textlink="">
      <cdr:nvSpPr>
        <cdr:cNvPr id="9" name="Textfeld 1"/>
        <cdr:cNvSpPr txBox="1"/>
      </cdr:nvSpPr>
      <cdr:spPr>
        <a:xfrm xmlns:a="http://schemas.openxmlformats.org/drawingml/2006/main">
          <a:off x="4984775" y="3194046"/>
          <a:ext cx="784098" cy="2997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t>Max</a:t>
          </a:r>
        </a:p>
      </cdr:txBody>
    </cdr:sp>
  </cdr:relSizeAnchor>
</c:userShapes>
</file>

<file path=ppt/drawings/drawing3.xml><?xml version="1.0" encoding="utf-8"?>
<c:userShapes xmlns:c="http://schemas.openxmlformats.org/drawingml/2006/chart">
  <cdr:relSizeAnchor xmlns:cdr="http://schemas.openxmlformats.org/drawingml/2006/chartDrawing">
    <cdr:from>
      <cdr:x>0.76667</cdr:x>
      <cdr:y>0.0625</cdr:y>
    </cdr:from>
    <cdr:to>
      <cdr:x>0.97083</cdr:x>
      <cdr:y>0.25347</cdr:y>
    </cdr:to>
    <cdr:sp macro="" textlink="">
      <cdr:nvSpPr>
        <cdr:cNvPr id="2" name="Textfeld 1"/>
        <cdr:cNvSpPr txBox="1"/>
      </cdr:nvSpPr>
      <cdr:spPr>
        <a:xfrm xmlns:a="http://schemas.openxmlformats.org/drawingml/2006/main">
          <a:off x="3505200" y="171450"/>
          <a:ext cx="933450" cy="5238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0.36784</cdr:x>
      <cdr:y>0.05494</cdr:y>
    </cdr:from>
    <cdr:to>
      <cdr:x>0.77603</cdr:x>
      <cdr:y>0.41594</cdr:y>
    </cdr:to>
    <cdr:pic>
      <cdr:nvPicPr>
        <cdr:cNvPr id="4" name="chart">
          <a:extLst xmlns:a="http://schemas.openxmlformats.org/drawingml/2006/main">
            <a:ext uri="{FF2B5EF4-FFF2-40B4-BE49-F238E27FC236}">
              <a16:creationId xmlns:a16="http://schemas.microsoft.com/office/drawing/2014/main" id="{C719E245-00F5-D419-5301-E4C98401B85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962085" y="150710"/>
          <a:ext cx="2177239" cy="990296"/>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0.58111</cdr:x>
      <cdr:y>0.05494</cdr:y>
    </cdr:from>
    <cdr:to>
      <cdr:x>0.79184</cdr:x>
      <cdr:y>0.54462</cdr:y>
    </cdr:to>
    <cdr:pic>
      <cdr:nvPicPr>
        <cdr:cNvPr id="2" name="chart">
          <a:extLst xmlns:a="http://schemas.openxmlformats.org/drawingml/2006/main">
            <a:ext uri="{FF2B5EF4-FFF2-40B4-BE49-F238E27FC236}">
              <a16:creationId xmlns:a16="http://schemas.microsoft.com/office/drawing/2014/main" id="{D4E41464-C74A-25E1-BEEB-9914C8A7E33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276741" y="150710"/>
          <a:ext cx="1188282" cy="1343291"/>
        </a:xfrm>
        <a:prstGeom xmlns:a="http://schemas.openxmlformats.org/drawingml/2006/main" prst="rect">
          <a:avLst/>
        </a:prstGeom>
      </cdr:spPr>
    </cdr:pic>
  </cdr:relSizeAnchor>
</c:userShapes>
</file>

<file path=ppt/drawings/drawing5.xml><?xml version="1.0" encoding="utf-8"?>
<c:userShapes xmlns:c="http://schemas.openxmlformats.org/drawingml/2006/chart">
  <cdr:relSizeAnchor xmlns:cdr="http://schemas.openxmlformats.org/drawingml/2006/chartDrawing">
    <cdr:from>
      <cdr:x>0.76667</cdr:x>
      <cdr:y>0.0625</cdr:y>
    </cdr:from>
    <cdr:to>
      <cdr:x>0.97083</cdr:x>
      <cdr:y>0.25347</cdr:y>
    </cdr:to>
    <cdr:sp macro="" textlink="">
      <cdr:nvSpPr>
        <cdr:cNvPr id="2" name="Textfeld 1"/>
        <cdr:cNvSpPr txBox="1"/>
      </cdr:nvSpPr>
      <cdr:spPr>
        <a:xfrm xmlns:a="http://schemas.openxmlformats.org/drawingml/2006/main">
          <a:off x="3505200" y="171450"/>
          <a:ext cx="933450" cy="5238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0.79375</cdr:x>
      <cdr:y>0.08333</cdr:y>
    </cdr:from>
    <cdr:to>
      <cdr:x>0.9625</cdr:x>
      <cdr:y>0.23958</cdr:y>
    </cdr:to>
    <cdr:sp macro="" textlink="">
      <cdr:nvSpPr>
        <cdr:cNvPr id="3" name="Textfeld 2"/>
        <cdr:cNvSpPr txBox="1"/>
      </cdr:nvSpPr>
      <cdr:spPr>
        <a:xfrm xmlns:a="http://schemas.openxmlformats.org/drawingml/2006/main">
          <a:off x="3629025" y="228600"/>
          <a:ext cx="771525" cy="428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userShapes>
</file>

<file path=ppt/drawings/drawing6.xml><?xml version="1.0" encoding="utf-8"?>
<c:userShapes xmlns:c="http://schemas.openxmlformats.org/drawingml/2006/chart">
  <cdr:relSizeAnchor xmlns:cdr="http://schemas.openxmlformats.org/drawingml/2006/chartDrawing">
    <cdr:from>
      <cdr:x>0.76667</cdr:x>
      <cdr:y>0.0625</cdr:y>
    </cdr:from>
    <cdr:to>
      <cdr:x>0.97083</cdr:x>
      <cdr:y>0.25347</cdr:y>
    </cdr:to>
    <cdr:sp macro="" textlink="">
      <cdr:nvSpPr>
        <cdr:cNvPr id="2" name="Textfeld 1"/>
        <cdr:cNvSpPr txBox="1"/>
      </cdr:nvSpPr>
      <cdr:spPr>
        <a:xfrm xmlns:a="http://schemas.openxmlformats.org/drawingml/2006/main">
          <a:off x="3505200" y="171450"/>
          <a:ext cx="933450" cy="5238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0.79375</cdr:x>
      <cdr:y>0.08333</cdr:y>
    </cdr:from>
    <cdr:to>
      <cdr:x>0.9625</cdr:x>
      <cdr:y>0.23958</cdr:y>
    </cdr:to>
    <cdr:sp macro="" textlink="">
      <cdr:nvSpPr>
        <cdr:cNvPr id="3" name="Textfeld 2"/>
        <cdr:cNvSpPr txBox="1"/>
      </cdr:nvSpPr>
      <cdr:spPr>
        <a:xfrm xmlns:a="http://schemas.openxmlformats.org/drawingml/2006/main">
          <a:off x="3629025" y="228600"/>
          <a:ext cx="771525" cy="428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0.45122</cdr:x>
      <cdr:y>0.04717</cdr:y>
    </cdr:from>
    <cdr:to>
      <cdr:x>0.78364</cdr:x>
      <cdr:y>0.42623</cdr:y>
    </cdr:to>
    <cdr:pic>
      <cdr:nvPicPr>
        <cdr:cNvPr id="4" name="chart">
          <a:extLst xmlns:a="http://schemas.openxmlformats.org/drawingml/2006/main">
            <a:ext uri="{FF2B5EF4-FFF2-40B4-BE49-F238E27FC236}">
              <a16:creationId xmlns:a16="http://schemas.microsoft.com/office/drawing/2014/main" id="{25744E47-B133-01B5-BC39-845592C040A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415396" y="129397"/>
          <a:ext cx="1779448" cy="1039842"/>
        </a:xfrm>
        <a:prstGeom xmlns:a="http://schemas.openxmlformats.org/drawingml/2006/main" prst="rect">
          <a:avLst/>
        </a:prstGeom>
      </cdr:spPr>
    </cdr:pic>
  </cdr:relSizeAnchor>
</c:userShapes>
</file>

<file path=ppt/drawings/drawing7.xml><?xml version="1.0" encoding="utf-8"?>
<c:userShapes xmlns:c="http://schemas.openxmlformats.org/drawingml/2006/chart">
  <cdr:relSizeAnchor xmlns:cdr="http://schemas.openxmlformats.org/drawingml/2006/chartDrawing">
    <cdr:from>
      <cdr:x>0.76667</cdr:x>
      <cdr:y>0.0625</cdr:y>
    </cdr:from>
    <cdr:to>
      <cdr:x>0.97083</cdr:x>
      <cdr:y>0.25347</cdr:y>
    </cdr:to>
    <cdr:sp macro="" textlink="">
      <cdr:nvSpPr>
        <cdr:cNvPr id="2" name="Textfeld 1"/>
        <cdr:cNvSpPr txBox="1"/>
      </cdr:nvSpPr>
      <cdr:spPr>
        <a:xfrm xmlns:a="http://schemas.openxmlformats.org/drawingml/2006/main">
          <a:off x="3505200" y="171450"/>
          <a:ext cx="933450" cy="5238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0.79375</cdr:x>
      <cdr:y>0.08333</cdr:y>
    </cdr:from>
    <cdr:to>
      <cdr:x>0.9625</cdr:x>
      <cdr:y>0.23958</cdr:y>
    </cdr:to>
    <cdr:sp macro="" textlink="">
      <cdr:nvSpPr>
        <cdr:cNvPr id="3" name="Textfeld 2"/>
        <cdr:cNvSpPr txBox="1"/>
      </cdr:nvSpPr>
      <cdr:spPr>
        <a:xfrm xmlns:a="http://schemas.openxmlformats.org/drawingml/2006/main">
          <a:off x="3629025" y="228600"/>
          <a:ext cx="771525" cy="428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userShapes>
</file>

<file path=ppt/drawings/drawing8.xml><?xml version="1.0" encoding="utf-8"?>
<c:userShapes xmlns:c="http://schemas.openxmlformats.org/drawingml/2006/chart">
  <cdr:relSizeAnchor xmlns:cdr="http://schemas.openxmlformats.org/drawingml/2006/chartDrawing">
    <cdr:from>
      <cdr:x>0.76667</cdr:x>
      <cdr:y>0.0625</cdr:y>
    </cdr:from>
    <cdr:to>
      <cdr:x>0.97083</cdr:x>
      <cdr:y>0.25347</cdr:y>
    </cdr:to>
    <cdr:sp macro="" textlink="">
      <cdr:nvSpPr>
        <cdr:cNvPr id="2" name="Textfeld 1"/>
        <cdr:cNvSpPr txBox="1"/>
      </cdr:nvSpPr>
      <cdr:spPr>
        <a:xfrm xmlns:a="http://schemas.openxmlformats.org/drawingml/2006/main">
          <a:off x="3505200" y="171450"/>
          <a:ext cx="933450" cy="5238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0.79375</cdr:x>
      <cdr:y>0.08333</cdr:y>
    </cdr:from>
    <cdr:to>
      <cdr:x>0.9625</cdr:x>
      <cdr:y>0.23958</cdr:y>
    </cdr:to>
    <cdr:sp macro="" textlink="">
      <cdr:nvSpPr>
        <cdr:cNvPr id="3" name="Textfeld 2"/>
        <cdr:cNvSpPr txBox="1"/>
      </cdr:nvSpPr>
      <cdr:spPr>
        <a:xfrm xmlns:a="http://schemas.openxmlformats.org/drawingml/2006/main">
          <a:off x="3629025" y="228600"/>
          <a:ext cx="771525" cy="428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userShapes>
</file>

<file path=ppt/drawings/drawing9.xml><?xml version="1.0" encoding="utf-8"?>
<c:userShapes xmlns:c="http://schemas.openxmlformats.org/drawingml/2006/chart">
  <cdr:relSizeAnchor xmlns:cdr="http://schemas.openxmlformats.org/drawingml/2006/chartDrawing">
    <cdr:from>
      <cdr:x>0.09104</cdr:x>
      <cdr:y>0.86936</cdr:y>
    </cdr:from>
    <cdr:to>
      <cdr:x>0.18135</cdr:x>
      <cdr:y>0.93349</cdr:y>
    </cdr:to>
    <cdr:sp macro="" textlink="">
      <cdr:nvSpPr>
        <cdr:cNvPr id="2" name="Textfeld 1"/>
        <cdr:cNvSpPr txBox="1"/>
      </cdr:nvSpPr>
      <cdr:spPr>
        <a:xfrm xmlns:a="http://schemas.openxmlformats.org/drawingml/2006/main">
          <a:off x="585788" y="3486151"/>
          <a:ext cx="581025"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600" dirty="0"/>
            <a:t>Min</a:t>
          </a:r>
        </a:p>
      </cdr:txBody>
    </cdr:sp>
  </cdr:relSizeAnchor>
  <cdr:relSizeAnchor xmlns:cdr="http://schemas.openxmlformats.org/drawingml/2006/chartDrawing">
    <cdr:from>
      <cdr:x>0.444</cdr:x>
      <cdr:y>0.8607</cdr:y>
    </cdr:from>
    <cdr:to>
      <cdr:x>0.4874</cdr:x>
      <cdr:y>0.92953</cdr:y>
    </cdr:to>
    <cdr:sp macro="" textlink="">
      <cdr:nvSpPr>
        <cdr:cNvPr id="3" name="Textfeld 1"/>
        <cdr:cNvSpPr txBox="1"/>
      </cdr:nvSpPr>
      <cdr:spPr>
        <a:xfrm xmlns:a="http://schemas.openxmlformats.org/drawingml/2006/main">
          <a:off x="2662239" y="3295651"/>
          <a:ext cx="260228" cy="2635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t>z</a:t>
          </a:r>
        </a:p>
      </cdr:txBody>
    </cdr:sp>
  </cdr:relSizeAnchor>
  <cdr:relSizeAnchor xmlns:cdr="http://schemas.openxmlformats.org/drawingml/2006/chartDrawing">
    <cdr:from>
      <cdr:x>0.76932</cdr:x>
      <cdr:y>0.86495</cdr:y>
    </cdr:from>
    <cdr:to>
      <cdr:x>0.91103</cdr:x>
      <cdr:y>0.93326</cdr:y>
    </cdr:to>
    <cdr:sp macro="" textlink="">
      <cdr:nvSpPr>
        <cdr:cNvPr id="4" name="Textfeld 1"/>
        <cdr:cNvSpPr txBox="1"/>
      </cdr:nvSpPr>
      <cdr:spPr>
        <a:xfrm xmlns:a="http://schemas.openxmlformats.org/drawingml/2006/main">
          <a:off x="4612833" y="3311938"/>
          <a:ext cx="849692" cy="26156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t>u</a:t>
          </a:r>
        </a:p>
      </cdr:txBody>
    </cdr:sp>
  </cdr:relSizeAnchor>
  <cdr:relSizeAnchor xmlns:cdr="http://schemas.openxmlformats.org/drawingml/2006/chartDrawing">
    <cdr:from>
      <cdr:x>0.36724</cdr:x>
      <cdr:y>0.86053</cdr:y>
    </cdr:from>
    <cdr:to>
      <cdr:x>0.42811</cdr:x>
      <cdr:y>0.93326</cdr:y>
    </cdr:to>
    <cdr:sp macro="" textlink="">
      <cdr:nvSpPr>
        <cdr:cNvPr id="5" name="Textfeld 1"/>
        <cdr:cNvSpPr txBox="1"/>
      </cdr:nvSpPr>
      <cdr:spPr>
        <a:xfrm xmlns:a="http://schemas.openxmlformats.org/drawingml/2006/main">
          <a:off x="2201967" y="3295012"/>
          <a:ext cx="364953" cy="2784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solidFill>
                <a:srgbClr val="C00000"/>
              </a:solidFill>
            </a:rPr>
            <a:t>z'</a:t>
          </a:r>
        </a:p>
      </cdr:txBody>
    </cdr:sp>
  </cdr:relSizeAnchor>
  <cdr:relSizeAnchor xmlns:cdr="http://schemas.openxmlformats.org/drawingml/2006/chartDrawing">
    <cdr:from>
      <cdr:x>0.53137</cdr:x>
      <cdr:y>0.18657</cdr:y>
    </cdr:from>
    <cdr:to>
      <cdr:x>0.85469</cdr:x>
      <cdr:y>0.27986</cdr:y>
    </cdr:to>
    <cdr:sp macro="" textlink="">
      <cdr:nvSpPr>
        <cdr:cNvPr id="6" name="Textfeld 5"/>
        <cdr:cNvSpPr txBox="1"/>
      </cdr:nvSpPr>
      <cdr:spPr>
        <a:xfrm xmlns:a="http://schemas.openxmlformats.org/drawingml/2006/main">
          <a:off x="3186088" y="714386"/>
          <a:ext cx="1938612" cy="3572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400" dirty="0"/>
            <a:t>Standard Approach (z)</a:t>
          </a:r>
        </a:p>
      </cdr:txBody>
    </cdr:sp>
  </cdr:relSizeAnchor>
  <cdr:relSizeAnchor xmlns:cdr="http://schemas.openxmlformats.org/drawingml/2006/chartDrawing">
    <cdr:from>
      <cdr:x>0.60259</cdr:x>
      <cdr:y>0.33914</cdr:y>
    </cdr:from>
    <cdr:to>
      <cdr:x>0.90129</cdr:x>
      <cdr:y>0.43575</cdr:y>
    </cdr:to>
    <cdr:sp macro="" textlink="">
      <cdr:nvSpPr>
        <cdr:cNvPr id="7" name="Textfeld 1"/>
        <cdr:cNvSpPr txBox="1"/>
      </cdr:nvSpPr>
      <cdr:spPr>
        <a:xfrm xmlns:a="http://schemas.openxmlformats.org/drawingml/2006/main">
          <a:off x="3613122" y="1298584"/>
          <a:ext cx="1790978" cy="3699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rgbClr val="00B050"/>
              </a:solidFill>
            </a:rPr>
            <a:t>Partial Approach (z)</a:t>
          </a:r>
        </a:p>
      </cdr:txBody>
    </cdr:sp>
  </cdr:relSizeAnchor>
  <cdr:relSizeAnchor xmlns:cdr="http://schemas.openxmlformats.org/drawingml/2006/chartDrawing">
    <cdr:from>
      <cdr:x>0.66773</cdr:x>
      <cdr:y>0.49834</cdr:y>
    </cdr:from>
    <cdr:to>
      <cdr:x>0.94788</cdr:x>
      <cdr:y>0.58169</cdr:y>
    </cdr:to>
    <cdr:sp macro="" textlink="">
      <cdr:nvSpPr>
        <cdr:cNvPr id="8" name="Textfeld 1"/>
        <cdr:cNvSpPr txBox="1"/>
      </cdr:nvSpPr>
      <cdr:spPr>
        <a:xfrm xmlns:a="http://schemas.openxmlformats.org/drawingml/2006/main">
          <a:off x="4003700" y="1908169"/>
          <a:ext cx="1679799" cy="3191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rgbClr val="C00000"/>
              </a:solidFill>
            </a:rPr>
            <a:t>Partial Approach (z')</a:t>
          </a:r>
        </a:p>
      </cdr:txBody>
    </cdr:sp>
  </cdr:relSizeAnchor>
  <cdr:relSizeAnchor xmlns:cdr="http://schemas.openxmlformats.org/drawingml/2006/chartDrawing">
    <cdr:from>
      <cdr:x>0.4718</cdr:x>
      <cdr:y>0.22139</cdr:y>
    </cdr:from>
    <cdr:to>
      <cdr:x>0.53852</cdr:x>
      <cdr:y>0.22139</cdr:y>
    </cdr:to>
    <cdr:cxnSp macro="">
      <cdr:nvCxnSpPr>
        <cdr:cNvPr id="10" name="Gerader Verbinder 9">
          <a:extLst xmlns:a="http://schemas.openxmlformats.org/drawingml/2006/main">
            <a:ext uri="{FF2B5EF4-FFF2-40B4-BE49-F238E27FC236}">
              <a16:creationId xmlns:a16="http://schemas.microsoft.com/office/drawing/2014/main" id="{B5C078A2-9628-50B7-D6E9-5E045D47084A}"/>
            </a:ext>
          </a:extLst>
        </cdr:cNvPr>
        <cdr:cNvCxnSpPr/>
      </cdr:nvCxnSpPr>
      <cdr:spPr>
        <a:xfrm xmlns:a="http://schemas.openxmlformats.org/drawingml/2006/main" flipH="1">
          <a:off x="2828925" y="847725"/>
          <a:ext cx="400050"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0.59253</cdr:x>
      <cdr:y>0.37562</cdr:y>
    </cdr:from>
    <cdr:to>
      <cdr:x>0.61319</cdr:x>
      <cdr:y>0.37562</cdr:y>
    </cdr:to>
    <cdr:cxnSp macro="">
      <cdr:nvCxnSpPr>
        <cdr:cNvPr id="28" name="Gerader Verbinder 27">
          <a:extLst xmlns:a="http://schemas.openxmlformats.org/drawingml/2006/main">
            <a:ext uri="{FF2B5EF4-FFF2-40B4-BE49-F238E27FC236}">
              <a16:creationId xmlns:a16="http://schemas.microsoft.com/office/drawing/2014/main" id="{6E14565B-61E9-1228-B14D-E84FD456B92C}"/>
            </a:ext>
          </a:extLst>
        </cdr:cNvPr>
        <cdr:cNvCxnSpPr/>
      </cdr:nvCxnSpPr>
      <cdr:spPr>
        <a:xfrm xmlns:a="http://schemas.openxmlformats.org/drawingml/2006/main" flipH="1">
          <a:off x="3552825" y="1438275"/>
          <a:ext cx="123825" cy="0"/>
        </a:xfrm>
        <a:prstGeom xmlns:a="http://schemas.openxmlformats.org/drawingml/2006/main" prst="line">
          <a:avLst/>
        </a:prstGeom>
        <a:ln xmlns:a="http://schemas.openxmlformats.org/drawingml/2006/main">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0.63225</cdr:x>
      <cdr:y>0.53483</cdr:y>
    </cdr:from>
    <cdr:to>
      <cdr:x>0.67514</cdr:x>
      <cdr:y>0.53483</cdr:y>
    </cdr:to>
    <cdr:cxnSp macro="">
      <cdr:nvCxnSpPr>
        <cdr:cNvPr id="30" name="Gerader Verbinder 29">
          <a:extLst xmlns:a="http://schemas.openxmlformats.org/drawingml/2006/main">
            <a:ext uri="{FF2B5EF4-FFF2-40B4-BE49-F238E27FC236}">
              <a16:creationId xmlns:a16="http://schemas.microsoft.com/office/drawing/2014/main" id="{2607F988-50D3-62AC-5064-0F73034C83F3}"/>
            </a:ext>
          </a:extLst>
        </cdr:cNvPr>
        <cdr:cNvCxnSpPr/>
      </cdr:nvCxnSpPr>
      <cdr:spPr>
        <a:xfrm xmlns:a="http://schemas.openxmlformats.org/drawingml/2006/main" flipH="1">
          <a:off x="3790950" y="2047875"/>
          <a:ext cx="257175" cy="0"/>
        </a:xfrm>
        <a:prstGeom xmlns:a="http://schemas.openxmlformats.org/drawingml/2006/main" prst="line">
          <a:avLst/>
        </a:prstGeom>
        <a:ln xmlns:a="http://schemas.openxmlformats.org/drawingml/2006/main">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CD05B255-5B3A-4218-BECB-ED7421B0FFB2}" type="datetimeFigureOut">
              <a:rPr lang="de-DE" smtClean="0"/>
              <a:t>05.06.2024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6F93B47-E469-4CDE-891C-52A893609FE8}" type="slidenum">
              <a:rPr lang="de-DE" smtClean="0"/>
              <a:t>‹Nr.›</a:t>
            </a:fld>
            <a:endParaRPr lang="de-DE"/>
          </a:p>
        </p:txBody>
      </p:sp>
    </p:spTree>
    <p:extLst>
      <p:ext uri="{BB962C8B-B14F-4D97-AF65-F5344CB8AC3E}">
        <p14:creationId xmlns:p14="http://schemas.microsoft.com/office/powerpoint/2010/main" val="920587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D05B255-5B3A-4218-BECB-ED7421B0FFB2}" type="datetimeFigureOut">
              <a:rPr lang="de-DE" smtClean="0"/>
              <a:t>05.06.2024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6F93B47-E469-4CDE-891C-52A893609FE8}" type="slidenum">
              <a:rPr lang="de-DE" smtClean="0"/>
              <a:t>‹Nr.›</a:t>
            </a:fld>
            <a:endParaRPr lang="de-DE"/>
          </a:p>
        </p:txBody>
      </p:sp>
    </p:spTree>
    <p:extLst>
      <p:ext uri="{BB962C8B-B14F-4D97-AF65-F5344CB8AC3E}">
        <p14:creationId xmlns:p14="http://schemas.microsoft.com/office/powerpoint/2010/main" val="1728272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D05B255-5B3A-4218-BECB-ED7421B0FFB2}" type="datetimeFigureOut">
              <a:rPr lang="de-DE" smtClean="0"/>
              <a:t>05.06.2024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6F93B47-E469-4CDE-891C-52A893609FE8}" type="slidenum">
              <a:rPr lang="de-DE" smtClean="0"/>
              <a:t>‹Nr.›</a:t>
            </a:fld>
            <a:endParaRPr lang="de-DE"/>
          </a:p>
        </p:txBody>
      </p:sp>
    </p:spTree>
    <p:extLst>
      <p:ext uri="{BB962C8B-B14F-4D97-AF65-F5344CB8AC3E}">
        <p14:creationId xmlns:p14="http://schemas.microsoft.com/office/powerpoint/2010/main" val="899435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D05B255-5B3A-4218-BECB-ED7421B0FFB2}" type="datetimeFigureOut">
              <a:rPr lang="de-DE" smtClean="0"/>
              <a:t>05.06.2024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6F93B47-E469-4CDE-891C-52A893609FE8}" type="slidenum">
              <a:rPr lang="de-DE" smtClean="0"/>
              <a:t>‹Nr.›</a:t>
            </a:fld>
            <a:endParaRPr lang="de-DE"/>
          </a:p>
        </p:txBody>
      </p:sp>
    </p:spTree>
    <p:extLst>
      <p:ext uri="{BB962C8B-B14F-4D97-AF65-F5344CB8AC3E}">
        <p14:creationId xmlns:p14="http://schemas.microsoft.com/office/powerpoint/2010/main" val="1646788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CD05B255-5B3A-4218-BECB-ED7421B0FFB2}" type="datetimeFigureOut">
              <a:rPr lang="de-DE" smtClean="0"/>
              <a:t>05.06.2024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6F93B47-E469-4CDE-891C-52A893609FE8}" type="slidenum">
              <a:rPr lang="de-DE" smtClean="0"/>
              <a:t>‹Nr.›</a:t>
            </a:fld>
            <a:endParaRPr lang="de-DE"/>
          </a:p>
        </p:txBody>
      </p:sp>
    </p:spTree>
    <p:extLst>
      <p:ext uri="{BB962C8B-B14F-4D97-AF65-F5344CB8AC3E}">
        <p14:creationId xmlns:p14="http://schemas.microsoft.com/office/powerpoint/2010/main" val="1418765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CD05B255-5B3A-4218-BECB-ED7421B0FFB2}" type="datetimeFigureOut">
              <a:rPr lang="de-DE" smtClean="0"/>
              <a:t>05.06.2024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6F93B47-E469-4CDE-891C-52A893609FE8}" type="slidenum">
              <a:rPr lang="de-DE" smtClean="0"/>
              <a:t>‹Nr.›</a:t>
            </a:fld>
            <a:endParaRPr lang="de-DE"/>
          </a:p>
        </p:txBody>
      </p:sp>
    </p:spTree>
    <p:extLst>
      <p:ext uri="{BB962C8B-B14F-4D97-AF65-F5344CB8AC3E}">
        <p14:creationId xmlns:p14="http://schemas.microsoft.com/office/powerpoint/2010/main" val="2843569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CD05B255-5B3A-4218-BECB-ED7421B0FFB2}" type="datetimeFigureOut">
              <a:rPr lang="de-DE" smtClean="0"/>
              <a:t>05.06.2024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6F93B47-E469-4CDE-891C-52A893609FE8}" type="slidenum">
              <a:rPr lang="de-DE" smtClean="0"/>
              <a:t>‹Nr.›</a:t>
            </a:fld>
            <a:endParaRPr lang="de-DE"/>
          </a:p>
        </p:txBody>
      </p:sp>
    </p:spTree>
    <p:extLst>
      <p:ext uri="{BB962C8B-B14F-4D97-AF65-F5344CB8AC3E}">
        <p14:creationId xmlns:p14="http://schemas.microsoft.com/office/powerpoint/2010/main" val="396516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CD05B255-5B3A-4218-BECB-ED7421B0FFB2}" type="datetimeFigureOut">
              <a:rPr lang="de-DE" smtClean="0"/>
              <a:t>05.06.2024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6F93B47-E469-4CDE-891C-52A893609FE8}" type="slidenum">
              <a:rPr lang="de-DE" smtClean="0"/>
              <a:t>‹Nr.›</a:t>
            </a:fld>
            <a:endParaRPr lang="de-DE"/>
          </a:p>
        </p:txBody>
      </p:sp>
    </p:spTree>
    <p:extLst>
      <p:ext uri="{BB962C8B-B14F-4D97-AF65-F5344CB8AC3E}">
        <p14:creationId xmlns:p14="http://schemas.microsoft.com/office/powerpoint/2010/main" val="4151195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D05B255-5B3A-4218-BECB-ED7421B0FFB2}" type="datetimeFigureOut">
              <a:rPr lang="de-DE" smtClean="0"/>
              <a:t>05.06.2024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6F93B47-E469-4CDE-891C-52A893609FE8}" type="slidenum">
              <a:rPr lang="de-DE" smtClean="0"/>
              <a:t>‹Nr.›</a:t>
            </a:fld>
            <a:endParaRPr lang="de-DE"/>
          </a:p>
        </p:txBody>
      </p:sp>
    </p:spTree>
    <p:extLst>
      <p:ext uri="{BB962C8B-B14F-4D97-AF65-F5344CB8AC3E}">
        <p14:creationId xmlns:p14="http://schemas.microsoft.com/office/powerpoint/2010/main" val="3049417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CD05B255-5B3A-4218-BECB-ED7421B0FFB2}" type="datetimeFigureOut">
              <a:rPr lang="de-DE" smtClean="0"/>
              <a:t>05.06.2024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6F93B47-E469-4CDE-891C-52A893609FE8}" type="slidenum">
              <a:rPr lang="de-DE" smtClean="0"/>
              <a:t>‹Nr.›</a:t>
            </a:fld>
            <a:endParaRPr lang="de-DE"/>
          </a:p>
        </p:txBody>
      </p:sp>
    </p:spTree>
    <p:extLst>
      <p:ext uri="{BB962C8B-B14F-4D97-AF65-F5344CB8AC3E}">
        <p14:creationId xmlns:p14="http://schemas.microsoft.com/office/powerpoint/2010/main" val="90259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CD05B255-5B3A-4218-BECB-ED7421B0FFB2}" type="datetimeFigureOut">
              <a:rPr lang="de-DE" smtClean="0"/>
              <a:t>05.06.2024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6F93B47-E469-4CDE-891C-52A893609FE8}" type="slidenum">
              <a:rPr lang="de-DE" smtClean="0"/>
              <a:t>‹Nr.›</a:t>
            </a:fld>
            <a:endParaRPr lang="de-DE"/>
          </a:p>
        </p:txBody>
      </p:sp>
    </p:spTree>
    <p:extLst>
      <p:ext uri="{BB962C8B-B14F-4D97-AF65-F5344CB8AC3E}">
        <p14:creationId xmlns:p14="http://schemas.microsoft.com/office/powerpoint/2010/main" val="2683331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5B255-5B3A-4218-BECB-ED7421B0FFB2}" type="datetimeFigureOut">
              <a:rPr lang="de-DE" smtClean="0"/>
              <a:t>05.06.2024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F93B47-E469-4CDE-891C-52A893609FE8}" type="slidenum">
              <a:rPr lang="de-DE" smtClean="0"/>
              <a:t>‹Nr.›</a:t>
            </a:fld>
            <a:endParaRPr lang="de-DE"/>
          </a:p>
        </p:txBody>
      </p:sp>
    </p:spTree>
    <p:extLst>
      <p:ext uri="{BB962C8B-B14F-4D97-AF65-F5344CB8AC3E}">
        <p14:creationId xmlns:p14="http://schemas.microsoft.com/office/powerpoint/2010/main" val="588908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0.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30.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70.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80.png"/><Relationship Id="rId1" Type="http://schemas.openxmlformats.org/officeDocument/2006/relationships/slideLayout" Target="../slideLayouts/slideLayout3.xml"/><Relationship Id="rId5" Type="http://schemas.openxmlformats.org/officeDocument/2006/relationships/image" Target="../media/image311.png"/><Relationship Id="rId4" Type="http://schemas.openxmlformats.org/officeDocument/2006/relationships/image" Target="../media/image301.png"/></Relationships>
</file>

<file path=ppt/slides/_rels/slide107.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0.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0.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chart" Target="../charts/chart26.xml"/><Relationship Id="rId7" Type="http://schemas.openxmlformats.org/officeDocument/2006/relationships/image" Target="../media/image35.png"/><Relationship Id="rId2" Type="http://schemas.openxmlformats.org/officeDocument/2006/relationships/chart" Target="../charts/chart2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chart" Target="../charts/chart28.xml"/><Relationship Id="rId4" Type="http://schemas.openxmlformats.org/officeDocument/2006/relationships/chart" Target="../charts/chart27.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3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chart" Target="../charts/chart5.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7" Type="http://schemas.openxmlformats.org/officeDocument/2006/relationships/image" Target="../media/image35.png"/><Relationship Id="rId2" Type="http://schemas.openxmlformats.org/officeDocument/2006/relationships/chart" Target="../charts/chart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chart" Target="../charts/chart11.xml"/><Relationship Id="rId4" Type="http://schemas.openxmlformats.org/officeDocument/2006/relationships/chart" Target="../charts/chart10.xml"/></Relationships>
</file>

<file path=ppt/slides/_rels/slide2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1000.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202.png"/><Relationship Id="rId4" Type="http://schemas.openxmlformats.org/officeDocument/2006/relationships/image" Target="../media/image1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1.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tmp"/><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6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9.emf"/><Relationship Id="rId5" Type="http://schemas.openxmlformats.org/officeDocument/2006/relationships/image" Target="../media/image78.pn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5" Type="http://schemas.openxmlformats.org/officeDocument/2006/relationships/image" Target="../media/image84.emf"/><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chart" Target="../charts/chart21.xml"/><Relationship Id="rId4" Type="http://schemas.openxmlformats.org/officeDocument/2006/relationships/chart" Target="../charts/chart20.xml"/></Relationships>
</file>

<file path=ppt/slides/_rels/slide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chart" Target="../charts/chart23.xml"/><Relationship Id="rId4" Type="http://schemas.openxmlformats.org/officeDocument/2006/relationships/chart" Target="../charts/chart22.xml"/></Relationships>
</file>

<file path=ppt/slides/_rels/slide9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93470" y="1041400"/>
            <a:ext cx="9833610" cy="2387600"/>
          </a:xfrm>
        </p:spPr>
        <p:txBody>
          <a:bodyPr>
            <a:normAutofit fontScale="90000"/>
          </a:bodyPr>
          <a:lstStyle/>
          <a:p>
            <a:r>
              <a:rPr lang="en-US" sz="4400" b="1" dirty="0">
                <a:solidFill>
                  <a:schemeClr val="accent1">
                    <a:lumMod val="50000"/>
                  </a:schemeClr>
                </a:solidFill>
                <a:ea typeface="ＭＳ Ｐゴシック" pitchFamily="1" charset="-128"/>
                <a:cs typeface="Calibri" pitchFamily="34" charset="0"/>
              </a:rPr>
              <a:t>Multi-Dimensional </a:t>
            </a:r>
            <a:br>
              <a:rPr lang="en-US" sz="4400" b="1" dirty="0">
                <a:solidFill>
                  <a:schemeClr val="accent1">
                    <a:lumMod val="50000"/>
                  </a:schemeClr>
                </a:solidFill>
                <a:ea typeface="ＭＳ Ｐゴシック" pitchFamily="1" charset="-128"/>
                <a:cs typeface="Calibri" pitchFamily="34" charset="0"/>
              </a:rPr>
            </a:br>
            <a:r>
              <a:rPr lang="en-US" sz="4400" b="1" dirty="0">
                <a:solidFill>
                  <a:schemeClr val="accent1">
                    <a:lumMod val="50000"/>
                  </a:schemeClr>
                </a:solidFill>
                <a:ea typeface="ＭＳ Ｐゴシック" pitchFamily="1" charset="-128"/>
                <a:cs typeface="Calibri" pitchFamily="34" charset="0"/>
              </a:rPr>
              <a:t>Well-Being, Deprivation, and Inequality</a:t>
            </a:r>
            <a:br>
              <a:rPr lang="en-US" sz="4400" b="1" dirty="0">
                <a:solidFill>
                  <a:schemeClr val="accent1">
                    <a:lumMod val="50000"/>
                  </a:schemeClr>
                </a:solidFill>
                <a:ea typeface="ＭＳ Ｐゴシック" pitchFamily="1" charset="-128"/>
                <a:cs typeface="Calibri" pitchFamily="34" charset="0"/>
              </a:rPr>
            </a:br>
            <a:br>
              <a:rPr lang="de-DE" sz="3100" b="1" dirty="0">
                <a:solidFill>
                  <a:schemeClr val="accent1">
                    <a:lumMod val="50000"/>
                  </a:schemeClr>
                </a:solidFill>
                <a:ea typeface="ＭＳ Ｐゴシック" pitchFamily="1" charset="-128"/>
                <a:cs typeface="Calibri" pitchFamily="34" charset="0"/>
              </a:rPr>
            </a:br>
            <a:br>
              <a:rPr lang="de-DE" sz="3100" b="1" dirty="0">
                <a:solidFill>
                  <a:schemeClr val="accent1">
                    <a:lumMod val="50000"/>
                  </a:schemeClr>
                </a:solidFill>
                <a:ea typeface="ＭＳ Ｐゴシック" pitchFamily="1" charset="-128"/>
                <a:cs typeface="Calibri" pitchFamily="34" charset="0"/>
              </a:rPr>
            </a:br>
            <a:r>
              <a:rPr lang="de-DE" sz="3100" dirty="0">
                <a:ea typeface="ＭＳ Ｐゴシック" pitchFamily="1" charset="-128"/>
                <a:cs typeface="Calibri" pitchFamily="34" charset="0"/>
              </a:rPr>
              <a:t>Peter Krause</a:t>
            </a:r>
            <a:endParaRPr lang="de-DE" dirty="0"/>
          </a:p>
        </p:txBody>
      </p:sp>
      <p:sp>
        <p:nvSpPr>
          <p:cNvPr id="3" name="Untertitel 2"/>
          <p:cNvSpPr>
            <a:spLocks noGrp="1"/>
          </p:cNvSpPr>
          <p:nvPr>
            <p:ph type="subTitle" idx="1"/>
          </p:nvPr>
        </p:nvSpPr>
        <p:spPr>
          <a:xfrm>
            <a:off x="1319514" y="4109013"/>
            <a:ext cx="9607566" cy="1161783"/>
          </a:xfrm>
        </p:spPr>
        <p:txBody>
          <a:bodyPr>
            <a:normAutofit fontScale="47500" lnSpcReduction="20000"/>
          </a:bodyPr>
          <a:lstStyle/>
          <a:p>
            <a:endParaRPr lang="de-DE" sz="4900" dirty="0"/>
          </a:p>
          <a:p>
            <a:r>
              <a:rPr lang="en-US" sz="6000" dirty="0"/>
              <a:t> </a:t>
            </a:r>
            <a:r>
              <a:rPr lang="en-US" sz="4700" b="1" i="1" dirty="0"/>
              <a:t>21st German STATA Conference</a:t>
            </a:r>
            <a:endParaRPr lang="de-DE" sz="4700" b="1" i="1" dirty="0"/>
          </a:p>
          <a:p>
            <a:r>
              <a:rPr lang="de-DE" sz="4400" cap="small" dirty="0"/>
              <a:t>GESIS Mannheim | June 7  2024</a:t>
            </a:r>
          </a:p>
          <a:p>
            <a:endParaRPr lang="de-DE" sz="5600" cap="small" dirty="0"/>
          </a:p>
        </p:txBody>
      </p:sp>
      <p:sp>
        <p:nvSpPr>
          <p:cNvPr id="4" name="Textfeld 3"/>
          <p:cNvSpPr txBox="1"/>
          <p:nvPr/>
        </p:nvSpPr>
        <p:spPr>
          <a:xfrm>
            <a:off x="2799750" y="5706412"/>
            <a:ext cx="6680129" cy="830997"/>
          </a:xfrm>
          <a:prstGeom prst="rect">
            <a:avLst/>
          </a:prstGeom>
          <a:noFill/>
        </p:spPr>
        <p:txBody>
          <a:bodyPr wrap="square" rtlCol="0">
            <a:spAutoFit/>
          </a:bodyPr>
          <a:lstStyle/>
          <a:p>
            <a:pPr algn="ctr" fontAlgn="base">
              <a:spcBef>
                <a:spcPct val="0"/>
              </a:spcBef>
              <a:spcAft>
                <a:spcPct val="0"/>
              </a:spcAft>
            </a:pPr>
            <a:r>
              <a:rPr lang="de-DE" sz="1600" dirty="0" err="1">
                <a:solidFill>
                  <a:srgbClr val="000000"/>
                </a:solidFill>
              </a:rPr>
              <a:t>Dr</a:t>
            </a:r>
            <a:r>
              <a:rPr lang="de-DE" sz="1600" dirty="0">
                <a:solidFill>
                  <a:srgbClr val="000000"/>
                </a:solidFill>
              </a:rPr>
              <a:t> Peter Krause - German Institute </a:t>
            </a:r>
            <a:r>
              <a:rPr lang="de-DE" sz="1600" dirty="0" err="1">
                <a:solidFill>
                  <a:srgbClr val="000000"/>
                </a:solidFill>
              </a:rPr>
              <a:t>for</a:t>
            </a:r>
            <a:r>
              <a:rPr lang="de-DE" sz="1600" dirty="0">
                <a:solidFill>
                  <a:srgbClr val="000000"/>
                </a:solidFill>
              </a:rPr>
              <a:t> </a:t>
            </a:r>
            <a:r>
              <a:rPr lang="de-DE" sz="1600" dirty="0" err="1">
                <a:solidFill>
                  <a:srgbClr val="000000"/>
                </a:solidFill>
              </a:rPr>
              <a:t>Economic</a:t>
            </a:r>
            <a:r>
              <a:rPr lang="de-DE" sz="1600" dirty="0">
                <a:solidFill>
                  <a:srgbClr val="000000"/>
                </a:solidFill>
              </a:rPr>
              <a:t> Research (</a:t>
            </a:r>
            <a:r>
              <a:rPr lang="de-DE" sz="1600" dirty="0" err="1">
                <a:solidFill>
                  <a:srgbClr val="000000"/>
                </a:solidFill>
              </a:rPr>
              <a:t>em</a:t>
            </a:r>
            <a:r>
              <a:rPr lang="de-DE" sz="1600" dirty="0">
                <a:solidFill>
                  <a:srgbClr val="000000"/>
                </a:solidFill>
              </a:rPr>
              <a:t>.)</a:t>
            </a:r>
            <a:br>
              <a:rPr lang="de-DE" sz="1600" dirty="0">
                <a:solidFill>
                  <a:srgbClr val="000000"/>
                </a:solidFill>
              </a:rPr>
            </a:br>
            <a:r>
              <a:rPr lang="de-DE" sz="1600" dirty="0">
                <a:solidFill>
                  <a:srgbClr val="000000"/>
                </a:solidFill>
              </a:rPr>
              <a:t>	DIW Berlin / SOEP, Berlin, Germany </a:t>
            </a:r>
            <a:br>
              <a:rPr lang="de-DE" sz="1600" dirty="0">
                <a:solidFill>
                  <a:srgbClr val="000000"/>
                </a:solidFill>
              </a:rPr>
            </a:br>
            <a:r>
              <a:rPr lang="de-DE" sz="1600" dirty="0">
                <a:solidFill>
                  <a:srgbClr val="000000"/>
                </a:solidFill>
              </a:rPr>
              <a:t>pkrause@diw.de</a:t>
            </a:r>
            <a:endParaRPr lang="en-US" sz="1600" dirty="0">
              <a:solidFill>
                <a:srgbClr val="000000"/>
              </a:solidFill>
            </a:endParaRPr>
          </a:p>
        </p:txBody>
      </p:sp>
    </p:spTree>
    <p:extLst>
      <p:ext uri="{BB962C8B-B14F-4D97-AF65-F5344CB8AC3E}">
        <p14:creationId xmlns:p14="http://schemas.microsoft.com/office/powerpoint/2010/main" val="1206474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a:graphicFrameLocks/>
          </p:cNvGraphicFramePr>
          <p:nvPr/>
        </p:nvGraphicFramePr>
        <p:xfrm>
          <a:off x="145800" y="769892"/>
          <a:ext cx="5995988" cy="38290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m 4"/>
          <p:cNvGraphicFramePr>
            <a:graphicFrameLocks/>
          </p:cNvGraphicFramePr>
          <p:nvPr/>
        </p:nvGraphicFramePr>
        <p:xfrm>
          <a:off x="5781663" y="2751093"/>
          <a:ext cx="5962650"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a:off x="296454" y="769892"/>
            <a:ext cx="3056345" cy="369332"/>
          </a:xfrm>
          <a:prstGeom prst="rect">
            <a:avLst/>
          </a:prstGeom>
          <a:noFill/>
        </p:spPr>
        <p:txBody>
          <a:bodyPr wrap="square" rtlCol="0">
            <a:spAutoFit/>
          </a:bodyPr>
          <a:lstStyle/>
          <a:p>
            <a:r>
              <a:rPr lang="de-DE" dirty="0" err="1"/>
              <a:t>Degrees</a:t>
            </a:r>
            <a:r>
              <a:rPr lang="de-DE" dirty="0"/>
              <a:t> (Partial) Deprivation</a:t>
            </a:r>
          </a:p>
        </p:txBody>
      </p:sp>
      <p:sp>
        <p:nvSpPr>
          <p:cNvPr id="7" name="Textfeld 6"/>
          <p:cNvSpPr txBox="1"/>
          <p:nvPr/>
        </p:nvSpPr>
        <p:spPr>
          <a:xfrm>
            <a:off x="9570720" y="2861310"/>
            <a:ext cx="2621280" cy="369332"/>
          </a:xfrm>
          <a:prstGeom prst="rect">
            <a:avLst/>
          </a:prstGeom>
          <a:noFill/>
        </p:spPr>
        <p:txBody>
          <a:bodyPr wrap="square" rtlCol="0">
            <a:spAutoFit/>
          </a:bodyPr>
          <a:lstStyle/>
          <a:p>
            <a:r>
              <a:rPr lang="de-DE" dirty="0" err="1"/>
              <a:t>Degrees</a:t>
            </a:r>
            <a:r>
              <a:rPr lang="de-DE" dirty="0"/>
              <a:t> (Partial) </a:t>
            </a:r>
            <a:r>
              <a:rPr lang="de-DE" dirty="0" err="1"/>
              <a:t>Wealth</a:t>
            </a:r>
            <a:endParaRPr lang="de-DE" dirty="0"/>
          </a:p>
        </p:txBody>
      </p:sp>
      <p:sp>
        <p:nvSpPr>
          <p:cNvPr id="8" name="Textfeld 7"/>
          <p:cNvSpPr txBox="1"/>
          <p:nvPr/>
        </p:nvSpPr>
        <p:spPr>
          <a:xfrm>
            <a:off x="1123406" y="165352"/>
            <a:ext cx="3727994" cy="461665"/>
          </a:xfrm>
          <a:prstGeom prst="rect">
            <a:avLst/>
          </a:prstGeom>
          <a:noFill/>
        </p:spPr>
        <p:txBody>
          <a:bodyPr wrap="square" rtlCol="0">
            <a:spAutoFit/>
          </a:bodyPr>
          <a:lstStyle/>
          <a:p>
            <a:r>
              <a:rPr lang="de-DE" sz="2400" b="1" dirty="0" err="1">
                <a:solidFill>
                  <a:schemeClr val="accent5"/>
                </a:solidFill>
              </a:rPr>
              <a:t>Fuzzy</a:t>
            </a:r>
            <a:r>
              <a:rPr lang="de-DE" sz="2400" b="1" dirty="0">
                <a:solidFill>
                  <a:schemeClr val="accent5"/>
                </a:solidFill>
              </a:rPr>
              <a:t> </a:t>
            </a:r>
            <a:r>
              <a:rPr lang="de-DE" sz="2400" b="1" dirty="0" err="1">
                <a:solidFill>
                  <a:schemeClr val="accent5"/>
                </a:solidFill>
              </a:rPr>
              <a:t>Zones</a:t>
            </a:r>
            <a:r>
              <a:rPr lang="de-DE" sz="2400" b="1" dirty="0">
                <a:solidFill>
                  <a:schemeClr val="accent5"/>
                </a:solidFill>
              </a:rPr>
              <a:t> </a:t>
            </a:r>
            <a:r>
              <a:rPr lang="de-DE" sz="2400" b="1" dirty="0" err="1">
                <a:solidFill>
                  <a:schemeClr val="accent5"/>
                </a:solidFill>
              </a:rPr>
              <a:t>of</a:t>
            </a:r>
            <a:r>
              <a:rPr lang="de-DE" sz="2400" b="1" dirty="0">
                <a:solidFill>
                  <a:schemeClr val="accent5"/>
                </a:solidFill>
              </a:rPr>
              <a:t> </a:t>
            </a:r>
            <a:r>
              <a:rPr lang="de-DE" sz="2400" b="1" dirty="0" err="1">
                <a:solidFill>
                  <a:schemeClr val="accent5"/>
                </a:solidFill>
              </a:rPr>
              <a:t>Precarity</a:t>
            </a:r>
            <a:endParaRPr lang="de-DE" sz="2400" b="1" dirty="0">
              <a:solidFill>
                <a:schemeClr val="accent5"/>
              </a:solidFill>
            </a:endParaRPr>
          </a:p>
        </p:txBody>
      </p:sp>
      <p:sp>
        <p:nvSpPr>
          <p:cNvPr id="9" name="Textfeld 8"/>
          <p:cNvSpPr txBox="1"/>
          <p:nvPr/>
        </p:nvSpPr>
        <p:spPr>
          <a:xfrm>
            <a:off x="8016319" y="165351"/>
            <a:ext cx="3727994" cy="461665"/>
          </a:xfrm>
          <a:prstGeom prst="rect">
            <a:avLst/>
          </a:prstGeom>
          <a:noFill/>
        </p:spPr>
        <p:txBody>
          <a:bodyPr wrap="square" rtlCol="0">
            <a:spAutoFit/>
          </a:bodyPr>
          <a:lstStyle/>
          <a:p>
            <a:r>
              <a:rPr lang="de-DE" sz="2400" b="1" dirty="0" err="1">
                <a:solidFill>
                  <a:schemeClr val="accent5"/>
                </a:solidFill>
              </a:rPr>
              <a:t>Fuzzy</a:t>
            </a:r>
            <a:r>
              <a:rPr lang="de-DE" sz="2400" b="1" dirty="0">
                <a:solidFill>
                  <a:schemeClr val="accent5"/>
                </a:solidFill>
              </a:rPr>
              <a:t> </a:t>
            </a:r>
            <a:r>
              <a:rPr lang="de-DE" sz="2400" b="1" dirty="0" err="1">
                <a:solidFill>
                  <a:schemeClr val="accent5"/>
                </a:solidFill>
              </a:rPr>
              <a:t>Zones</a:t>
            </a:r>
            <a:r>
              <a:rPr lang="de-DE" sz="2400" b="1" dirty="0">
                <a:solidFill>
                  <a:schemeClr val="accent5"/>
                </a:solidFill>
              </a:rPr>
              <a:t> </a:t>
            </a:r>
            <a:r>
              <a:rPr lang="de-DE" sz="2400" b="1" dirty="0" err="1">
                <a:solidFill>
                  <a:schemeClr val="accent5"/>
                </a:solidFill>
              </a:rPr>
              <a:t>of</a:t>
            </a:r>
            <a:r>
              <a:rPr lang="de-DE" sz="2400" b="1" dirty="0">
                <a:solidFill>
                  <a:schemeClr val="accent5"/>
                </a:solidFill>
              </a:rPr>
              <a:t> </a:t>
            </a:r>
            <a:r>
              <a:rPr lang="de-DE" sz="2400" b="1" dirty="0" err="1">
                <a:solidFill>
                  <a:schemeClr val="accent5"/>
                </a:solidFill>
              </a:rPr>
              <a:t>Prosperity</a:t>
            </a:r>
            <a:endParaRPr lang="de-DE" sz="2400" b="1" dirty="0">
              <a:solidFill>
                <a:schemeClr val="accent5"/>
              </a:solidFill>
            </a:endParaRPr>
          </a:p>
        </p:txBody>
      </p:sp>
      <p:sp>
        <p:nvSpPr>
          <p:cNvPr id="2" name="Textfeld 1"/>
          <p:cNvSpPr txBox="1"/>
          <p:nvPr/>
        </p:nvSpPr>
        <p:spPr>
          <a:xfrm>
            <a:off x="1123406" y="4826000"/>
            <a:ext cx="3524794" cy="1754326"/>
          </a:xfrm>
          <a:prstGeom prst="rect">
            <a:avLst/>
          </a:prstGeom>
          <a:noFill/>
        </p:spPr>
        <p:txBody>
          <a:bodyPr wrap="square" rtlCol="0">
            <a:spAutoFit/>
          </a:bodyPr>
          <a:lstStyle/>
          <a:p>
            <a:pPr marL="285750" indent="-285750">
              <a:buFont typeface="Arial" panose="020B0604020202020204" pitchFamily="34" charset="0"/>
              <a:buChar char="•"/>
            </a:pPr>
            <a:r>
              <a:rPr lang="de-DE" dirty="0" err="1"/>
              <a:t>select</a:t>
            </a:r>
            <a:r>
              <a:rPr lang="de-DE" dirty="0"/>
              <a:t> </a:t>
            </a:r>
            <a:r>
              <a:rPr lang="de-DE" dirty="0" err="1"/>
              <a:t>indicator</a:t>
            </a:r>
            <a:r>
              <a:rPr lang="de-DE" dirty="0"/>
              <a:t>(s) [</a:t>
            </a:r>
            <a:r>
              <a:rPr lang="de-DE" dirty="0" err="1"/>
              <a:t>dimension</a:t>
            </a:r>
            <a:r>
              <a:rPr lang="de-DE" dirty="0"/>
              <a:t>]</a:t>
            </a:r>
          </a:p>
          <a:p>
            <a:pPr marL="285750" indent="-285750">
              <a:buFont typeface="Arial" panose="020B0604020202020204" pitchFamily="34" charset="0"/>
              <a:buChar char="•"/>
            </a:pPr>
            <a:r>
              <a:rPr lang="de-DE" dirty="0" err="1"/>
              <a:t>define</a:t>
            </a:r>
            <a:r>
              <a:rPr lang="de-DE" dirty="0"/>
              <a:t> </a:t>
            </a:r>
            <a:r>
              <a:rPr lang="de-DE" dirty="0" err="1"/>
              <a:t>fuzzy</a:t>
            </a:r>
            <a:r>
              <a:rPr lang="de-DE" dirty="0"/>
              <a:t> </a:t>
            </a:r>
            <a:r>
              <a:rPr lang="de-DE" dirty="0" err="1"/>
              <a:t>zones</a:t>
            </a:r>
            <a:r>
              <a:rPr lang="de-DE" dirty="0"/>
              <a:t> </a:t>
            </a:r>
            <a:r>
              <a:rPr lang="de-DE" dirty="0" err="1"/>
              <a:t>of</a:t>
            </a:r>
            <a:r>
              <a:rPr lang="de-DE" dirty="0"/>
              <a:t> </a:t>
            </a:r>
            <a:r>
              <a:rPr lang="de-DE" dirty="0" err="1"/>
              <a:t>precarity</a:t>
            </a:r>
            <a:r>
              <a:rPr lang="de-DE" dirty="0"/>
              <a:t> [z, u]</a:t>
            </a:r>
          </a:p>
          <a:p>
            <a:pPr marL="285750" indent="-285750">
              <a:buFont typeface="Arial" panose="020B0604020202020204" pitchFamily="34" charset="0"/>
              <a:buChar char="•"/>
            </a:pPr>
            <a:r>
              <a:rPr lang="de-DE" dirty="0" err="1"/>
              <a:t>extract</a:t>
            </a:r>
            <a:r>
              <a:rPr lang="de-DE" dirty="0"/>
              <a:t> </a:t>
            </a:r>
            <a:r>
              <a:rPr lang="de-DE" dirty="0" err="1"/>
              <a:t>degrees</a:t>
            </a:r>
            <a:r>
              <a:rPr lang="de-DE" dirty="0"/>
              <a:t> </a:t>
            </a:r>
            <a:r>
              <a:rPr lang="de-DE" dirty="0" err="1"/>
              <a:t>of</a:t>
            </a:r>
            <a:r>
              <a:rPr lang="de-DE" dirty="0"/>
              <a:t> </a:t>
            </a:r>
            <a:r>
              <a:rPr lang="de-DE" dirty="0" err="1"/>
              <a:t>deprivation</a:t>
            </a:r>
            <a:endParaRPr lang="de-DE" dirty="0"/>
          </a:p>
          <a:p>
            <a:pPr marL="285750" indent="-285750">
              <a:buFont typeface="Arial" panose="020B0604020202020204" pitchFamily="34" charset="0"/>
              <a:buChar char="•"/>
            </a:pPr>
            <a:r>
              <a:rPr lang="de-DE" dirty="0" err="1"/>
              <a:t>run</a:t>
            </a:r>
            <a:r>
              <a:rPr lang="de-DE" dirty="0"/>
              <a:t> </a:t>
            </a:r>
            <a:r>
              <a:rPr lang="de-DE" dirty="0" err="1"/>
              <a:t>counting</a:t>
            </a:r>
            <a:r>
              <a:rPr lang="de-DE" dirty="0"/>
              <a:t> </a:t>
            </a:r>
            <a:r>
              <a:rPr lang="de-DE" dirty="0" err="1"/>
              <a:t>approach</a:t>
            </a:r>
            <a:endParaRPr lang="de-DE" dirty="0"/>
          </a:p>
          <a:p>
            <a:pPr marL="285750" indent="-285750">
              <a:buFont typeface="Arial" panose="020B0604020202020204" pitchFamily="34" charset="0"/>
              <a:buChar char="•"/>
            </a:pPr>
            <a:endParaRPr lang="de-DE" dirty="0"/>
          </a:p>
        </p:txBody>
      </p:sp>
      <p:sp>
        <p:nvSpPr>
          <p:cNvPr id="10" name="Textfeld 9"/>
          <p:cNvSpPr txBox="1"/>
          <p:nvPr/>
        </p:nvSpPr>
        <p:spPr>
          <a:xfrm>
            <a:off x="8016319" y="1076937"/>
            <a:ext cx="3524794" cy="1477328"/>
          </a:xfrm>
          <a:prstGeom prst="rect">
            <a:avLst/>
          </a:prstGeom>
          <a:noFill/>
        </p:spPr>
        <p:txBody>
          <a:bodyPr wrap="square" rtlCol="0">
            <a:spAutoFit/>
          </a:bodyPr>
          <a:lstStyle/>
          <a:p>
            <a:pPr marL="285750" indent="-285750">
              <a:buFont typeface="Arial" panose="020B0604020202020204" pitchFamily="34" charset="0"/>
              <a:buChar char="•"/>
            </a:pPr>
            <a:r>
              <a:rPr lang="de-DE" dirty="0" err="1"/>
              <a:t>select</a:t>
            </a:r>
            <a:r>
              <a:rPr lang="de-DE" dirty="0"/>
              <a:t> </a:t>
            </a:r>
            <a:r>
              <a:rPr lang="de-DE" dirty="0" err="1"/>
              <a:t>indicator</a:t>
            </a:r>
            <a:r>
              <a:rPr lang="de-DE" dirty="0"/>
              <a:t>(s) [</a:t>
            </a:r>
            <a:r>
              <a:rPr lang="de-DE" dirty="0" err="1"/>
              <a:t>dimension</a:t>
            </a:r>
            <a:r>
              <a:rPr lang="de-DE" dirty="0"/>
              <a:t>]</a:t>
            </a:r>
          </a:p>
          <a:p>
            <a:pPr marL="285750" indent="-285750">
              <a:buFont typeface="Arial" panose="020B0604020202020204" pitchFamily="34" charset="0"/>
              <a:buChar char="•"/>
            </a:pPr>
            <a:r>
              <a:rPr lang="de-DE" dirty="0" err="1"/>
              <a:t>define</a:t>
            </a:r>
            <a:r>
              <a:rPr lang="de-DE" dirty="0"/>
              <a:t> </a:t>
            </a:r>
            <a:r>
              <a:rPr lang="de-DE" dirty="0" err="1"/>
              <a:t>fuzzy</a:t>
            </a:r>
            <a:r>
              <a:rPr lang="de-DE" dirty="0"/>
              <a:t> </a:t>
            </a:r>
            <a:r>
              <a:rPr lang="de-DE" dirty="0" err="1"/>
              <a:t>zones</a:t>
            </a:r>
            <a:r>
              <a:rPr lang="de-DE" dirty="0"/>
              <a:t> </a:t>
            </a:r>
            <a:r>
              <a:rPr lang="de-DE" dirty="0" err="1"/>
              <a:t>of</a:t>
            </a:r>
            <a:r>
              <a:rPr lang="de-DE" dirty="0"/>
              <a:t> </a:t>
            </a:r>
            <a:r>
              <a:rPr lang="de-DE" dirty="0" err="1"/>
              <a:t>prosperity</a:t>
            </a:r>
            <a:r>
              <a:rPr lang="de-DE" dirty="0"/>
              <a:t> [w, l]</a:t>
            </a:r>
          </a:p>
          <a:p>
            <a:pPr marL="285750" indent="-285750">
              <a:buFont typeface="Arial" panose="020B0604020202020204" pitchFamily="34" charset="0"/>
              <a:buChar char="•"/>
            </a:pPr>
            <a:r>
              <a:rPr lang="de-DE" dirty="0" err="1"/>
              <a:t>extract</a:t>
            </a:r>
            <a:r>
              <a:rPr lang="de-DE" dirty="0"/>
              <a:t> </a:t>
            </a:r>
            <a:r>
              <a:rPr lang="de-DE" dirty="0" err="1"/>
              <a:t>degrees</a:t>
            </a:r>
            <a:r>
              <a:rPr lang="de-DE" dirty="0"/>
              <a:t> </a:t>
            </a:r>
            <a:r>
              <a:rPr lang="de-DE" dirty="0" err="1"/>
              <a:t>of</a:t>
            </a:r>
            <a:r>
              <a:rPr lang="de-DE" dirty="0"/>
              <a:t> </a:t>
            </a:r>
            <a:r>
              <a:rPr lang="de-DE" dirty="0" err="1"/>
              <a:t>wealth</a:t>
            </a:r>
            <a:endParaRPr lang="de-DE" dirty="0"/>
          </a:p>
          <a:p>
            <a:pPr marL="285750" indent="-285750">
              <a:buFont typeface="Arial" panose="020B0604020202020204" pitchFamily="34" charset="0"/>
              <a:buChar char="•"/>
            </a:pPr>
            <a:r>
              <a:rPr lang="de-DE" dirty="0" err="1"/>
              <a:t>run</a:t>
            </a:r>
            <a:r>
              <a:rPr lang="de-DE" dirty="0"/>
              <a:t> </a:t>
            </a:r>
            <a:r>
              <a:rPr lang="de-DE" dirty="0" err="1"/>
              <a:t>counting</a:t>
            </a:r>
            <a:r>
              <a:rPr lang="de-DE" dirty="0"/>
              <a:t> </a:t>
            </a:r>
            <a:r>
              <a:rPr lang="de-DE" dirty="0" err="1"/>
              <a:t>approach</a:t>
            </a:r>
            <a:endParaRPr lang="de-DE" dirty="0"/>
          </a:p>
        </p:txBody>
      </p:sp>
      <p:sp>
        <p:nvSpPr>
          <p:cNvPr id="3" name="Textfeld 2">
            <a:extLst>
              <a:ext uri="{FF2B5EF4-FFF2-40B4-BE49-F238E27FC236}">
                <a16:creationId xmlns:a16="http://schemas.microsoft.com/office/drawing/2014/main" id="{F785A33E-DC6C-BAD4-E01B-7DF636152C1B}"/>
              </a:ext>
            </a:extLst>
          </p:cNvPr>
          <p:cNvSpPr txBox="1"/>
          <p:nvPr/>
        </p:nvSpPr>
        <p:spPr>
          <a:xfrm>
            <a:off x="4567038" y="542835"/>
            <a:ext cx="3289215" cy="461665"/>
          </a:xfrm>
          <a:prstGeom prst="rect">
            <a:avLst/>
          </a:prstGeom>
          <a:noFill/>
        </p:spPr>
        <p:txBody>
          <a:bodyPr wrap="square" rtlCol="0">
            <a:spAutoFit/>
          </a:bodyPr>
          <a:lstStyle/>
          <a:p>
            <a:r>
              <a:rPr lang="de-DE" sz="2400" b="1" i="1" dirty="0">
                <a:solidFill>
                  <a:srgbClr val="C00000"/>
                </a:solidFill>
              </a:rPr>
              <a:t>Fixed-</a:t>
            </a:r>
            <a:r>
              <a:rPr lang="de-DE" sz="2400" b="1" i="1" dirty="0" err="1">
                <a:solidFill>
                  <a:srgbClr val="C00000"/>
                </a:solidFill>
              </a:rPr>
              <a:t>Fuzzy</a:t>
            </a:r>
            <a:r>
              <a:rPr lang="de-DE" sz="2400" b="1" i="1" dirty="0">
                <a:solidFill>
                  <a:srgbClr val="C00000"/>
                </a:solidFill>
              </a:rPr>
              <a:t>-Approach</a:t>
            </a:r>
          </a:p>
        </p:txBody>
      </p:sp>
      <p:sp>
        <p:nvSpPr>
          <p:cNvPr id="12" name="Textfeld 11">
            <a:extLst>
              <a:ext uri="{FF2B5EF4-FFF2-40B4-BE49-F238E27FC236}">
                <a16:creationId xmlns:a16="http://schemas.microsoft.com/office/drawing/2014/main" id="{197501AC-5CB2-8CB3-01A3-30D18E4FC9D0}"/>
              </a:ext>
            </a:extLst>
          </p:cNvPr>
          <p:cNvSpPr txBox="1"/>
          <p:nvPr/>
        </p:nvSpPr>
        <p:spPr>
          <a:xfrm>
            <a:off x="6096000" y="6210994"/>
            <a:ext cx="3934691" cy="369332"/>
          </a:xfrm>
          <a:prstGeom prst="rect">
            <a:avLst/>
          </a:prstGeom>
          <a:noFill/>
        </p:spPr>
        <p:txBody>
          <a:bodyPr wrap="square">
            <a:spAutoFit/>
          </a:bodyPr>
          <a:lstStyle/>
          <a:p>
            <a:r>
              <a:rPr lang="en-US" sz="1800" i="1" kern="0" dirty="0">
                <a:highlight>
                  <a:srgbClr val="FFFF00"/>
                </a:highlight>
                <a:ea typeface="Times New Roman" panose="02020603050405020304" pitchFamily="18" charset="0"/>
              </a:rPr>
              <a:t>[</a:t>
            </a:r>
            <a:r>
              <a:rPr lang="en-US" sz="1800" i="1" kern="0" dirty="0">
                <a:ea typeface="Times New Roman" panose="02020603050405020304" pitchFamily="18" charset="0"/>
              </a:rPr>
              <a:t>Krause (2019; 2024) forthcoming]</a:t>
            </a:r>
            <a:r>
              <a:rPr lang="en-US" i="1" kern="0" dirty="0">
                <a:ea typeface="Times New Roman" panose="02020603050405020304" pitchFamily="18" charset="0"/>
              </a:rPr>
              <a:t> </a:t>
            </a:r>
            <a:endParaRPr lang="de-DE" dirty="0"/>
          </a:p>
        </p:txBody>
      </p:sp>
    </p:spTree>
    <p:extLst>
      <p:ext uri="{BB962C8B-B14F-4D97-AF65-F5344CB8AC3E}">
        <p14:creationId xmlns:p14="http://schemas.microsoft.com/office/powerpoint/2010/main" val="7737759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10194" y="2010382"/>
            <a:ext cx="4680000" cy="410882"/>
          </a:xfrm>
          <a:prstGeom prst="rect">
            <a:avLst/>
          </a:prstGeom>
        </p:spPr>
        <p:txBody>
          <a:bodyPr>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hteck 6"/>
          <p:cNvSpPr/>
          <p:nvPr/>
        </p:nvSpPr>
        <p:spPr>
          <a:xfrm>
            <a:off x="4108978" y="684774"/>
            <a:ext cx="6277413"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[4] FGT-Measurement of Poverty</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hteck 7"/>
              <p:cNvSpPr/>
              <p:nvPr/>
            </p:nvSpPr>
            <p:spPr>
              <a:xfrm>
                <a:off x="4238997" y="1317788"/>
                <a:ext cx="4680000" cy="1796069"/>
              </a:xfrm>
              <a:prstGeom prst="rect">
                <a:avLst/>
              </a:prstGeom>
            </p:spPr>
            <p:txBody>
              <a:bodyPr wrap="square">
                <a:spAutoFit/>
              </a:bodyPr>
              <a:lstStyle/>
              <a:p>
                <a:pPr>
                  <a:lnSpc>
                    <a:spcPct val="115000"/>
                  </a:lnSpc>
                  <a:spcAft>
                    <a:spcPts val="1000"/>
                  </a:spcAft>
                </a:pPr>
                <a:r>
                  <a:rPr lang="en-US" sz="2000" dirty="0">
                    <a:latin typeface="Calibri" panose="020F0502020204030204" pitchFamily="34" charset="0"/>
                    <a:ea typeface="Times New Roman" panose="02020603050405020304" pitchFamily="18" charset="0"/>
                    <a:cs typeface="Times New Roman" panose="02020603050405020304" pitchFamily="18" charset="0"/>
                  </a:rPr>
                  <a:t>In 1984 Foster, Greer, and </a:t>
                </a:r>
                <a:r>
                  <a:rPr lang="en-US" sz="2000" dirty="0" err="1">
                    <a:latin typeface="Calibri" panose="020F0502020204030204" pitchFamily="34" charset="0"/>
                    <a:ea typeface="Times New Roman" panose="02020603050405020304" pitchFamily="18" charset="0"/>
                    <a:cs typeface="Times New Roman" panose="02020603050405020304" pitchFamily="18" charset="0"/>
                  </a:rPr>
                  <a:t>Thorbecke</a:t>
                </a:r>
                <a:r>
                  <a:rPr lang="en-US" sz="2000" dirty="0">
                    <a:latin typeface="Calibri" panose="020F0502020204030204" pitchFamily="34" charset="0"/>
                    <a:ea typeface="Times New Roman" panose="02020603050405020304" pitchFamily="18" charset="0"/>
                    <a:cs typeface="Times New Roman" panose="02020603050405020304" pitchFamily="18" charset="0"/>
                  </a:rPr>
                  <a:t> presented their now well-established FGT measures of poverty: </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r>
                      <a:rPr lang="de-DE" i="1">
                        <a:latin typeface="Cambria Math" panose="02040503050406030204" pitchFamily="18" charset="0"/>
                        <a:ea typeface="Calibri" panose="020F0502020204030204" pitchFamily="34" charset="0"/>
                        <a:cs typeface="Times New Roman" panose="02020603050405020304" pitchFamily="18" charset="0"/>
                      </a:rPr>
                      <m:t>𝐹𝐺𝑇</m:t>
                    </m:r>
                    <m:r>
                      <a:rPr lang="en-US" i="1">
                        <a:latin typeface="Cambria Math" panose="02040503050406030204" pitchFamily="18" charset="0"/>
                        <a:ea typeface="Calibri" panose="020F0502020204030204" pitchFamily="34" charset="0"/>
                        <a:cs typeface="Times New Roman" panose="02020603050405020304" pitchFamily="18" charset="0"/>
                      </a:rPr>
                      <m:t>= </m:t>
                    </m:r>
                    <m:f>
                      <m:fPr>
                        <m:ctrlPr>
                          <a:rPr lang="de-DE" i="1">
                            <a:effectLst/>
                            <a:latin typeface="Cambria Math" panose="02040503050406030204" pitchFamily="18" charset="0"/>
                          </a:rPr>
                        </m:ctrlPr>
                      </m:fPr>
                      <m:num>
                        <m:r>
                          <a:rPr lang="en-US" i="1">
                            <a:latin typeface="Cambria Math" panose="02040503050406030204" pitchFamily="18" charset="0"/>
                            <a:ea typeface="Calibri" panose="020F0502020204030204" pitchFamily="34" charset="0"/>
                            <a:cs typeface="Times New Roman" panose="02020603050405020304" pitchFamily="18" charset="0"/>
                          </a:rPr>
                          <m:t>1</m:t>
                        </m:r>
                      </m:num>
                      <m:den>
                        <m:r>
                          <a:rPr lang="de-DE" i="1">
                            <a:latin typeface="Cambria Math" panose="02040503050406030204" pitchFamily="18" charset="0"/>
                            <a:ea typeface="Calibri" panose="020F0502020204030204" pitchFamily="34" charset="0"/>
                            <a:cs typeface="Times New Roman" panose="02020603050405020304" pitchFamily="18" charset="0"/>
                          </a:rPr>
                          <m:t>𝑛</m:t>
                        </m:r>
                      </m:den>
                    </m:f>
                    <m:r>
                      <a:rPr lang="en-US" i="1">
                        <a:latin typeface="Cambria Math" panose="02040503050406030204" pitchFamily="18" charset="0"/>
                        <a:ea typeface="Calibri" panose="020F0502020204030204" pitchFamily="34" charset="0"/>
                        <a:cs typeface="Times New Roman" panose="02020603050405020304" pitchFamily="18" charset="0"/>
                      </a:rPr>
                      <m:t> </m:t>
                    </m:r>
                    <m:nary>
                      <m:naryPr>
                        <m:chr m:val="∑"/>
                        <m:limLoc m:val="undOvr"/>
                        <m:ctrlPr>
                          <a:rPr lang="de-DE" i="1">
                            <a:effectLst/>
                            <a:latin typeface="Cambria Math" panose="02040503050406030204" pitchFamily="18" charset="0"/>
                          </a:rPr>
                        </m:ctrlPr>
                      </m:naryPr>
                      <m:sub>
                        <m:r>
                          <a:rPr lang="de-DE" i="1">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=1</m:t>
                        </m:r>
                      </m:sub>
                      <m:sup>
                        <m:r>
                          <a:rPr lang="de-DE" i="1">
                            <a:latin typeface="Cambria Math" panose="02040503050406030204" pitchFamily="18" charset="0"/>
                            <a:ea typeface="Calibri" panose="020F0502020204030204" pitchFamily="34" charset="0"/>
                            <a:cs typeface="Times New Roman" panose="02020603050405020304" pitchFamily="18" charset="0"/>
                          </a:rPr>
                          <m:t>𝑞</m:t>
                        </m:r>
                      </m:sup>
                      <m:e>
                        <m:sSup>
                          <m:sSupPr>
                            <m:ctrlPr>
                              <a:rPr lang="de-DE" i="1">
                                <a:effectLst/>
                                <a:latin typeface="Cambria Math" panose="02040503050406030204" pitchFamily="18" charset="0"/>
                              </a:rPr>
                            </m:ctrlPr>
                          </m:sSupPr>
                          <m:e>
                            <m:d>
                              <m:dPr>
                                <m:ctrlPr>
                                  <a:rPr lang="de-DE" i="1">
                                    <a:effectLst/>
                                    <a:latin typeface="Cambria Math" panose="02040503050406030204" pitchFamily="18" charset="0"/>
                                  </a:rPr>
                                </m:ctrlPr>
                              </m:dPr>
                              <m:e>
                                <m:f>
                                  <m:fPr>
                                    <m:ctrlPr>
                                      <a:rPr lang="de-DE" i="1">
                                        <a:effectLst/>
                                        <a:latin typeface="Cambria Math" panose="02040503050406030204" pitchFamily="18" charset="0"/>
                                      </a:rPr>
                                    </m:ctrlPr>
                                  </m:fPr>
                                  <m:num>
                                    <m:r>
                                      <a:rPr lang="de-DE" i="1">
                                        <a:latin typeface="Cambria Math" panose="02040503050406030204" pitchFamily="18" charset="0"/>
                                        <a:ea typeface="Calibri" panose="020F0502020204030204" pitchFamily="34" charset="0"/>
                                        <a:cs typeface="Times New Roman" panose="02020603050405020304" pitchFamily="18" charset="0"/>
                                      </a:rPr>
                                      <m:t>𝑧</m:t>
                                    </m:r>
                                    <m:r>
                                      <a:rPr lang="en-US" i="1">
                                        <a:latin typeface="Cambria Math" panose="02040503050406030204" pitchFamily="18" charset="0"/>
                                        <a:ea typeface="Calibri" panose="020F0502020204030204" pitchFamily="34" charset="0"/>
                                        <a:cs typeface="Times New Roman" panose="02020603050405020304" pitchFamily="18" charset="0"/>
                                      </a:rPr>
                                      <m:t> − </m:t>
                                    </m:r>
                                    <m:sSub>
                                      <m:sSubPr>
                                        <m:ctrlPr>
                                          <a:rPr lang="de-DE" i="1">
                                            <a:effectLst/>
                                            <a:latin typeface="Cambria Math" panose="02040503050406030204" pitchFamily="18" charset="0"/>
                                          </a:rPr>
                                        </m:ctrlPr>
                                      </m:sSubPr>
                                      <m:e>
                                        <m:r>
                                          <a:rPr lang="de-DE" i="1">
                                            <a:latin typeface="Cambria Math" panose="02040503050406030204" pitchFamily="18" charset="0"/>
                                            <a:ea typeface="Calibri" panose="020F0502020204030204" pitchFamily="34" charset="0"/>
                                            <a:cs typeface="Times New Roman" panose="02020603050405020304" pitchFamily="18" charset="0"/>
                                          </a:rPr>
                                          <m:t>𝑦</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num>
                                  <m:den>
                                    <m:r>
                                      <a:rPr lang="de-DE" i="1">
                                        <a:latin typeface="Cambria Math" panose="02040503050406030204" pitchFamily="18" charset="0"/>
                                        <a:ea typeface="Calibri" panose="020F0502020204030204" pitchFamily="34" charset="0"/>
                                        <a:cs typeface="Times New Roman" panose="02020603050405020304" pitchFamily="18" charset="0"/>
                                      </a:rPr>
                                      <m:t>𝑧</m:t>
                                    </m:r>
                                  </m:den>
                                </m:f>
                              </m:e>
                            </m:d>
                          </m:e>
                          <m:sup>
                            <m:r>
                              <a:rPr lang="de-DE" i="1">
                                <a:latin typeface="Cambria Math" panose="02040503050406030204" pitchFamily="18" charset="0"/>
                                <a:ea typeface="Calibri" panose="020F0502020204030204" pitchFamily="34" charset="0"/>
                                <a:cs typeface="Times New Roman" panose="02020603050405020304" pitchFamily="18" charset="0"/>
                              </a:rPr>
                              <m:t>𝛼</m:t>
                            </m:r>
                          </m:sup>
                        </m:sSup>
                      </m:e>
                    </m:nary>
                  </m:oMath>
                </a14:m>
                <a:r>
                  <a:rPr lang="en-US" i="1" dirty="0">
                    <a:latin typeface="Calibri" panose="020F0502020204030204" pitchFamily="34" charset="0"/>
                    <a:ea typeface="Calibri" panose="020F0502020204030204" pitchFamily="34" charset="0"/>
                    <a:cs typeface="Times New Roman" panose="02020603050405020304" pitchFamily="18" charset="0"/>
                  </a:rPr>
                  <a:t>	</a:t>
                </a:r>
                <a:endParaRPr lang="de-DE" dirty="0"/>
              </a:p>
            </p:txBody>
          </p:sp>
        </mc:Choice>
        <mc:Fallback xmlns="">
          <p:sp>
            <p:nvSpPr>
              <p:cNvPr id="8" name="Rechteck 7"/>
              <p:cNvSpPr>
                <a:spLocks noRot="1" noChangeAspect="1" noMove="1" noResize="1" noEditPoints="1" noAdjustHandles="1" noChangeArrowheads="1" noChangeShapeType="1" noTextEdit="1"/>
              </p:cNvSpPr>
              <p:nvPr/>
            </p:nvSpPr>
            <p:spPr>
              <a:xfrm>
                <a:off x="4238997" y="1317788"/>
                <a:ext cx="4680000" cy="1796069"/>
              </a:xfrm>
              <a:prstGeom prst="rect">
                <a:avLst/>
              </a:prstGeom>
              <a:blipFill>
                <a:blip r:embed="rId2"/>
                <a:stretch>
                  <a:fillRect l="-1302" t="-33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Rechteck 5"/>
              <p:cNvSpPr/>
              <p:nvPr/>
            </p:nvSpPr>
            <p:spPr>
              <a:xfrm>
                <a:off x="4108978" y="4154421"/>
                <a:ext cx="5531979" cy="1071447"/>
              </a:xfrm>
              <a:prstGeom prst="rect">
                <a:avLst/>
              </a:prstGeom>
            </p:spPr>
            <p:txBody>
              <a:bodyPr wrap="square">
                <a:spAutoFit/>
              </a:bodyPr>
              <a:lstStyle/>
              <a:p>
                <a:pPr>
                  <a:lnSpc>
                    <a:spcPct val="115000"/>
                  </a:lnSpc>
                  <a:spcAft>
                    <a:spcPts val="1000"/>
                  </a:spcAft>
                </a:pPr>
                <a:r>
                  <a:rPr lang="en-US" sz="2000" dirty="0">
                    <a:latin typeface="Calibri" panose="020F0502020204030204" pitchFamily="34" charset="0"/>
                    <a:ea typeface="Times New Roman" panose="02020603050405020304" pitchFamily="18" charset="0"/>
                    <a:cs typeface="Times New Roman" panose="02020603050405020304" pitchFamily="18" charset="0"/>
                  </a:rPr>
                  <a:t> for </a:t>
                </a:r>
                <a:r>
                  <a:rPr lang="en-US" sz="20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absolute and relative specifications</a:t>
                </a:r>
                <a:r>
                  <a:rPr lang="en-US" sz="2000" dirty="0">
                    <a:latin typeface="Calibri" panose="020F0502020204030204" pitchFamily="34" charset="0"/>
                    <a:ea typeface="Times New Roman" panose="02020603050405020304" pitchFamily="18" charset="0"/>
                    <a:cs typeface="Times New Roman" panose="02020603050405020304" pitchFamily="18" charset="0"/>
                  </a:rPr>
                  <a:t> of gaps: </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r>
                      <a:rPr lang="de-DE" i="1">
                        <a:latin typeface="Cambria Math" panose="02040503050406030204" pitchFamily="18" charset="0"/>
                        <a:ea typeface="Calibri" panose="020F0502020204030204" pitchFamily="34" charset="0"/>
                        <a:cs typeface="Times New Roman" panose="02020603050405020304" pitchFamily="18" charset="0"/>
                      </a:rPr>
                      <m:t>𝐹𝐺</m:t>
                    </m:r>
                    <m:r>
                      <a:rPr lang="de-DE" i="1" smtClean="0">
                        <a:latin typeface="Cambria Math" panose="02040503050406030204" pitchFamily="18" charset="0"/>
                        <a:ea typeface="Calibri" panose="020F0502020204030204" pitchFamily="34" charset="0"/>
                        <a:cs typeface="Times New Roman" panose="02020603050405020304" pitchFamily="18" charset="0"/>
                      </a:rPr>
                      <m:t>𝑇</m:t>
                    </m:r>
                    <m:r>
                      <a:rPr lang="de-DE" b="0" i="1" smtClean="0">
                        <a:latin typeface="Cambria Math" panose="02040503050406030204" pitchFamily="18" charset="0"/>
                        <a:ea typeface="Calibri" panose="020F0502020204030204" pitchFamily="34" charset="0"/>
                        <a:cs typeface="Times New Roman" panose="02020603050405020304" pitchFamily="18" charset="0"/>
                      </a:rPr>
                      <m:t>𝑚𝑜𝑑</m:t>
                    </m:r>
                    <m:r>
                      <a:rPr lang="en-US" i="1">
                        <a:latin typeface="Cambria Math" panose="02040503050406030204" pitchFamily="18" charset="0"/>
                        <a:ea typeface="Calibri" panose="020F0502020204030204" pitchFamily="34" charset="0"/>
                        <a:cs typeface="Times New Roman" panose="02020603050405020304" pitchFamily="18" charset="0"/>
                      </a:rPr>
                      <m:t>= </m:t>
                    </m:r>
                    <m:f>
                      <m:fPr>
                        <m:ctrlPr>
                          <a:rPr lang="de-DE" i="1">
                            <a:effectLst/>
                            <a:latin typeface="Cambria Math" panose="02040503050406030204" pitchFamily="18" charset="0"/>
                          </a:rPr>
                        </m:ctrlPr>
                      </m:fPr>
                      <m:num>
                        <m:r>
                          <a:rPr lang="en-US" i="1">
                            <a:latin typeface="Cambria Math" panose="02040503050406030204" pitchFamily="18" charset="0"/>
                            <a:ea typeface="Calibri" panose="020F0502020204030204" pitchFamily="34" charset="0"/>
                            <a:cs typeface="Times New Roman" panose="02020603050405020304" pitchFamily="18" charset="0"/>
                          </a:rPr>
                          <m:t>1</m:t>
                        </m:r>
                      </m:num>
                      <m:den>
                        <m:r>
                          <a:rPr lang="de-DE" i="1">
                            <a:latin typeface="Cambria Math" panose="02040503050406030204" pitchFamily="18" charset="0"/>
                            <a:ea typeface="Calibri" panose="020F0502020204030204" pitchFamily="34" charset="0"/>
                            <a:cs typeface="Times New Roman" panose="02020603050405020304" pitchFamily="18" charset="0"/>
                          </a:rPr>
                          <m:t>𝑛</m:t>
                        </m:r>
                      </m:den>
                    </m:f>
                    <m:r>
                      <a:rPr lang="en-US" i="1">
                        <a:latin typeface="Cambria Math" panose="02040503050406030204" pitchFamily="18" charset="0"/>
                        <a:ea typeface="Calibri" panose="020F0502020204030204" pitchFamily="34" charset="0"/>
                        <a:cs typeface="Times New Roman" panose="02020603050405020304" pitchFamily="18" charset="0"/>
                      </a:rPr>
                      <m:t> </m:t>
                    </m:r>
                    <m:nary>
                      <m:naryPr>
                        <m:chr m:val="∑"/>
                        <m:limLoc m:val="undOvr"/>
                        <m:ctrlPr>
                          <a:rPr lang="de-DE" i="1">
                            <a:effectLst/>
                            <a:latin typeface="Cambria Math" panose="02040503050406030204" pitchFamily="18" charset="0"/>
                          </a:rPr>
                        </m:ctrlPr>
                      </m:naryPr>
                      <m:sub>
                        <m:r>
                          <a:rPr lang="de-DE" i="1">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=1</m:t>
                        </m:r>
                      </m:sub>
                      <m:sup>
                        <m:r>
                          <a:rPr lang="de-DE" i="1">
                            <a:latin typeface="Cambria Math" panose="02040503050406030204" pitchFamily="18" charset="0"/>
                            <a:ea typeface="Calibri" panose="020F0502020204030204" pitchFamily="34" charset="0"/>
                            <a:cs typeface="Times New Roman" panose="02020603050405020304" pitchFamily="18" charset="0"/>
                          </a:rPr>
                          <m:t>𝑞</m:t>
                        </m:r>
                      </m:sup>
                      <m:e>
                        <m:sSup>
                          <m:sSupPr>
                            <m:ctrlPr>
                              <a:rPr lang="de-DE" i="1">
                                <a:effectLst/>
                                <a:latin typeface="Cambria Math" panose="02040503050406030204" pitchFamily="18" charset="0"/>
                              </a:rPr>
                            </m:ctrlPr>
                          </m:sSupPr>
                          <m:e>
                            <m:d>
                              <m:dPr>
                                <m:ctrlPr>
                                  <a:rPr lang="de-DE" i="1">
                                    <a:effectLst/>
                                    <a:latin typeface="Cambria Math" panose="02040503050406030204" pitchFamily="18" charset="0"/>
                                  </a:rPr>
                                </m:ctrlPr>
                              </m:dPr>
                              <m:e>
                                <m:f>
                                  <m:fPr>
                                    <m:ctrlPr>
                                      <a:rPr lang="de-DE" i="1">
                                        <a:effectLst/>
                                        <a:latin typeface="Cambria Math" panose="02040503050406030204" pitchFamily="18" charset="0"/>
                                      </a:rPr>
                                    </m:ctrlPr>
                                  </m:fPr>
                                  <m:num>
                                    <m:r>
                                      <a:rPr lang="de-DE" i="1">
                                        <a:latin typeface="Cambria Math" panose="02040503050406030204" pitchFamily="18" charset="0"/>
                                        <a:ea typeface="Calibri" panose="020F0502020204030204" pitchFamily="34" charset="0"/>
                                        <a:cs typeface="Times New Roman" panose="02020603050405020304" pitchFamily="18" charset="0"/>
                                      </a:rPr>
                                      <m:t>𝑧</m:t>
                                    </m:r>
                                    <m:r>
                                      <a:rPr lang="en-US" i="1">
                                        <a:latin typeface="Cambria Math" panose="02040503050406030204" pitchFamily="18" charset="0"/>
                                        <a:ea typeface="Calibri" panose="020F0502020204030204" pitchFamily="34" charset="0"/>
                                        <a:cs typeface="Times New Roman" panose="02020603050405020304" pitchFamily="18" charset="0"/>
                                      </a:rPr>
                                      <m:t> − </m:t>
                                    </m:r>
                                    <m:sSub>
                                      <m:sSubPr>
                                        <m:ctrlPr>
                                          <a:rPr lang="de-DE" i="1">
                                            <a:effectLst/>
                                            <a:latin typeface="Cambria Math" panose="02040503050406030204" pitchFamily="18" charset="0"/>
                                          </a:rPr>
                                        </m:ctrlPr>
                                      </m:sSubPr>
                                      <m:e>
                                        <m:r>
                                          <a:rPr lang="de-DE" i="1">
                                            <a:latin typeface="Cambria Math" panose="02040503050406030204" pitchFamily="18" charset="0"/>
                                            <a:ea typeface="Calibri" panose="020F0502020204030204" pitchFamily="34" charset="0"/>
                                            <a:cs typeface="Times New Roman" panose="02020603050405020304" pitchFamily="18" charset="0"/>
                                          </a:rPr>
                                          <m:t>𝑦</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num>
                                  <m:den>
                                    <m:r>
                                      <a:rPr lang="de-DE" i="1">
                                        <a:latin typeface="Cambria Math" panose="02040503050406030204" pitchFamily="18" charset="0"/>
                                        <a:ea typeface="Calibri" panose="020F0502020204030204" pitchFamily="34" charset="0"/>
                                        <a:cs typeface="Times New Roman" panose="02020603050405020304" pitchFamily="18" charset="0"/>
                                      </a:rPr>
                                      <m:t>𝑧</m:t>
                                    </m:r>
                                    <m:r>
                                      <a:rPr lang="de-DE" b="0" i="1" smtClean="0">
                                        <a:latin typeface="Cambria Math" panose="02040503050406030204" pitchFamily="18" charset="0"/>
                                        <a:ea typeface="Calibri" panose="020F0502020204030204" pitchFamily="34" charset="0"/>
                                        <a:cs typeface="Times New Roman" panose="02020603050405020304" pitchFamily="18" charset="0"/>
                                      </a:rPr>
                                      <m:t> </m:t>
                                    </m:r>
                                    <m:r>
                                      <a:rPr lang="de-DE"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de-DE"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𝑑𝑚𝑖𝑛</m:t>
                                    </m:r>
                                  </m:den>
                                </m:f>
                              </m:e>
                            </m:d>
                          </m:e>
                          <m:sup>
                            <m:r>
                              <a:rPr lang="de-DE" i="1">
                                <a:latin typeface="Cambria Math" panose="02040503050406030204" pitchFamily="18" charset="0"/>
                                <a:ea typeface="Calibri" panose="020F0502020204030204" pitchFamily="34" charset="0"/>
                                <a:cs typeface="Times New Roman" panose="02020603050405020304" pitchFamily="18" charset="0"/>
                              </a:rPr>
                              <m:t>𝛼</m:t>
                            </m:r>
                          </m:sup>
                        </m:sSup>
                      </m:e>
                    </m:nary>
                  </m:oMath>
                </a14:m>
                <a:r>
                  <a:rPr lang="en-US" i="1" dirty="0">
                    <a:latin typeface="Calibri" panose="020F0502020204030204" pitchFamily="34" charset="0"/>
                    <a:ea typeface="Calibri" panose="020F0502020204030204" pitchFamily="34" charset="0"/>
                    <a:cs typeface="Times New Roman" panose="02020603050405020304" pitchFamily="18" charset="0"/>
                  </a:rPr>
                  <a:t>	</a:t>
                </a:r>
                <a:endParaRPr lang="de-DE" dirty="0"/>
              </a:p>
            </p:txBody>
          </p:sp>
        </mc:Choice>
        <mc:Fallback xmlns="">
          <p:sp>
            <p:nvSpPr>
              <p:cNvPr id="6" name="Rechteck 5"/>
              <p:cNvSpPr>
                <a:spLocks noRot="1" noChangeAspect="1" noMove="1" noResize="1" noEditPoints="1" noAdjustHandles="1" noChangeArrowheads="1" noChangeShapeType="1" noTextEdit="1"/>
              </p:cNvSpPr>
              <p:nvPr/>
            </p:nvSpPr>
            <p:spPr>
              <a:xfrm>
                <a:off x="4108978" y="4154421"/>
                <a:ext cx="5531979" cy="1071447"/>
              </a:xfrm>
              <a:prstGeom prst="rect">
                <a:avLst/>
              </a:prstGeom>
              <a:blipFill>
                <a:blip r:embed="rId3"/>
                <a:stretch>
                  <a:fillRect l="-110" t="-568"/>
                </a:stretch>
              </a:blipFill>
            </p:spPr>
            <p:txBody>
              <a:bodyPr/>
              <a:lstStyle/>
              <a:p>
                <a:r>
                  <a:rPr lang="de-DE">
                    <a:noFill/>
                  </a:rPr>
                  <a:t> </a:t>
                </a:r>
              </a:p>
            </p:txBody>
          </p:sp>
        </mc:Fallback>
      </mc:AlternateContent>
      <p:sp>
        <p:nvSpPr>
          <p:cNvPr id="3" name="Rechteck 2">
            <a:extLst>
              <a:ext uri="{FF2B5EF4-FFF2-40B4-BE49-F238E27FC236}">
                <a16:creationId xmlns:a16="http://schemas.microsoft.com/office/drawing/2014/main" id="{6ECCA2E1-28FA-6E91-B8CE-BF5F1D12741B}"/>
              </a:ext>
            </a:extLst>
          </p:cNvPr>
          <p:cNvSpPr/>
          <p:nvPr/>
        </p:nvSpPr>
        <p:spPr>
          <a:xfrm>
            <a:off x="3933386" y="3575618"/>
            <a:ext cx="6277413"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[4a] </a:t>
            </a:r>
            <a:r>
              <a:rPr lang="en-US" sz="2400"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Modified </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FGT-Measurement of Poverty</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5123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10194" y="2010382"/>
            <a:ext cx="4680000" cy="410882"/>
          </a:xfrm>
          <a:prstGeom prst="rect">
            <a:avLst/>
          </a:prstGeom>
        </p:spPr>
        <p:txBody>
          <a:bodyPr>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hteck 8"/>
              <p:cNvSpPr/>
              <p:nvPr/>
            </p:nvSpPr>
            <p:spPr>
              <a:xfrm>
                <a:off x="3895029" y="2215823"/>
                <a:ext cx="5278787" cy="3021596"/>
              </a:xfrm>
              <a:prstGeom prst="rect">
                <a:avLst/>
              </a:prstGeom>
            </p:spPr>
            <p:txBody>
              <a:bodyPr wrap="square">
                <a:spAutoFit/>
              </a:bodyPr>
              <a:lstStyle/>
              <a:p>
                <a:pPr>
                  <a:lnSpc>
                    <a:spcPct val="115000"/>
                  </a:lnSpc>
                  <a:spcAft>
                    <a:spcPts val="1000"/>
                  </a:spcAft>
                </a:pPr>
                <a:r>
                  <a:rPr lang="en-US" sz="1600" dirty="0">
                    <a:latin typeface="Calibri" panose="020F0502020204030204" pitchFamily="34" charset="0"/>
                    <a:ea typeface="Calibri" panose="020F0502020204030204" pitchFamily="34" charset="0"/>
                    <a:cs typeface="Times New Roman" panose="02020603050405020304" pitchFamily="18" charset="0"/>
                  </a:rPr>
                  <a:t>The equation for the FGT measure of poverty can be generalized for the usual standard measures of dichotomous poverty </a:t>
                </a:r>
                <a14:m>
                  <m:oMath xmlns:m="http://schemas.openxmlformats.org/officeDocument/2006/math">
                    <m:sSub>
                      <m:sSubPr>
                        <m:ctrlPr>
                          <a:rPr lang="de-DE"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h</m:t>
                        </m:r>
                      </m:e>
                      <m:sub>
                        <m:r>
                          <a:rPr lang="de-DE" sz="1600"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sz="1600" dirty="0">
                    <a:latin typeface="Calibri" panose="020F0502020204030204" pitchFamily="34" charset="0"/>
                    <a:ea typeface="Times New Roman" panose="02020603050405020304" pitchFamily="18" charset="0"/>
                    <a:cs typeface="Times New Roman" panose="02020603050405020304" pitchFamily="18" charset="0"/>
                  </a:rPr>
                  <a:t> {1,0}, with (1 = poor) and (0 = non-poor):</a:t>
                </a:r>
              </a:p>
              <a:p>
                <a:pPr>
                  <a:lnSpc>
                    <a:spcPct val="115000"/>
                  </a:lnSpc>
                  <a:spcAft>
                    <a:spcPts val="1000"/>
                  </a:spcAft>
                </a:pPr>
                <a:endParaRPr lang="de-DE" sz="1600" dirty="0">
                  <a:latin typeface="Calibri" panose="020F0502020204030204" pitchFamily="34" charset="0"/>
                  <a:ea typeface="Times New Roman" panose="02020603050405020304" pitchFamily="18" charset="0"/>
                  <a:cs typeface="Times New Roman" panose="02020603050405020304" pitchFamily="18" charset="0"/>
                </a:endParaRPr>
              </a:p>
              <a:p>
                <a:pPr lvl="1">
                  <a:lnSpc>
                    <a:spcPct val="115000"/>
                  </a:lnSpc>
                  <a:spcAft>
                    <a:spcPts val="1000"/>
                  </a:spcAft>
                </a:pPr>
                <a14:m>
                  <m:oMath xmlns:m="http://schemas.openxmlformats.org/officeDocument/2006/math">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h</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de-DE" i="1">
                            <a:latin typeface="Cambria Math" panose="02040503050406030204" pitchFamily="18" charset="0"/>
                            <a:ea typeface="Calibri" panose="020F0502020204030204" pitchFamily="34" charset="0"/>
                            <a:cs typeface="Times New Roman" panose="020206030504050203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0,1</m:t>
                        </m:r>
                      </m:e>
                    </m:d>
                  </m:oMath>
                </a14:m>
                <a:r>
                  <a:rPr lang="en-US" dirty="0">
                    <a:latin typeface="Calibri" panose="020F0502020204030204" pitchFamily="34" charset="0"/>
                    <a:ea typeface="Calibri" panose="020F0502020204030204" pitchFamily="34"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Aft>
                    <a:spcPts val="1000"/>
                  </a:spcAft>
                </a:pPr>
                <a14:m>
                  <m:oMath xmlns:m="http://schemas.openxmlformats.org/officeDocument/2006/math">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de-DE" i="1">
                            <a:latin typeface="Cambria Math" panose="02040503050406030204" pitchFamily="18" charset="0"/>
                            <a:ea typeface="Calibri" panose="020F0502020204030204" pitchFamily="34" charset="0"/>
                            <a:cs typeface="Times New Roman" panose="02020603050405020304" pitchFamily="18" charset="0"/>
                          </a:rPr>
                          <m:t>𝑖</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 </m:t>
                    </m:r>
                    <m:sSup>
                      <m:sSupPr>
                        <m:ctrlPr>
                          <a:rPr lang="de-DE" i="1">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i="1">
                                <a:latin typeface="Cambria Math" panose="02040503050406030204" pitchFamily="18" charset="0"/>
                                <a:ea typeface="Calibri" panose="020F0502020204030204" pitchFamily="34" charset="0"/>
                                <a:cs typeface="Times New Roman" panose="02020603050405020304" pitchFamily="18" charset="0"/>
                              </a:rPr>
                            </m:ctrlPr>
                          </m:dPr>
                          <m:e>
                            <m:f>
                              <m:fPr>
                                <m:ctrlPr>
                                  <a:rPr lang="de-DE" i="1">
                                    <a:latin typeface="Cambria Math" panose="02040503050406030204" pitchFamily="18" charset="0"/>
                                    <a:ea typeface="Calibri" panose="020F0502020204030204" pitchFamily="34" charset="0"/>
                                    <a:cs typeface="Times New Roman" panose="02020603050405020304" pitchFamily="18" charset="0"/>
                                  </a:rPr>
                                </m:ctrlPr>
                              </m:fPr>
                              <m:num>
                                <m:r>
                                  <a:rPr lang="de-DE" i="1">
                                    <a:latin typeface="Cambria Math" panose="02040503050406030204" pitchFamily="18" charset="0"/>
                                    <a:ea typeface="Calibri" panose="020F0502020204030204" pitchFamily="34" charset="0"/>
                                    <a:cs typeface="Times New Roman" panose="02020603050405020304" pitchFamily="18" charset="0"/>
                                  </a:rPr>
                                  <m:t>𝑧</m:t>
                                </m:r>
                                <m:r>
                                  <a:rPr lang="en-US" i="1">
                                    <a:latin typeface="Cambria Math" panose="02040503050406030204" pitchFamily="18" charset="0"/>
                                    <a:ea typeface="Calibri" panose="020F0502020204030204" pitchFamily="34" charset="0"/>
                                    <a:cs typeface="Times New Roman" panose="02020603050405020304" pitchFamily="18" charset="0"/>
                                  </a:rPr>
                                  <m:t> − </m:t>
                                </m:r>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de-DE" i="1">
                                        <a:latin typeface="Cambria Math" panose="02040503050406030204" pitchFamily="18" charset="0"/>
                                        <a:ea typeface="Calibri" panose="020F0502020204030204" pitchFamily="34" charset="0"/>
                                        <a:cs typeface="Times New Roman" panose="02020603050405020304" pitchFamily="18" charset="0"/>
                                      </a:rPr>
                                      <m:t>𝑦</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num>
                              <m:den>
                                <m:r>
                                  <a:rPr lang="de-DE" i="1">
                                    <a:latin typeface="Cambria Math" panose="02040503050406030204" pitchFamily="18" charset="0"/>
                                    <a:ea typeface="Calibri" panose="020F0502020204030204" pitchFamily="34" charset="0"/>
                                    <a:cs typeface="Times New Roman" panose="02020603050405020304" pitchFamily="18" charset="0"/>
                                  </a:rPr>
                                  <m:t>𝑧</m:t>
                                </m:r>
                              </m:den>
                            </m:f>
                          </m:e>
                        </m:d>
                      </m:e>
                      <m:sup>
                        <m:r>
                          <a:rPr lang="de-DE" i="1">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for  </a:t>
                </a:r>
                <a14:m>
                  <m:oMath xmlns:m="http://schemas.openxmlformats.org/officeDocument/2006/math">
                    <m:sSub>
                      <m:sSubPr>
                        <m:ctrlPr>
                          <a:rPr lang="de-DE" sz="1200" i="1">
                            <a:latin typeface="Cambria Math" panose="02040503050406030204" pitchFamily="18" charset="0"/>
                            <a:ea typeface="Calibri" panose="020F0502020204030204" pitchFamily="34" charset="0"/>
                            <a:cs typeface="Times New Roman" panose="02020603050405020304" pitchFamily="18" charset="0"/>
                          </a:rPr>
                        </m:ctrlPr>
                      </m:sSubPr>
                      <m:e>
                        <m:r>
                          <a:rPr lang="de-DE" sz="1200" i="1">
                            <a:latin typeface="Cambria Math" panose="02040503050406030204" pitchFamily="18" charset="0"/>
                            <a:ea typeface="Calibri" panose="020F0502020204030204" pitchFamily="34" charset="0"/>
                            <a:cs typeface="Times New Roman" panose="02020603050405020304" pitchFamily="18" charset="0"/>
                          </a:rPr>
                          <m:t>𝑦</m:t>
                        </m:r>
                      </m:e>
                      <m:sub>
                        <m:r>
                          <a:rPr lang="de-DE" sz="1200" i="1">
                            <a:latin typeface="Cambria Math" panose="02040503050406030204" pitchFamily="18" charset="0"/>
                            <a:ea typeface="Calibri" panose="020F0502020204030204" pitchFamily="34" charset="0"/>
                            <a:cs typeface="Times New Roman" panose="02020603050405020304" pitchFamily="18" charset="0"/>
                          </a:rPr>
                          <m:t>𝑖</m:t>
                        </m:r>
                      </m:sub>
                    </m:sSub>
                    <m:r>
                      <a:rPr lang="de-DE" sz="1200" i="1" smtClean="0">
                        <a:latin typeface="Cambria Math" panose="02040503050406030204" pitchFamily="18" charset="0"/>
                        <a:ea typeface="Cambria Math" panose="02040503050406030204" pitchFamily="18" charset="0"/>
                        <a:cs typeface="Times New Roman" panose="02020603050405020304" pitchFamily="18" charset="0"/>
                      </a:rPr>
                      <m:t>&lt;</m:t>
                    </m:r>
                    <m:r>
                      <a:rPr lang="de-DE" sz="1200" b="0" i="1" smtClean="0">
                        <a:latin typeface="Cambria Math" panose="02040503050406030204" pitchFamily="18" charset="0"/>
                        <a:ea typeface="Cambria Math" panose="02040503050406030204" pitchFamily="18" charset="0"/>
                        <a:cs typeface="Times New Roman" panose="02020603050405020304" pitchFamily="18" charset="0"/>
                      </a:rPr>
                      <m:t>𝑧</m:t>
                    </m:r>
                  </m:oMath>
                </a14:m>
                <a:endParaRPr lang="de-DE" sz="1200" b="0" i="1" dirty="0">
                  <a:latin typeface="Cambria Math" panose="02040503050406030204" pitchFamily="18" charset="0"/>
                  <a:ea typeface="Cambria Math" panose="02040503050406030204" pitchFamily="18" charset="0"/>
                  <a:cs typeface="Times New Roman" panose="02020603050405020304" pitchFamily="18" charset="0"/>
                </a:endParaRPr>
              </a:p>
              <a:p>
                <a:pPr lvl="1">
                  <a:lnSpc>
                    <a:spcPct val="115000"/>
                  </a:lnSpc>
                  <a:spcAft>
                    <a:spcPts val="1000"/>
                  </a:spcAft>
                </a:pPr>
                <a14:m>
                  <m:oMath xmlns:m="http://schemas.openxmlformats.org/officeDocument/2006/math">
                    <m:r>
                      <a:rPr lang="de-DE"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𝐹𝐺𝑇</m:t>
                    </m:r>
                    <m:r>
                      <a:rPr lang="en-US"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𝑛</m:t>
                        </m:r>
                      </m:den>
                    </m:f>
                    <m:r>
                      <a:rPr lang="en-US"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nary>
                      <m:naryPr>
                        <m:chr m:val="∑"/>
                        <m:limLoc m:val="undOvr"/>
                        <m:ctrlP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naryPr>
                      <m:sub>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r>
                          <a:rPr lang="en-US"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sub>
                      <m:sup>
                        <m:r>
                          <a:rPr lang="de-DE"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i="1">
                                <a:solidFill>
                                  <a:srgbClr val="C00000"/>
                                </a:solidFill>
                                <a:latin typeface="Cambria Math" panose="02040503050406030204" pitchFamily="18" charset="0"/>
                                <a:ea typeface="Calibri" panose="020F0502020204030204" pitchFamily="34" charset="0"/>
                                <a:cs typeface="Times New Roman" panose="02020603050405020304" pitchFamily="18" charset="0"/>
                              </a:rPr>
                              <m:t>h</m:t>
                            </m:r>
                          </m:e>
                          <m:sub>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r>
                              <a:rPr lang="en-US"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sub>
                        </m:sSub>
                        <m:sSub>
                          <m:sSubPr>
                            <m:ctrlP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e>
                          <m:sub>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r>
                              <a:rPr lang="en-US"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sub>
                        </m:sSub>
                      </m:e>
                    </m:nary>
                  </m:oMath>
                </a14:m>
                <a:r>
                  <a:rPr lang="en-US"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de-DE" dirty="0"/>
              </a:p>
            </p:txBody>
          </p:sp>
        </mc:Choice>
        <mc:Fallback xmlns="">
          <p:sp>
            <p:nvSpPr>
              <p:cNvPr id="9" name="Rechteck 8"/>
              <p:cNvSpPr>
                <a:spLocks noRot="1" noChangeAspect="1" noMove="1" noResize="1" noEditPoints="1" noAdjustHandles="1" noChangeArrowheads="1" noChangeShapeType="1" noTextEdit="1"/>
              </p:cNvSpPr>
              <p:nvPr/>
            </p:nvSpPr>
            <p:spPr>
              <a:xfrm>
                <a:off x="3895029" y="2215823"/>
                <a:ext cx="5278787" cy="3021596"/>
              </a:xfrm>
              <a:prstGeom prst="rect">
                <a:avLst/>
              </a:prstGeom>
              <a:blipFill>
                <a:blip r:embed="rId2"/>
                <a:stretch>
                  <a:fillRect l="-693" b="-19960"/>
                </a:stretch>
              </a:blipFill>
            </p:spPr>
            <p:txBody>
              <a:bodyPr/>
              <a:lstStyle/>
              <a:p>
                <a:r>
                  <a:rPr lang="de-DE">
                    <a:noFill/>
                  </a:rPr>
                  <a:t> </a:t>
                </a:r>
              </a:p>
            </p:txBody>
          </p:sp>
        </mc:Fallback>
      </mc:AlternateContent>
      <p:sp>
        <p:nvSpPr>
          <p:cNvPr id="10" name="Rechteck 9"/>
          <p:cNvSpPr/>
          <p:nvPr/>
        </p:nvSpPr>
        <p:spPr>
          <a:xfrm>
            <a:off x="3789562" y="1033520"/>
            <a:ext cx="4612875" cy="830997"/>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[5] Generalized FGT Measurement of Poverty</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44407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63948"/>
                <a:ext cx="4680000" cy="3862468"/>
              </a:xfrm>
              <a:prstGeom prst="rect">
                <a:avLst/>
              </a:prstGeom>
            </p:spPr>
            <p:txBody>
              <a:bodyPr>
                <a:spAutoFit/>
              </a:bodyPr>
              <a:lstStyle/>
              <a:p>
                <a:pPr lvl="1">
                  <a:lnSpc>
                    <a:spcPct val="115000"/>
                  </a:lnSpc>
                  <a:spcAft>
                    <a:spcPts val="1000"/>
                  </a:spcAft>
                </a:pPr>
                <a14:m>
                  <m:oMath xmlns:m="http://schemas.openxmlformats.org/officeDocument/2006/math">
                    <m:sSubSup>
                      <m:sSubSupPr>
                        <m:ctrlPr>
                          <a:rPr lang="de-DE" sz="2800" i="1" smtClean="0">
                            <a:solidFill>
                              <a:srgbClr val="222222"/>
                            </a:solidFill>
                            <a:latin typeface="Cambria Math" panose="02040503050406030204" pitchFamily="18" charset="0"/>
                          </a:rPr>
                        </m:ctrlPr>
                      </m:sSubSupPr>
                      <m:e>
                        <m:r>
                          <a:rPr lang="de-DE" sz="2800" b="0" i="1" smtClean="0">
                            <a:solidFill>
                              <a:srgbClr val="222222"/>
                            </a:solidFill>
                            <a:latin typeface="Cambria Math" panose="02040503050406030204" pitchFamily="18" charset="0"/>
                          </a:rPr>
                          <m:t>𝑦</m:t>
                        </m:r>
                      </m:e>
                      <m:sub>
                        <m:r>
                          <a:rPr lang="de-DE" sz="2800" i="1">
                            <a:solidFill>
                              <a:srgbClr val="222222"/>
                            </a:solidFill>
                            <a:latin typeface="Cambria Math" panose="02040503050406030204" pitchFamily="18" charset="0"/>
                          </a:rPr>
                          <m:t>𝑖</m:t>
                        </m:r>
                      </m:sub>
                      <m:sup>
                        <m:r>
                          <a:rPr lang="de-DE" sz="2800" i="1">
                            <a:solidFill>
                              <a:srgbClr val="222222"/>
                            </a:solidFill>
                            <a:latin typeface="Cambria Math" panose="02040503050406030204" pitchFamily="18" charset="0"/>
                          </a:rPr>
                          <m:t> ∗</m:t>
                        </m:r>
                      </m:sup>
                    </m:sSubSup>
                    <m:r>
                      <a:rPr lang="de-DE" sz="2800">
                        <a:solidFill>
                          <a:srgbClr val="222222"/>
                        </a:solidFill>
                        <a:latin typeface="Cambria Math" panose="02040503050406030204" pitchFamily="18" charset="0"/>
                        <a:ea typeface="Calibri" panose="020F0502020204030204" pitchFamily="34" charset="0"/>
                        <a:cs typeface="Cambria Math" panose="02040503050406030204" pitchFamily="18" charset="0"/>
                      </a:rPr>
                      <m:t>=</m:t>
                    </m:r>
                    <m:f>
                      <m:fPr>
                        <m:ctrlPr>
                          <a:rPr lang="de-DE" sz="280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ctrlPr>
                      </m:fPr>
                      <m:num>
                        <m:r>
                          <a:rPr lang="de-DE" sz="28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𝑧</m:t>
                        </m:r>
                        <m:r>
                          <a:rPr lang="de-DE" sz="28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 − </m:t>
                        </m:r>
                        <m:sSub>
                          <m:sSubPr>
                            <m:ctrlPr>
                              <a:rPr lang="de-DE" sz="2800" i="1">
                                <a:solidFill>
                                  <a:srgbClr val="FF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28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𝑦</m:t>
                            </m:r>
                          </m:e>
                          <m:sub>
                            <m:r>
                              <a:rPr lang="de-DE" sz="2800" i="1">
                                <a:solidFill>
                                  <a:srgbClr val="FF0000"/>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sz="2800" i="1">
                            <a:solidFill>
                              <a:srgbClr val="FF0000"/>
                            </a:solidFill>
                            <a:latin typeface="Cambria Math" panose="02040503050406030204" pitchFamily="18" charset="0"/>
                            <a:ea typeface="Calibri" panose="020F0502020204030204" pitchFamily="34" charset="0"/>
                            <a:cs typeface="Cambria Math" panose="02040503050406030204" pitchFamily="18" charset="0"/>
                          </a:rPr>
                          <m:t> </m:t>
                        </m:r>
                      </m:num>
                      <m:den>
                        <m:sSub>
                          <m:sSubPr>
                            <m:ctrlPr>
                              <a:rPr lang="de-DE" sz="2800" i="1">
                                <a:solidFill>
                                  <a:srgbClr val="FF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28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𝑧</m:t>
                            </m:r>
                            <m:r>
                              <a:rPr lang="de-DE" sz="28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 − </m:t>
                            </m:r>
                            <m:r>
                              <a:rPr lang="de-DE" sz="2800" i="1">
                                <a:solidFill>
                                  <a:srgbClr val="FF0000"/>
                                </a:solidFill>
                                <a:latin typeface="Cambria Math" panose="02040503050406030204" pitchFamily="18" charset="0"/>
                                <a:ea typeface="Calibri" panose="020F0502020204030204" pitchFamily="34" charset="0"/>
                                <a:cs typeface="Cambria Math" panose="02040503050406030204" pitchFamily="18" charset="0"/>
                              </a:rPr>
                              <m:t>𝑑</m:t>
                            </m:r>
                          </m:e>
                          <m:sub>
                            <m:r>
                              <a:rPr lang="de-DE" sz="28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𝑚𝑖𝑛</m:t>
                            </m:r>
                          </m:sub>
                        </m:sSub>
                      </m:den>
                    </m:f>
                  </m:oMath>
                </a14:m>
                <a:r>
                  <a:rPr lang="en-US" sz="2800" dirty="0">
                    <a:solidFill>
                      <a:srgbClr val="222222"/>
                    </a:solidFill>
                    <a:latin typeface="Cambria Math" panose="02040503050406030204" pitchFamily="18" charset="0"/>
                    <a:ea typeface="Times New Roman" panose="02020603050405020304" pitchFamily="18" charset="0"/>
                    <a:cs typeface="Cambria Math" panose="02040503050406030204" pitchFamily="18" charset="0"/>
                  </a:rPr>
                  <a:t>	</a:t>
                </a:r>
                <a14:m>
                  <m:oMath xmlns:m="http://schemas.openxmlformats.org/officeDocument/2006/math">
                    <m:sSubSup>
                      <m:sSubSupPr>
                        <m:ctrlPr>
                          <a:rPr lang="de-DE" sz="1600" i="1">
                            <a:solidFill>
                              <a:srgbClr val="222222"/>
                            </a:solidFill>
                            <a:latin typeface="Cambria Math" panose="02040503050406030204" pitchFamily="18" charset="0"/>
                          </a:rPr>
                        </m:ctrlPr>
                      </m:sSubSupPr>
                      <m:e>
                        <m:r>
                          <a:rPr lang="de-DE" sz="1600" b="0" i="1" smtClean="0">
                            <a:solidFill>
                              <a:srgbClr val="222222"/>
                            </a:solidFill>
                            <a:latin typeface="Cambria Math" panose="02040503050406030204" pitchFamily="18" charset="0"/>
                          </a:rPr>
                          <m:t>𝑦</m:t>
                        </m:r>
                      </m:e>
                      <m:sub>
                        <m:r>
                          <a:rPr lang="de-DE" sz="1600" i="1">
                            <a:solidFill>
                              <a:srgbClr val="222222"/>
                            </a:solidFill>
                            <a:latin typeface="Cambria Math" panose="02040503050406030204" pitchFamily="18" charset="0"/>
                          </a:rPr>
                          <m:t>𝑖</m:t>
                        </m:r>
                      </m:sub>
                      <m:sup>
                        <m:r>
                          <a:rPr lang="de-DE" sz="1600" i="1">
                            <a:solidFill>
                              <a:srgbClr val="222222"/>
                            </a:solidFill>
                            <a:latin typeface="Cambria Math" panose="02040503050406030204" pitchFamily="18" charset="0"/>
                          </a:rPr>
                          <m:t> ∗</m:t>
                        </m:r>
                      </m:sup>
                    </m:sSubSup>
                    <m:r>
                      <a:rPr lang="de-DE" sz="1600" i="1">
                        <a:solidFill>
                          <a:srgbClr val="222222"/>
                        </a:solidFill>
                        <a:latin typeface="Cambria Math" panose="02040503050406030204" pitchFamily="18" charset="0"/>
                        <a:ea typeface="Cambria Math" panose="02040503050406030204" pitchFamily="18" charset="0"/>
                      </a:rPr>
                      <m:t>∈[0,…,1]</m:t>
                    </m:r>
                  </m:oMath>
                </a14:m>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de-DE" i="1" dirty="0">
                  <a:latin typeface="Cambria Math" panose="020405030504060302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de-DE" i="1" dirty="0">
                  <a:latin typeface="Cambria Math" panose="020405030504060302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de-DE" i="1" dirty="0">
                  <a:latin typeface="Cambria Math" panose="02040503050406030204" pitchFamily="18"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sSub>
                      <m:sSubPr>
                        <m:ctrlPr>
                          <a:rPr lang="de-DE"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h</m:t>
                        </m:r>
                        <m:r>
                          <a:rPr lang="de-DE" b="0" i="1" smtClean="0">
                            <a:latin typeface="Cambria Math" panose="02040503050406030204" pitchFamily="18" charset="0"/>
                            <a:ea typeface="Calibri" panose="020F0502020204030204" pitchFamily="34" charset="0"/>
                            <a:cs typeface="Times New Roman" panose="02020603050405020304" pitchFamily="18" charset="0"/>
                          </a:rPr>
                          <m:t>𝑧</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m:t>
                    </m:r>
                    <m:r>
                      <a:rPr lang="de-DE" i="1">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de-DE" i="1">
                            <a:latin typeface="Cambria Math" panose="02040503050406030204" pitchFamily="18" charset="0"/>
                            <a:ea typeface="Calibri" panose="020F0502020204030204" pitchFamily="34" charset="0"/>
                            <a:cs typeface="Times New Roman" panose="020206030504050203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0,1</m:t>
                        </m:r>
                      </m:e>
                    </m:d>
                  </m:oMath>
                </a14:m>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Times New Roman" panose="02020603050405020304" pitchFamily="18" charset="0"/>
                    <a:cs typeface="Times New Roman" panose="02020603050405020304" pitchFamily="18" charset="0"/>
                  </a:rPr>
                  <a:t>identification:	</a:t>
                </a:r>
                <a14:m>
                  <m:oMath xmlns:m="http://schemas.openxmlformats.org/officeDocument/2006/math">
                    <m:sSub>
                      <m:sSubPr>
                        <m:ctrlPr>
                          <a:rPr lang="de-DE" sz="1200" i="1">
                            <a:latin typeface="Cambria Math" panose="02040503050406030204" pitchFamily="18" charset="0"/>
                            <a:ea typeface="Calibri" panose="020F0502020204030204" pitchFamily="34" charset="0"/>
                            <a:cs typeface="Times New Roman" panose="02020603050405020304" pitchFamily="18" charset="0"/>
                          </a:rPr>
                        </m:ctrlPr>
                      </m:sSubPr>
                      <m:e>
                        <m:r>
                          <a:rPr lang="en-US" sz="1200" i="1">
                            <a:latin typeface="Cambria Math" panose="02040503050406030204" pitchFamily="18" charset="0"/>
                            <a:ea typeface="Calibri" panose="020F0502020204030204" pitchFamily="34" charset="0"/>
                            <a:cs typeface="Times New Roman" panose="02020603050405020304" pitchFamily="18" charset="0"/>
                          </a:rPr>
                          <m:t>h</m:t>
                        </m:r>
                        <m:r>
                          <a:rPr lang="de-DE" sz="1200" b="0" i="1" smtClean="0">
                            <a:latin typeface="Cambria Math" panose="02040503050406030204" pitchFamily="18" charset="0"/>
                            <a:ea typeface="Calibri" panose="020F0502020204030204" pitchFamily="34" charset="0"/>
                            <a:cs typeface="Times New Roman" panose="02020603050405020304" pitchFamily="18" charset="0"/>
                          </a:rPr>
                          <m:t>𝑧</m:t>
                        </m:r>
                      </m:e>
                      <m:sub>
                        <m:r>
                          <a:rPr lang="de-DE" sz="1200"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sz="1200" baseline="-25000" dirty="0">
                    <a:latin typeface="Calibri" panose="020F0502020204030204" pitchFamily="34" charset="0"/>
                    <a:ea typeface="Times New Roman" panose="02020603050405020304" pitchFamily="18" charset="0"/>
                    <a:cs typeface="Times New Roman" panose="02020603050405020304" pitchFamily="18" charset="0"/>
                  </a:rPr>
                  <a:t> </a:t>
                </a:r>
                <a:r>
                  <a:rPr lang="en-US" sz="1200" dirty="0">
                    <a:latin typeface="Calibri" panose="020F0502020204030204" pitchFamily="34" charset="0"/>
                    <a:ea typeface="Times New Roman" panose="02020603050405020304" pitchFamily="18" charset="0"/>
                    <a:cs typeface="Times New Roman" panose="02020603050405020304" pitchFamily="18" charset="0"/>
                  </a:rPr>
                  <a:t> = 1  </a:t>
                </a:r>
                <a:r>
                  <a:rPr lang="en-US" sz="12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for </a:t>
                </a:r>
                <a14:m>
                  <m:oMath xmlns:m="http://schemas.openxmlformats.org/officeDocument/2006/math">
                    <m:sSub>
                      <m:sSubPr>
                        <m:ctrlPr>
                          <a:rPr lang="de-DE" sz="12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de-DE" sz="12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b>
                        <m:r>
                          <a:rPr lang="de-DE" sz="12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𝑖</m:t>
                        </m:r>
                      </m:sub>
                    </m:sSub>
                    <m:r>
                      <a:rPr lang="de-DE" sz="12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&lt;</m:t>
                    </m:r>
                    <m:r>
                      <a:rPr lang="de-DE" sz="12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𝑧</m:t>
                    </m:r>
                  </m:oMath>
                </a14:m>
                <a:endParaRPr lang="de-DE" sz="1200" i="1" dirty="0">
                  <a:solidFill>
                    <a:schemeClr val="tx1"/>
                  </a:solidFill>
                  <a:latin typeface="Cambria Math" panose="02040503050406030204" pitchFamily="18"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sSub>
                      <m:sSubPr>
                        <m:ctrlPr>
                          <a:rPr lang="de-DE"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𝑖</m:t>
                        </m:r>
                        <m:r>
                          <a:rPr lang="de-DE"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𝑧</m:t>
                        </m:r>
                      </m:e>
                      <m:sub>
                        <m:r>
                          <a:rPr lang="de-DE"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𝑖</m:t>
                        </m:r>
                      </m:sub>
                    </m:sSub>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de-DE"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𝑖</m:t>
                        </m:r>
                        <m:r>
                          <a:rPr lang="de-DE"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𝑧</m:t>
                        </m:r>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de-DE"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𝑧</m:t>
                        </m:r>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e>
                      <m:sub>
                        <m:r>
                          <a:rPr lang="de-DE"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𝑖</m:t>
                        </m:r>
                      </m:sub>
                    </m:sSub>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de-DE"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de-DE" i="1">
                                    <a:solidFill>
                                      <a:srgbClr val="FF0000"/>
                                    </a:solidFill>
                                    <a:latin typeface="Cambria Math" panose="02040503050406030204" pitchFamily="18" charset="0"/>
                                    <a:ea typeface="Calibri" panose="020F0502020204030204" pitchFamily="34" charset="0"/>
                                    <a:cs typeface="Cambria Math" panose="02040503050406030204" pitchFamily="18" charset="0"/>
                                  </a:rPr>
                                </m:ctrlPr>
                              </m:fPr>
                              <m:num>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𝑧</m:t>
                                </m:r>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 −</m:t>
                                </m:r>
                                <m:sSub>
                                  <m:sSubPr>
                                    <m:ctrlPr>
                                      <a:rPr lang="de-DE" i="1">
                                        <a:solidFill>
                                          <a:srgbClr val="FF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 </m:t>
                                    </m:r>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𝑦</m:t>
                                    </m:r>
                                  </m:e>
                                  <m:sub>
                                    <m:r>
                                      <a:rPr lang="de-DE" i="1">
                                        <a:solidFill>
                                          <a:srgbClr val="FF0000"/>
                                        </a:solidFill>
                                        <a:latin typeface="Cambria Math" panose="02040503050406030204" pitchFamily="18" charset="0"/>
                                        <a:ea typeface="Calibri" panose="020F0502020204030204" pitchFamily="34" charset="0"/>
                                        <a:cs typeface="Cambria Math" panose="02040503050406030204" pitchFamily="18" charset="0"/>
                                      </a:rPr>
                                      <m:t>𝑖</m:t>
                                    </m:r>
                                  </m:sub>
                                </m:sSub>
                              </m:num>
                              <m:den>
                                <m:sSub>
                                  <m:sSubPr>
                                    <m:ctrlPr>
                                      <a:rPr lang="de-DE" i="1">
                                        <a:solidFill>
                                          <a:srgbClr val="FF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 </m:t>
                                    </m:r>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𝑧</m:t>
                                    </m:r>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 − </m:t>
                                    </m:r>
                                    <m:r>
                                      <a:rPr lang="de-DE" i="1">
                                        <a:solidFill>
                                          <a:srgbClr val="FF0000"/>
                                        </a:solidFill>
                                        <a:latin typeface="Cambria Math" panose="02040503050406030204" pitchFamily="18" charset="0"/>
                                        <a:ea typeface="Calibri" panose="020F0502020204030204" pitchFamily="34" charset="0"/>
                                        <a:cs typeface="Cambria Math" panose="02040503050406030204" pitchFamily="18" charset="0"/>
                                      </a:rPr>
                                      <m:t>𝑑</m:t>
                                    </m:r>
                                  </m:e>
                                  <m:sub>
                                    <m:r>
                                      <a:rPr lang="de-DE" i="1">
                                        <a:solidFill>
                                          <a:srgbClr val="FF0000"/>
                                        </a:solidFill>
                                        <a:latin typeface="Cambria Math" panose="02040503050406030204" pitchFamily="18" charset="0"/>
                                        <a:ea typeface="Calibri" panose="020F0502020204030204" pitchFamily="34" charset="0"/>
                                        <a:cs typeface="Cambria Math" panose="02040503050406030204" pitchFamily="18" charset="0"/>
                                      </a:rPr>
                                      <m:t>𝑚</m:t>
                                    </m:r>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𝑖𝑛</m:t>
                                    </m:r>
                                  </m:sub>
                                </m:sSub>
                                <m:r>
                                  <a:rPr lang="de-DE">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den>
                            </m:f>
                          </m:e>
                        </m:d>
                      </m:e>
                      <m:sup>
                        <m:r>
                          <a:rPr lang="de-DE"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 for </a:t>
                </a:r>
                <a14:m>
                  <m:oMath xmlns:m="http://schemas.openxmlformats.org/officeDocument/2006/math">
                    <m:sSub>
                      <m:sSubPr>
                        <m:ctrlPr>
                          <a:rPr lang="de-DE" sz="12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de-DE" sz="12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b>
                        <m:r>
                          <a:rPr lang="de-DE" sz="12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𝑖</m:t>
                        </m:r>
                      </m:sub>
                    </m:sSub>
                    <m:r>
                      <a:rPr lang="de-DE" sz="12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de-DE" sz="1200" b="0" i="1" smtClean="0">
                        <a:latin typeface="Cambria Math" panose="02040503050406030204" pitchFamily="18" charset="0"/>
                        <a:ea typeface="Cambria Math" panose="02040503050406030204" pitchFamily="18" charset="0"/>
                        <a:cs typeface="Times New Roman" panose="02020603050405020304" pitchFamily="18" charset="0"/>
                      </a:rPr>
                      <m:t>𝑧</m:t>
                    </m:r>
                  </m:oMath>
                </a14:m>
                <a:endParaRPr lang="de-DE" sz="1200" i="1" dirty="0">
                  <a:latin typeface="Cambria Math" panose="02040503050406030204" pitchFamily="18" charset="0"/>
                  <a:ea typeface="Calibri" panose="020F0502020204030204" pitchFamily="34" charset="0"/>
                  <a:cs typeface="Times New Roman" panose="02020603050405020304" pitchFamily="18" charset="0"/>
                </a:endParaRPr>
              </a:p>
              <a:p>
                <a:pPr marL="449580">
                  <a:lnSpc>
                    <a:spcPct val="115000"/>
                  </a:lnSpc>
                  <a:spcAft>
                    <a:spcPts val="1000"/>
                  </a:spcAft>
                </a:pPr>
                <a:r>
                  <a:rPr lang="de-DE" dirty="0">
                    <a:ea typeface="Calibri" panose="020F0502020204030204" pitchFamily="34" charset="0"/>
                    <a:cs typeface="Times New Roman" panose="02020603050405020304" pitchFamily="18" charset="0"/>
                  </a:rPr>
                  <a:t>z</a:t>
                </a:r>
                <a14:m>
                  <m:oMath xmlns:m="http://schemas.openxmlformats.org/officeDocument/2006/math">
                    <m:r>
                      <a:rPr lang="de-DE" i="1">
                        <a:latin typeface="Cambria Math" panose="02040503050406030204" pitchFamily="18" charset="0"/>
                        <a:ea typeface="Calibri" panose="020F0502020204030204" pitchFamily="34" charset="0"/>
                        <a:cs typeface="Times New Roman" panose="02020603050405020304" pitchFamily="18" charset="0"/>
                      </a:rPr>
                      <m:t>𝐹𝐺𝑇</m:t>
                    </m:r>
                    <m:r>
                      <a:rPr lang="en-US" i="1">
                        <a:latin typeface="Cambria Math" panose="02040503050406030204" pitchFamily="18" charset="0"/>
                        <a:ea typeface="Calibri" panose="020F0502020204030204" pitchFamily="34" charset="0"/>
                        <a:cs typeface="Times New Roman" panose="02020603050405020304" pitchFamily="18" charset="0"/>
                      </a:rPr>
                      <m:t>= </m:t>
                    </m:r>
                    <m:f>
                      <m:fPr>
                        <m:ctrlPr>
                          <a:rPr lang="de-DE" i="1">
                            <a:latin typeface="Cambria Math" panose="02040503050406030204" pitchFamily="18" charset="0"/>
                            <a:ea typeface="Calibri" panose="020F0502020204030204" pitchFamily="34" charset="0"/>
                            <a:cs typeface="Times New Roman" panose="02020603050405020304" pitchFamily="18" charset="0"/>
                          </a:rPr>
                        </m:ctrlPr>
                      </m:fPr>
                      <m:num>
                        <m:r>
                          <a:rPr lang="en-US" i="1">
                            <a:latin typeface="Cambria Math" panose="02040503050406030204" pitchFamily="18" charset="0"/>
                            <a:ea typeface="Calibri" panose="020F0502020204030204" pitchFamily="34" charset="0"/>
                            <a:cs typeface="Times New Roman" panose="02020603050405020304" pitchFamily="18" charset="0"/>
                          </a:rPr>
                          <m:t>1</m:t>
                        </m:r>
                      </m:num>
                      <m:den>
                        <m:r>
                          <a:rPr lang="de-DE" i="1">
                            <a:latin typeface="Cambria Math" panose="02040503050406030204" pitchFamily="18" charset="0"/>
                            <a:ea typeface="Calibri" panose="020F0502020204030204" pitchFamily="34" charset="0"/>
                            <a:cs typeface="Times New Roman" panose="02020603050405020304" pitchFamily="18" charset="0"/>
                          </a:rPr>
                          <m:t>𝑛</m:t>
                        </m:r>
                      </m:den>
                    </m:f>
                    <m:r>
                      <a:rPr lang="en-US" i="1">
                        <a:latin typeface="Cambria Math" panose="02040503050406030204" pitchFamily="18" charset="0"/>
                        <a:ea typeface="Calibri" panose="020F0502020204030204" pitchFamily="34" charset="0"/>
                        <a:cs typeface="Times New Roman" panose="02020603050405020304" pitchFamily="18" charset="0"/>
                      </a:rPr>
                      <m:t> </m:t>
                    </m:r>
                    <m:nary>
                      <m:naryPr>
                        <m:chr m:val="∑"/>
                        <m:limLoc m:val="undOvr"/>
                        <m:ctrlPr>
                          <a:rPr lang="de-DE" i="1">
                            <a:latin typeface="Cambria Math" panose="02040503050406030204" pitchFamily="18" charset="0"/>
                            <a:ea typeface="Calibri" panose="020F0502020204030204" pitchFamily="34" charset="0"/>
                            <a:cs typeface="Times New Roman" panose="02020603050405020304" pitchFamily="18" charset="0"/>
                          </a:rPr>
                        </m:ctrlPr>
                      </m:naryPr>
                      <m:sub>
                        <m:r>
                          <m:rPr>
                            <m:brk/>
                          </m:rPr>
                          <a:rPr lang="de-DE" b="0" i="1" smtClean="0">
                            <a:latin typeface="Cambria Math" panose="02040503050406030204" pitchFamily="18" charset="0"/>
                            <a:ea typeface="Calibri" panose="020F0502020204030204" pitchFamily="34" charset="0"/>
                            <a:cs typeface="Times New Roman" panose="02020603050405020304" pitchFamily="18" charset="0"/>
                          </a:rPr>
                          <m:t>𝑗</m:t>
                        </m:r>
                        <m:r>
                          <a:rPr lang="en-US" i="1">
                            <a:latin typeface="Cambria Math" panose="02040503050406030204" pitchFamily="18" charset="0"/>
                            <a:ea typeface="Calibri" panose="020F0502020204030204" pitchFamily="34" charset="0"/>
                            <a:cs typeface="Times New Roman" panose="02020603050405020304" pitchFamily="18" charset="0"/>
                          </a:rPr>
                          <m:t>=1</m:t>
                        </m:r>
                      </m:sub>
                      <m:sup>
                        <m:r>
                          <a:rPr lang="de-DE" i="1">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h</m:t>
                            </m:r>
                            <m:r>
                              <a:rPr lang="de-DE" b="0" i="1" smtClean="0">
                                <a:latin typeface="Cambria Math" panose="02040503050406030204" pitchFamily="18" charset="0"/>
                                <a:ea typeface="Calibri" panose="020F0502020204030204" pitchFamily="34" charset="0"/>
                                <a:cs typeface="Times New Roman" panose="02020603050405020304" pitchFamily="18" charset="0"/>
                              </a:rPr>
                              <m:t>𝑧</m:t>
                            </m:r>
                          </m:e>
                          <m:sub>
                            <m:r>
                              <a:rPr lang="de-DE" i="1">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 </m:t>
                            </m:r>
                          </m:sub>
                        </m:sSub>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de-DE" i="1">
                                <a:latin typeface="Cambria Math" panose="02040503050406030204" pitchFamily="18" charset="0"/>
                                <a:ea typeface="Calibri" panose="020F0502020204030204" pitchFamily="34" charset="0"/>
                                <a:cs typeface="Times New Roman" panose="02020603050405020304" pitchFamily="18" charset="0"/>
                              </a:rPr>
                              <m:t>𝑖</m:t>
                            </m:r>
                            <m:r>
                              <a:rPr lang="de-DE" b="0" i="1" smtClean="0">
                                <a:latin typeface="Cambria Math" panose="02040503050406030204" pitchFamily="18" charset="0"/>
                                <a:ea typeface="Calibri" panose="020F0502020204030204" pitchFamily="34" charset="0"/>
                                <a:cs typeface="Times New Roman" panose="02020603050405020304" pitchFamily="18" charset="0"/>
                              </a:rPr>
                              <m:t>𝑧</m:t>
                            </m:r>
                          </m:e>
                          <m:sub>
                            <m:r>
                              <a:rPr lang="de-DE" i="1">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 </m:t>
                            </m:r>
                          </m:sub>
                        </m:sSub>
                      </m:e>
                    </m:nary>
                  </m:oMath>
                </a14:m>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63948"/>
                <a:ext cx="4680000" cy="3862468"/>
              </a:xfrm>
              <a:prstGeom prst="rect">
                <a:avLst/>
              </a:prstGeom>
              <a:blipFill rotWithShape="0">
                <a:blip r:embed="rId2"/>
                <a:stretch>
                  <a:fillRect b="-15482"/>
                </a:stretch>
              </a:blipFill>
            </p:spPr>
            <p:txBody>
              <a:bodyPr/>
              <a:lstStyle/>
              <a:p>
                <a:r>
                  <a:rPr lang="de-DE">
                    <a:noFill/>
                  </a:rPr>
                  <a:t> </a:t>
                </a:r>
              </a:p>
            </p:txBody>
          </p:sp>
        </mc:Fallback>
      </mc:AlternateContent>
      <p:sp>
        <p:nvSpPr>
          <p:cNvPr id="5" name="Rechteck 4"/>
          <p:cNvSpPr/>
          <p:nvPr/>
        </p:nvSpPr>
        <p:spPr>
          <a:xfrm>
            <a:off x="1010194" y="1146439"/>
            <a:ext cx="5367303" cy="830997"/>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[6]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Adjusted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FGT Aggregation of Poverty </a:t>
            </a:r>
            <a:b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endParaRPr lang="de-DE" sz="2000" dirty="0"/>
          </a:p>
        </p:txBody>
      </p:sp>
      <mc:AlternateContent xmlns:mc="http://schemas.openxmlformats.org/markup-compatibility/2006" xmlns:a14="http://schemas.microsoft.com/office/drawing/2010/main">
        <mc:Choice Requires="a14">
          <p:sp>
            <p:nvSpPr>
              <p:cNvPr id="6" name="Rechteck 5"/>
              <p:cNvSpPr/>
              <p:nvPr/>
            </p:nvSpPr>
            <p:spPr>
              <a:xfrm>
                <a:off x="6821424" y="2171080"/>
                <a:ext cx="4680000" cy="3905556"/>
              </a:xfrm>
              <a:prstGeom prst="rect">
                <a:avLst/>
              </a:prstGeom>
            </p:spPr>
            <p:txBody>
              <a:bodyPr wrap="square">
                <a:spAutoFit/>
              </a:bodyPr>
              <a:lstStyle/>
              <a:p>
                <a:pPr lvl="1">
                  <a:lnSpc>
                    <a:spcPct val="115000"/>
                  </a:lnSpc>
                  <a:spcAft>
                    <a:spcPts val="1000"/>
                  </a:spcAft>
                </a:pPr>
                <a14:m>
                  <m:oMath xmlns:m="http://schemas.openxmlformats.org/officeDocument/2006/math">
                    <m:sSubSup>
                      <m:sSubSupPr>
                        <m:ctrlPr>
                          <a:rPr lang="de-DE" sz="2800" i="1" smtClean="0">
                            <a:solidFill>
                              <a:srgbClr val="222222"/>
                            </a:solidFill>
                            <a:latin typeface="Cambria Math" panose="02040503050406030204" pitchFamily="18" charset="0"/>
                          </a:rPr>
                        </m:ctrlPr>
                      </m:sSubSupPr>
                      <m:e>
                        <m:r>
                          <a:rPr lang="de-DE" sz="2800" i="1">
                            <a:solidFill>
                              <a:srgbClr val="222222"/>
                            </a:solidFill>
                            <a:latin typeface="Cambria Math" panose="02040503050406030204" pitchFamily="18" charset="0"/>
                          </a:rPr>
                          <m:t>𝑥</m:t>
                        </m:r>
                      </m:e>
                      <m:sub>
                        <m:r>
                          <a:rPr lang="de-DE" sz="2800" i="1">
                            <a:solidFill>
                              <a:srgbClr val="222222"/>
                            </a:solidFill>
                            <a:latin typeface="Cambria Math" panose="02040503050406030204" pitchFamily="18" charset="0"/>
                          </a:rPr>
                          <m:t>𝑖</m:t>
                        </m:r>
                      </m:sub>
                      <m:sup>
                        <m:r>
                          <a:rPr lang="de-DE" sz="2800" i="1">
                            <a:solidFill>
                              <a:srgbClr val="222222"/>
                            </a:solidFill>
                            <a:latin typeface="Cambria Math" panose="02040503050406030204" pitchFamily="18" charset="0"/>
                          </a:rPr>
                          <m:t> ∗</m:t>
                        </m:r>
                      </m:sup>
                    </m:sSubSup>
                    <m:r>
                      <a:rPr lang="de-DE" sz="2800">
                        <a:solidFill>
                          <a:srgbClr val="222222"/>
                        </a:solidFill>
                        <a:latin typeface="Cambria Math" panose="02040503050406030204" pitchFamily="18" charset="0"/>
                        <a:ea typeface="Calibri" panose="020F0502020204030204" pitchFamily="34" charset="0"/>
                        <a:cs typeface="Cambria Math" panose="02040503050406030204" pitchFamily="18" charset="0"/>
                      </a:rPr>
                      <m:t>=</m:t>
                    </m:r>
                    <m:f>
                      <m:fPr>
                        <m:ctrlPr>
                          <a:rPr lang="de-DE" sz="28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𝑥</m:t>
                            </m:r>
                          </m:e>
                          <m:sub>
                            <m:r>
                              <a:rPr lang="de-DE"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t> − </m:t>
                        </m:r>
                        <m:r>
                          <m:rPr>
                            <m:sty m:val="p"/>
                          </m:rPr>
                          <a:rPr lang="en-US" sz="2800">
                            <a:solidFill>
                              <a:srgbClr val="C00000"/>
                            </a:solidFill>
                            <a:latin typeface="Cambria Math" panose="02040503050406030204" pitchFamily="18" charset="0"/>
                            <a:ea typeface="Calibri" panose="020F0502020204030204" pitchFamily="34" charset="0"/>
                            <a:cs typeface="Cambria Math" panose="02040503050406030204" pitchFamily="18" charset="0"/>
                          </a:rPr>
                          <m:t>w</m:t>
                        </m:r>
                      </m:num>
                      <m:den>
                        <m:sSub>
                          <m:sSubPr>
                            <m:ctrlPr>
                              <a:rPr lang="de-DE"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2800"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𝑤</m:t>
                            </m:r>
                          </m:e>
                          <m:sub>
                            <m:r>
                              <a:rPr lang="de-DE"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𝑚𝑎𝑥</m:t>
                            </m:r>
                          </m:sub>
                        </m:sSub>
                        <m:r>
                          <a:rPr lang="de-DE" sz="280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en-US"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m:rPr>
                            <m:sty m:val="p"/>
                          </m:rPr>
                          <a:rPr lang="en-US" sz="2800">
                            <a:solidFill>
                              <a:srgbClr val="C00000"/>
                            </a:solidFill>
                            <a:latin typeface="Cambria Math" panose="02040503050406030204" pitchFamily="18" charset="0"/>
                            <a:ea typeface="Calibri" panose="020F0502020204030204" pitchFamily="34" charset="0"/>
                            <a:cs typeface="Cambria Math" panose="02040503050406030204" pitchFamily="18" charset="0"/>
                          </a:rPr>
                          <m:t>w</m:t>
                        </m:r>
                      </m:den>
                    </m:f>
                  </m:oMath>
                </a14:m>
                <a:r>
                  <a:rPr lang="en-US" sz="1400" dirty="0">
                    <a:solidFill>
                      <a:srgbClr val="222222"/>
                    </a:solidFill>
                    <a:latin typeface="Cambria Math" panose="02040503050406030204" pitchFamily="18" charset="0"/>
                    <a:ea typeface="Times New Roman" panose="02020603050405020304" pitchFamily="18" charset="0"/>
                    <a:cs typeface="Cambria Math" panose="02040503050406030204" pitchFamily="18" charset="0"/>
                  </a:rPr>
                  <a:t>	</a:t>
                </a:r>
                <a14:m>
                  <m:oMath xmlns:m="http://schemas.openxmlformats.org/officeDocument/2006/math">
                    <m:sSubSup>
                      <m:sSubSupPr>
                        <m:ctrlPr>
                          <a:rPr lang="de-DE" sz="1600" i="1">
                            <a:solidFill>
                              <a:srgbClr val="222222"/>
                            </a:solidFill>
                            <a:latin typeface="Cambria Math" panose="02040503050406030204" pitchFamily="18" charset="0"/>
                          </a:rPr>
                        </m:ctrlPr>
                      </m:sSubSupPr>
                      <m:e>
                        <m:r>
                          <a:rPr lang="de-DE" sz="1600" i="1">
                            <a:solidFill>
                              <a:srgbClr val="222222"/>
                            </a:solidFill>
                            <a:latin typeface="Cambria Math" panose="02040503050406030204" pitchFamily="18" charset="0"/>
                          </a:rPr>
                          <m:t>𝑥</m:t>
                        </m:r>
                      </m:e>
                      <m:sub>
                        <m:r>
                          <a:rPr lang="de-DE" sz="1600" i="1">
                            <a:solidFill>
                              <a:srgbClr val="222222"/>
                            </a:solidFill>
                            <a:latin typeface="Cambria Math" panose="02040503050406030204" pitchFamily="18" charset="0"/>
                          </a:rPr>
                          <m:t>𝑖</m:t>
                        </m:r>
                      </m:sub>
                      <m:sup>
                        <m:r>
                          <a:rPr lang="de-DE" sz="1600" i="1">
                            <a:solidFill>
                              <a:srgbClr val="222222"/>
                            </a:solidFill>
                            <a:latin typeface="Cambria Math" panose="02040503050406030204" pitchFamily="18" charset="0"/>
                          </a:rPr>
                          <m:t> ∗</m:t>
                        </m:r>
                      </m:sup>
                    </m:sSubSup>
                    <m:r>
                      <a:rPr lang="de-DE" sz="1600" i="1">
                        <a:solidFill>
                          <a:srgbClr val="222222"/>
                        </a:solidFill>
                        <a:latin typeface="Cambria Math" panose="02040503050406030204" pitchFamily="18" charset="0"/>
                        <a:ea typeface="Cambria Math" panose="02040503050406030204" pitchFamily="18" charset="0"/>
                      </a:rPr>
                      <m:t>∈[0,…,1]</m:t>
                    </m:r>
                  </m:oMath>
                </a14:m>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The proposed FGT measure for wealth can such be formulated for standard linear applications, similar to the corresponding poverty measure.</a:t>
                </a:r>
              </a:p>
              <a:p>
                <a:pPr>
                  <a:lnSpc>
                    <a:spcPct val="115000"/>
                  </a:lnSpc>
                  <a:spcAft>
                    <a:spcPts val="1000"/>
                  </a:spcAft>
                </a:pPr>
                <a:endParaRPr lang="en-US" sz="1600" i="1" dirty="0">
                  <a:solidFill>
                    <a:srgbClr val="FF0000"/>
                  </a:solidFill>
                  <a:latin typeface="Cambria Math" panose="02040503050406030204" pitchFamily="18"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h𝑤</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m:t>
                    </m:r>
                    <m:r>
                      <a:rPr lang="de-DE" b="0" i="1" smtClean="0">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de-DE" i="1">
                            <a:latin typeface="Cambria Math" panose="02040503050406030204" pitchFamily="18" charset="0"/>
                            <a:ea typeface="Calibri" panose="020F0502020204030204" pitchFamily="34" charset="0"/>
                            <a:cs typeface="Times New Roman" panose="020206030504050203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0,1</m:t>
                        </m:r>
                      </m:e>
                    </m:d>
                  </m:oMath>
                </a14:m>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Times New Roman" panose="02020603050405020304" pitchFamily="18" charset="0"/>
                    <a:cs typeface="Times New Roman" panose="02020603050405020304" pitchFamily="18" charset="0"/>
                  </a:rPr>
                  <a:t>identification:	</a:t>
                </a:r>
                <a14:m>
                  <m:oMath xmlns:m="http://schemas.openxmlformats.org/officeDocument/2006/math">
                    <m:sSub>
                      <m:sSubPr>
                        <m:ctrlPr>
                          <a:rPr lang="de-DE" sz="1200" i="1">
                            <a:latin typeface="Cambria Math" panose="02040503050406030204" pitchFamily="18" charset="0"/>
                            <a:ea typeface="Calibri" panose="020F0502020204030204" pitchFamily="34" charset="0"/>
                            <a:cs typeface="Times New Roman" panose="02020603050405020304" pitchFamily="18" charset="0"/>
                          </a:rPr>
                        </m:ctrlPr>
                      </m:sSubPr>
                      <m:e>
                        <m:r>
                          <a:rPr lang="en-US" sz="1200" i="1">
                            <a:latin typeface="Cambria Math" panose="02040503050406030204" pitchFamily="18" charset="0"/>
                            <a:ea typeface="Calibri" panose="020F0502020204030204" pitchFamily="34" charset="0"/>
                            <a:cs typeface="Times New Roman" panose="02020603050405020304" pitchFamily="18" charset="0"/>
                          </a:rPr>
                          <m:t>h𝑤</m:t>
                        </m:r>
                      </m:e>
                      <m:sub>
                        <m:r>
                          <a:rPr lang="de-DE" sz="1200"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sz="1200" baseline="-25000" dirty="0">
                    <a:latin typeface="Calibri" panose="020F0502020204030204" pitchFamily="34" charset="0"/>
                    <a:ea typeface="Times New Roman" panose="02020603050405020304" pitchFamily="18" charset="0"/>
                    <a:cs typeface="Times New Roman" panose="02020603050405020304" pitchFamily="18" charset="0"/>
                  </a:rPr>
                  <a:t> </a:t>
                </a:r>
                <a:r>
                  <a:rPr lang="en-US" sz="1200" dirty="0">
                    <a:latin typeface="Calibri" panose="020F0502020204030204" pitchFamily="34" charset="0"/>
                    <a:ea typeface="Times New Roman" panose="02020603050405020304" pitchFamily="18" charset="0"/>
                    <a:cs typeface="Times New Roman" panose="02020603050405020304" pitchFamily="18" charset="0"/>
                  </a:rPr>
                  <a:t> = 1  for </a:t>
                </a:r>
                <a14:m>
                  <m:oMath xmlns:m="http://schemas.openxmlformats.org/officeDocument/2006/math">
                    <m:sSub>
                      <m:sSubPr>
                        <m:ctrlPr>
                          <a:rPr lang="de-DE" sz="1200" i="1">
                            <a:latin typeface="Cambria Math" panose="02040503050406030204" pitchFamily="18" charset="0"/>
                            <a:ea typeface="Calibri" panose="020F0502020204030204" pitchFamily="34" charset="0"/>
                            <a:cs typeface="Times New Roman" panose="02020603050405020304" pitchFamily="18" charset="0"/>
                          </a:rPr>
                        </m:ctrlPr>
                      </m:sSubPr>
                      <m:e>
                        <m:r>
                          <a:rPr lang="de-DE" sz="1200" b="0" i="1" smtClean="0">
                            <a:latin typeface="Cambria Math" panose="02040503050406030204" pitchFamily="18" charset="0"/>
                            <a:ea typeface="Calibri" panose="020F0502020204030204" pitchFamily="34" charset="0"/>
                            <a:cs typeface="Times New Roman" panose="02020603050405020304" pitchFamily="18" charset="0"/>
                          </a:rPr>
                          <m:t>𝑥</m:t>
                        </m:r>
                      </m:e>
                      <m:sub>
                        <m:r>
                          <a:rPr lang="de-DE" sz="1200" i="1">
                            <a:latin typeface="Cambria Math" panose="02040503050406030204" pitchFamily="18" charset="0"/>
                            <a:ea typeface="Calibri" panose="020F0502020204030204" pitchFamily="34" charset="0"/>
                            <a:cs typeface="Times New Roman" panose="02020603050405020304" pitchFamily="18" charset="0"/>
                          </a:rPr>
                          <m:t>𝑖</m:t>
                        </m:r>
                      </m:sub>
                    </m:sSub>
                    <m:r>
                      <a:rPr lang="de-DE" sz="1200" b="0" i="1" smtClean="0">
                        <a:latin typeface="Cambria Math" panose="02040503050406030204" pitchFamily="18" charset="0"/>
                        <a:ea typeface="Calibri" panose="020F0502020204030204" pitchFamily="34" charset="0"/>
                        <a:cs typeface="Times New Roman" panose="02020603050405020304" pitchFamily="18" charset="0"/>
                      </a:rPr>
                      <m:t>&gt;</m:t>
                    </m:r>
                    <m:r>
                      <a:rPr lang="de-DE" sz="1200" b="0" i="1" smtClean="0">
                        <a:latin typeface="Cambria Math" panose="02040503050406030204" pitchFamily="18" charset="0"/>
                        <a:ea typeface="Calibri" panose="020F0502020204030204" pitchFamily="34" charset="0"/>
                        <a:cs typeface="Times New Roman" panose="02020603050405020304" pitchFamily="18" charset="0"/>
                      </a:rPr>
                      <m:t>𝑤</m:t>
                    </m:r>
                  </m:oMath>
                </a14:m>
                <a:endParaRPr lang="de-DE" sz="1200" b="0" i="1" dirty="0">
                  <a:latin typeface="Cambria Math" panose="02040503050406030204" pitchFamily="18"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𝑖𝑤</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 </m:t>
                    </m:r>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𝑖𝑤</m:t>
                        </m:r>
                        <m:r>
                          <a:rPr lang="en-US" i="1">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𝑤</m:t>
                        </m:r>
                        <m:r>
                          <a:rPr lang="en-US" i="1">
                            <a:latin typeface="Cambria Math" panose="02040503050406030204" pitchFamily="18" charset="0"/>
                            <a:ea typeface="Calibri" panose="020F0502020204030204" pitchFamily="34" charset="0"/>
                            <a:cs typeface="Times New Roman" panose="02020603050405020304" pitchFamily="18" charset="0"/>
                          </a:rPr>
                          <m:t>)</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p>
                      <m:sSupPr>
                        <m:ctrlPr>
                          <a:rPr lang="de-DE"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𝑥</m:t>
                                    </m:r>
                                  </m:e>
                                  <m:sub>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 − </m:t>
                                </m:r>
                                <m:r>
                                  <m:rPr>
                                    <m:sty m:val="p"/>
                                  </m:rPr>
                                  <a:rPr lang="en-US">
                                    <a:solidFill>
                                      <a:srgbClr val="C00000"/>
                                    </a:solidFill>
                                    <a:latin typeface="Cambria Math" panose="02040503050406030204" pitchFamily="18" charset="0"/>
                                    <a:ea typeface="Calibri" panose="020F0502020204030204" pitchFamily="34" charset="0"/>
                                    <a:cs typeface="Cambria Math" panose="02040503050406030204" pitchFamily="18" charset="0"/>
                                  </a:rPr>
                                  <m:t>w</m:t>
                                </m:r>
                              </m:num>
                              <m:den>
                                <m:sSub>
                                  <m:sSub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𝑤</m:t>
                                    </m:r>
                                  </m:e>
                                  <m:sub>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𝑚𝑎𝑥</m:t>
                                    </m:r>
                                  </m:sub>
                                </m:sSub>
                                <m:r>
                                  <a:rPr lang="de-DE">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 </m:t>
                                </m:r>
                                <m:r>
                                  <m:rPr>
                                    <m:sty m:val="p"/>
                                  </m:rPr>
                                  <a:rPr lang="en-US">
                                    <a:solidFill>
                                      <a:srgbClr val="C00000"/>
                                    </a:solidFill>
                                    <a:latin typeface="Cambria Math" panose="02040503050406030204" pitchFamily="18" charset="0"/>
                                    <a:ea typeface="Calibri" panose="020F0502020204030204" pitchFamily="34" charset="0"/>
                                    <a:cs typeface="Cambria Math" panose="02040503050406030204" pitchFamily="18" charset="0"/>
                                  </a:rPr>
                                  <m:t>w</m:t>
                                </m:r>
                              </m:den>
                            </m:f>
                          </m:e>
                        </m:d>
                      </m:e>
                      <m:sup>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 for </a:t>
                </a:r>
                <a14:m>
                  <m:oMath xmlns:m="http://schemas.openxmlformats.org/officeDocument/2006/math">
                    <m:sSub>
                      <m:sSubPr>
                        <m:ctrlPr>
                          <a:rPr lang="de-DE" sz="1200" i="1">
                            <a:latin typeface="Cambria Math" panose="02040503050406030204" pitchFamily="18" charset="0"/>
                            <a:ea typeface="Calibri" panose="020F0502020204030204" pitchFamily="34" charset="0"/>
                            <a:cs typeface="Times New Roman" panose="02020603050405020304" pitchFamily="18" charset="0"/>
                          </a:rPr>
                        </m:ctrlPr>
                      </m:sSubPr>
                      <m:e>
                        <m:r>
                          <a:rPr lang="de-DE" sz="1200" i="1">
                            <a:latin typeface="Cambria Math" panose="02040503050406030204" pitchFamily="18" charset="0"/>
                            <a:ea typeface="Calibri" panose="020F0502020204030204" pitchFamily="34" charset="0"/>
                            <a:cs typeface="Times New Roman" panose="02020603050405020304" pitchFamily="18" charset="0"/>
                          </a:rPr>
                          <m:t>𝑥</m:t>
                        </m:r>
                      </m:e>
                      <m:sub>
                        <m:r>
                          <a:rPr lang="de-DE" sz="1200" i="1">
                            <a:latin typeface="Cambria Math" panose="02040503050406030204" pitchFamily="18" charset="0"/>
                            <a:ea typeface="Calibri" panose="020F0502020204030204" pitchFamily="34" charset="0"/>
                            <a:cs typeface="Times New Roman" panose="02020603050405020304" pitchFamily="18" charset="0"/>
                          </a:rPr>
                          <m:t>𝑖</m:t>
                        </m:r>
                      </m:sub>
                    </m:sSub>
                    <m:r>
                      <a:rPr lang="de-DE" sz="1200" i="1" smtClean="0">
                        <a:latin typeface="Cambria Math" panose="02040503050406030204" pitchFamily="18" charset="0"/>
                        <a:ea typeface="Cambria Math" panose="02040503050406030204" pitchFamily="18" charset="0"/>
                        <a:cs typeface="Times New Roman" panose="02020603050405020304" pitchFamily="18" charset="0"/>
                      </a:rPr>
                      <m:t>≥</m:t>
                    </m:r>
                    <m:r>
                      <a:rPr lang="de-DE" sz="1200" i="1">
                        <a:latin typeface="Cambria Math" panose="02040503050406030204" pitchFamily="18" charset="0"/>
                        <a:ea typeface="Calibri" panose="020F0502020204030204" pitchFamily="34" charset="0"/>
                        <a:cs typeface="Times New Roman" panose="02020603050405020304" pitchFamily="18" charset="0"/>
                      </a:rPr>
                      <m:t>𝑤</m:t>
                    </m:r>
                  </m:oMath>
                </a14:m>
                <a:endParaRPr lang="de-DE" sz="1200" i="1" dirty="0">
                  <a:latin typeface="Cambria Math" panose="02040503050406030204" pitchFamily="18"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r>
                      <a:rPr lang="de-DE" i="1">
                        <a:latin typeface="Cambria Math" panose="02040503050406030204" pitchFamily="18" charset="0"/>
                        <a:ea typeface="Calibri" panose="020F0502020204030204" pitchFamily="34" charset="0"/>
                        <a:cs typeface="Times New Roman" panose="02020603050405020304" pitchFamily="18" charset="0"/>
                      </a:rPr>
                      <m:t>𝑤𝐹𝐺𝑇</m:t>
                    </m:r>
                    <m:r>
                      <a:rPr lang="en-US" i="1">
                        <a:latin typeface="Cambria Math" panose="02040503050406030204" pitchFamily="18" charset="0"/>
                        <a:ea typeface="Calibri" panose="020F0502020204030204" pitchFamily="34" charset="0"/>
                        <a:cs typeface="Times New Roman" panose="02020603050405020304" pitchFamily="18" charset="0"/>
                      </a:rPr>
                      <m:t>= </m:t>
                    </m:r>
                    <m:f>
                      <m:fPr>
                        <m:ctrlPr>
                          <a:rPr lang="de-DE" i="1">
                            <a:latin typeface="Cambria Math" panose="02040503050406030204" pitchFamily="18" charset="0"/>
                            <a:ea typeface="Calibri" panose="020F0502020204030204" pitchFamily="34" charset="0"/>
                            <a:cs typeface="Times New Roman" panose="02020603050405020304" pitchFamily="18" charset="0"/>
                          </a:rPr>
                        </m:ctrlPr>
                      </m:fPr>
                      <m:num>
                        <m:r>
                          <a:rPr lang="en-US" i="1">
                            <a:latin typeface="Cambria Math" panose="02040503050406030204" pitchFamily="18" charset="0"/>
                            <a:ea typeface="Calibri" panose="020F0502020204030204" pitchFamily="34" charset="0"/>
                            <a:cs typeface="Times New Roman" panose="02020603050405020304" pitchFamily="18" charset="0"/>
                          </a:rPr>
                          <m:t>1</m:t>
                        </m:r>
                      </m:num>
                      <m:den>
                        <m:r>
                          <a:rPr lang="de-DE" i="1">
                            <a:latin typeface="Cambria Math" panose="02040503050406030204" pitchFamily="18" charset="0"/>
                            <a:ea typeface="Calibri" panose="020F0502020204030204" pitchFamily="34" charset="0"/>
                            <a:cs typeface="Times New Roman" panose="02020603050405020304" pitchFamily="18" charset="0"/>
                          </a:rPr>
                          <m:t>𝑛</m:t>
                        </m:r>
                      </m:den>
                    </m:f>
                    <m:r>
                      <a:rPr lang="en-US" i="1">
                        <a:latin typeface="Cambria Math" panose="02040503050406030204" pitchFamily="18" charset="0"/>
                        <a:ea typeface="Calibri" panose="020F0502020204030204" pitchFamily="34" charset="0"/>
                        <a:cs typeface="Times New Roman" panose="02020603050405020304" pitchFamily="18" charset="0"/>
                      </a:rPr>
                      <m:t> </m:t>
                    </m:r>
                    <m:nary>
                      <m:naryPr>
                        <m:chr m:val="∑"/>
                        <m:limLoc m:val="undOvr"/>
                        <m:ctrlPr>
                          <a:rPr lang="de-DE" i="1">
                            <a:latin typeface="Cambria Math" panose="02040503050406030204" pitchFamily="18" charset="0"/>
                            <a:ea typeface="Calibri" panose="020F0502020204030204" pitchFamily="34" charset="0"/>
                            <a:cs typeface="Times New Roman" panose="02020603050405020304" pitchFamily="18" charset="0"/>
                          </a:rPr>
                        </m:ctrlPr>
                      </m:naryPr>
                      <m:sub>
                        <m:r>
                          <a:rPr lang="de-DE" i="1">
                            <a:latin typeface="Cambria Math" panose="02040503050406030204" pitchFamily="18" charset="0"/>
                            <a:ea typeface="Calibri" panose="020F0502020204030204" pitchFamily="34" charset="0"/>
                            <a:cs typeface="Times New Roman" panose="02020603050405020304" pitchFamily="18" charset="0"/>
                          </a:rPr>
                          <m:t>𝑟</m:t>
                        </m:r>
                        <m:r>
                          <a:rPr lang="en-US" i="1">
                            <a:latin typeface="Cambria Math" panose="02040503050406030204" pitchFamily="18" charset="0"/>
                            <a:ea typeface="Calibri" panose="020F0502020204030204" pitchFamily="34" charset="0"/>
                            <a:cs typeface="Times New Roman" panose="02020603050405020304" pitchFamily="18" charset="0"/>
                          </a:rPr>
                          <m:t>=1</m:t>
                        </m:r>
                      </m:sub>
                      <m:sup>
                        <m:r>
                          <a:rPr lang="de-DE" i="1">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h𝑤</m:t>
                            </m:r>
                          </m:e>
                          <m:sub>
                            <m:r>
                              <a:rPr lang="de-DE" i="1">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 </m:t>
                            </m:r>
                          </m:sub>
                        </m:sSub>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de-DE" i="1">
                                <a:latin typeface="Cambria Math" panose="02040503050406030204" pitchFamily="18" charset="0"/>
                                <a:ea typeface="Calibri" panose="020F0502020204030204" pitchFamily="34" charset="0"/>
                                <a:cs typeface="Times New Roman" panose="02020603050405020304" pitchFamily="18" charset="0"/>
                              </a:rPr>
                              <m:t>𝑖𝑤</m:t>
                            </m:r>
                          </m:e>
                          <m:sub>
                            <m:r>
                              <a:rPr lang="de-DE" i="1">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 </m:t>
                            </m:r>
                          </m:sub>
                        </m:sSub>
                      </m:e>
                    </m:nary>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de-DE" dirty="0"/>
              </a:p>
            </p:txBody>
          </p:sp>
        </mc:Choice>
        <mc:Fallback xmlns="">
          <p:sp>
            <p:nvSpPr>
              <p:cNvPr id="6" name="Rechteck 5"/>
              <p:cNvSpPr>
                <a:spLocks noRot="1" noChangeAspect="1" noMove="1" noResize="1" noEditPoints="1" noAdjustHandles="1" noChangeArrowheads="1" noChangeShapeType="1" noTextEdit="1"/>
              </p:cNvSpPr>
              <p:nvPr/>
            </p:nvSpPr>
            <p:spPr>
              <a:xfrm>
                <a:off x="6821424" y="2171080"/>
                <a:ext cx="4680000" cy="3905556"/>
              </a:xfrm>
              <a:prstGeom prst="rect">
                <a:avLst/>
              </a:prstGeom>
              <a:blipFill>
                <a:blip r:embed="rId3"/>
                <a:stretch>
                  <a:fillRect l="-651" b="-15133"/>
                </a:stretch>
              </a:blipFill>
            </p:spPr>
            <p:txBody>
              <a:bodyPr/>
              <a:lstStyle/>
              <a:p>
                <a:r>
                  <a:rPr lang="de-DE">
                    <a:noFill/>
                  </a:rPr>
                  <a:t> </a:t>
                </a:r>
              </a:p>
            </p:txBody>
          </p:sp>
        </mc:Fallback>
      </mc:AlternateContent>
      <p:sp>
        <p:nvSpPr>
          <p:cNvPr id="7" name="Rechteck 6"/>
          <p:cNvSpPr/>
          <p:nvPr/>
        </p:nvSpPr>
        <p:spPr>
          <a:xfrm>
            <a:off x="6821424" y="1146439"/>
            <a:ext cx="5230368"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[6]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Adjusted </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FGT Aggregation of Wealth</a:t>
            </a:r>
            <a:endParaRPr lang="de-DE" sz="2000" dirty="0"/>
          </a:p>
        </p:txBody>
      </p:sp>
    </p:spTree>
    <p:extLst>
      <p:ext uri="{BB962C8B-B14F-4D97-AF65-F5344CB8AC3E}">
        <p14:creationId xmlns:p14="http://schemas.microsoft.com/office/powerpoint/2010/main" val="8346622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10194" y="2010382"/>
            <a:ext cx="4680000" cy="410882"/>
          </a:xfrm>
          <a:prstGeom prst="rect">
            <a:avLst/>
          </a:prstGeom>
        </p:spPr>
        <p:txBody>
          <a:bodyPr>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hteck 4"/>
          <p:cNvSpPr/>
          <p:nvPr/>
        </p:nvSpPr>
        <p:spPr>
          <a:xfrm>
            <a:off x="1010194" y="1146439"/>
            <a:ext cx="4842864" cy="830997"/>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[7]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Modified</a:t>
            </a:r>
            <a:r>
              <a:rPr lang="en-US" sz="2400" dirty="0">
                <a:solidFill>
                  <a:srgbClr val="C00000"/>
                </a:solidFill>
              </a:rPr>
              <a:t> </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Aggregation of Poverty </a:t>
            </a:r>
            <a:b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en-US" sz="2400" dirty="0"/>
              <a:t>(</a:t>
            </a:r>
            <a:r>
              <a:rPr lang="en-US" sz="2400" dirty="0">
                <a:solidFill>
                  <a:srgbClr val="C00000"/>
                </a:solidFill>
              </a:rPr>
              <a:t>Non-Linear</a:t>
            </a:r>
            <a:r>
              <a:rPr lang="en-US" sz="2400" dirty="0"/>
              <a:t> for [</a:t>
            </a:r>
            <a:r>
              <a:rPr lang="en-US" sz="2400" dirty="0">
                <a:solidFill>
                  <a:srgbClr val="C00000"/>
                </a:solidFill>
              </a:rPr>
              <a:t>α=1</a:t>
            </a:r>
            <a:r>
              <a:rPr lang="en-US" sz="2400" dirty="0"/>
              <a:t>])</a:t>
            </a:r>
            <a:endParaRPr lang="de-DE" sz="2400" dirty="0"/>
          </a:p>
        </p:txBody>
      </p:sp>
      <mc:AlternateContent xmlns:mc="http://schemas.openxmlformats.org/markup-compatibility/2006" xmlns:a14="http://schemas.microsoft.com/office/drawing/2010/main">
        <mc:Choice Requires="a14">
          <p:sp>
            <p:nvSpPr>
              <p:cNvPr id="6" name="Rechteck 5"/>
              <p:cNvSpPr/>
              <p:nvPr/>
            </p:nvSpPr>
            <p:spPr>
              <a:xfrm>
                <a:off x="6431280" y="2577310"/>
                <a:ext cx="5760720" cy="2840778"/>
              </a:xfrm>
              <a:prstGeom prst="rect">
                <a:avLst/>
              </a:prstGeom>
            </p:spPr>
            <p:txBody>
              <a:bodyPr wrap="square">
                <a:spAutoFit/>
              </a:bodyPr>
              <a:lstStyle/>
              <a:p>
                <a:pPr marL="449580">
                  <a:lnSpc>
                    <a:spcPct val="115000"/>
                  </a:lnSpc>
                  <a:spcAft>
                    <a:spcPts val="1000"/>
                  </a:spcAft>
                </a:pPr>
                <a14:m>
                  <m:oMath xmlns:m="http://schemas.openxmlformats.org/officeDocument/2006/math">
                    <m:sSub>
                      <m:sSubPr>
                        <m:ctrlPr>
                          <a:rPr lang="de-DE" sz="24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h𝑤</m:t>
                        </m:r>
                      </m:e>
                      <m:sub>
                        <m:r>
                          <a:rPr lang="de-DE" sz="2400" i="1">
                            <a:latin typeface="Cambria Math" panose="02040503050406030204" pitchFamily="18" charset="0"/>
                            <a:ea typeface="Calibri" panose="020F0502020204030204" pitchFamily="34" charset="0"/>
                            <a:cs typeface="Times New Roman" panose="02020603050405020304" pitchFamily="18" charset="0"/>
                          </a:rPr>
                          <m:t>𝑖</m:t>
                        </m:r>
                      </m:sub>
                    </m:sSub>
                    <m:r>
                      <a:rPr lang="en-US" sz="2400" i="1">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de-DE" sz="2400" i="1">
                            <a:latin typeface="Cambria Math" panose="02040503050406030204" pitchFamily="18" charset="0"/>
                            <a:ea typeface="Calibri" panose="020F0502020204030204" pitchFamily="34" charset="0"/>
                            <a:cs typeface="Times New Roman" panose="02020603050405020304" pitchFamily="18" charset="0"/>
                          </a:rPr>
                        </m:ctrlPr>
                      </m:dPr>
                      <m:e>
                        <m:r>
                          <a:rPr lang="en-US" sz="2400" i="1">
                            <a:latin typeface="Cambria Math" panose="02040503050406030204" pitchFamily="18" charset="0"/>
                            <a:ea typeface="Calibri" panose="020F0502020204030204" pitchFamily="34" charset="0"/>
                            <a:cs typeface="Times New Roman" panose="02020603050405020304" pitchFamily="18" charset="0"/>
                          </a:rPr>
                          <m:t>0,1</m:t>
                        </m:r>
                      </m:e>
                    </m:d>
                  </m:oMath>
                </a14:m>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449580">
                  <a:lnSpc>
                    <a:spcPct val="115000"/>
                  </a:lnSpc>
                </a:pPr>
                <a:r>
                  <a:rPr lang="en-US" sz="1400" dirty="0">
                    <a:latin typeface="Calibri" panose="020F0502020204030204" pitchFamily="34" charset="0"/>
                    <a:ea typeface="Times New Roman" panose="02020603050405020304" pitchFamily="18" charset="0"/>
                    <a:cs typeface="Times New Roman" panose="02020603050405020304" pitchFamily="18" charset="0"/>
                  </a:rPr>
                  <a:t>identification: </a:t>
                </a:r>
                <a14:m>
                  <m:oMath xmlns:m="http://schemas.openxmlformats.org/officeDocument/2006/math">
                    <m:sSub>
                      <m:sSubPr>
                        <m:ctrlPr>
                          <a:rPr lang="de-DE" sz="1400" i="1">
                            <a:latin typeface="Cambria Math" panose="02040503050406030204" pitchFamily="18" charset="0"/>
                            <a:ea typeface="Calibri" panose="020F0502020204030204" pitchFamily="34" charset="0"/>
                            <a:cs typeface="Times New Roman" panose="02020603050405020304" pitchFamily="18" charset="0"/>
                          </a:rPr>
                        </m:ctrlPr>
                      </m:sSubPr>
                      <m:e>
                        <m:r>
                          <a:rPr lang="en-US" sz="1400" i="1">
                            <a:latin typeface="Cambria Math" panose="02040503050406030204" pitchFamily="18" charset="0"/>
                            <a:ea typeface="Calibri" panose="020F0502020204030204" pitchFamily="34" charset="0"/>
                            <a:cs typeface="Times New Roman" panose="02020603050405020304" pitchFamily="18" charset="0"/>
                          </a:rPr>
                          <m:t>h𝑤</m:t>
                        </m:r>
                      </m:e>
                      <m:sub>
                        <m:r>
                          <a:rPr lang="de-DE" sz="1400" i="1">
                            <a:latin typeface="Cambria Math" panose="02040503050406030204" pitchFamily="18" charset="0"/>
                            <a:ea typeface="Calibri" panose="020F0502020204030204" pitchFamily="34" charset="0"/>
                            <a:cs typeface="Times New Roman" panose="02020603050405020304" pitchFamily="18" charset="0"/>
                          </a:rPr>
                          <m:t>𝑖</m:t>
                        </m:r>
                      </m:sub>
                    </m:sSub>
                    <m:r>
                      <a:rPr lang="de-DE" sz="1400" b="0" i="1" smtClean="0">
                        <a:latin typeface="Cambria Math" panose="02040503050406030204" pitchFamily="18" charset="0"/>
                        <a:ea typeface="Calibri" panose="020F0502020204030204" pitchFamily="34" charset="0"/>
                        <a:cs typeface="Times New Roman" panose="02020603050405020304" pitchFamily="18" charset="0"/>
                      </a:rPr>
                      <m:t>=1</m:t>
                    </m:r>
                  </m:oMath>
                </a14:m>
                <a:r>
                  <a:rPr lang="en-US" sz="1400" dirty="0">
                    <a:latin typeface="Calibri" panose="020F0502020204030204" pitchFamily="34" charset="0"/>
                    <a:ea typeface="Times New Roman" panose="02020603050405020304" pitchFamily="18" charset="0"/>
                    <a:cs typeface="Times New Roman" panose="02020603050405020304" pitchFamily="18" charset="0"/>
                  </a:rPr>
                  <a:t> for  </a:t>
                </a:r>
                <a14:m>
                  <m:oMath xmlns:m="http://schemas.openxmlformats.org/officeDocument/2006/math">
                    <m:sSub>
                      <m:sSubPr>
                        <m:ctrlPr>
                          <a:rPr lang="de-DE" sz="1400" i="1">
                            <a:latin typeface="Cambria Math" panose="02040503050406030204" pitchFamily="18" charset="0"/>
                            <a:ea typeface="Calibri" panose="020F0502020204030204" pitchFamily="34" charset="0"/>
                            <a:cs typeface="Times New Roman" panose="02020603050405020304" pitchFamily="18" charset="0"/>
                          </a:rPr>
                        </m:ctrlPr>
                      </m:sSubPr>
                      <m:e>
                        <m:r>
                          <a:rPr lang="de-DE" sz="1400" i="1">
                            <a:latin typeface="Cambria Math" panose="02040503050406030204" pitchFamily="18" charset="0"/>
                            <a:ea typeface="Calibri" panose="020F0502020204030204" pitchFamily="34" charset="0"/>
                            <a:cs typeface="Times New Roman" panose="02020603050405020304" pitchFamily="18" charset="0"/>
                          </a:rPr>
                          <m:t>𝑥</m:t>
                        </m:r>
                      </m:e>
                      <m:sub>
                        <m:r>
                          <a:rPr lang="de-DE" sz="1400" i="1">
                            <a:latin typeface="Cambria Math" panose="02040503050406030204" pitchFamily="18" charset="0"/>
                            <a:ea typeface="Calibri" panose="020F0502020204030204" pitchFamily="34" charset="0"/>
                            <a:cs typeface="Times New Roman" panose="02020603050405020304" pitchFamily="18" charset="0"/>
                          </a:rPr>
                          <m:t>𝑖</m:t>
                        </m:r>
                      </m:sub>
                    </m:sSub>
                    <m:r>
                      <a:rPr lang="de-DE" sz="1400" i="1">
                        <a:latin typeface="Cambria Math" panose="02040503050406030204" pitchFamily="18" charset="0"/>
                        <a:ea typeface="Calibri" panose="020F0502020204030204" pitchFamily="34" charset="0"/>
                        <a:cs typeface="Times New Roman" panose="02020603050405020304" pitchFamily="18" charset="0"/>
                      </a:rPr>
                      <m:t>&gt;</m:t>
                    </m:r>
                    <m:r>
                      <a:rPr lang="de-DE" sz="1400" i="1">
                        <a:latin typeface="Cambria Math" panose="02040503050406030204" pitchFamily="18" charset="0"/>
                        <a:ea typeface="Calibri" panose="020F0502020204030204" pitchFamily="34" charset="0"/>
                        <a:cs typeface="Times New Roman" panose="02020603050405020304" pitchFamily="18" charset="0"/>
                      </a:rPr>
                      <m:t>𝑤</m:t>
                    </m:r>
                  </m:oMath>
                </a14:m>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15000"/>
                  </a:lnSpc>
                </a:pPr>
                <a14:m>
                  <m:oMath xmlns:m="http://schemas.openxmlformats.org/officeDocument/2006/math">
                    <m:sSub>
                      <m:sSubPr>
                        <m:ctrlPr>
                          <a:rPr lang="de-DE" sz="24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𝑖𝑤</m:t>
                        </m:r>
                        <m:r>
                          <a:rPr lang="en-US" sz="24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sub>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sub>
                    </m:sSub>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𝑤</m:t>
                        </m:r>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sub>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sub>
                    </m:sSub>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de-DE"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m:rPr>
                                        <m:sty m:val="p"/>
                                      </m:rPr>
                                      <a:rPr lang="en-US" sz="2400">
                                        <a:solidFill>
                                          <a:srgbClr val="C00000"/>
                                        </a:solidFill>
                                        <a:latin typeface="Cambria Math" panose="02040503050406030204" pitchFamily="18" charset="0"/>
                                        <a:ea typeface="Calibri" panose="020F0502020204030204" pitchFamily="34" charset="0"/>
                                        <a:cs typeface="Cambria Math" panose="02040503050406030204" pitchFamily="18" charset="0"/>
                                      </a:rPr>
                                      <m:t>ln</m:t>
                                    </m:r>
                                    <m:r>
                                      <a:rPr lang="en-US" sz="240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𝑖𝑤</m:t>
                                    </m:r>
                                    <m:r>
                                      <a:rPr lang="de-DE" sz="2400"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1</m:t>
                                    </m:r>
                                  </m:e>
                                  <m:sub>
                                    <m:r>
                                      <a:rPr lang="de-DE"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  </m:t>
                                </m:r>
                                <m:d>
                                  <m:dPr>
                                    <m:ctrlPr>
                                      <a:rPr lang="de-DE"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dPr>
                                  <m:e>
                                    <m:sSup>
                                      <m:sSupPr>
                                        <m:ctrlPr>
                                          <a:rPr lang="de-DE" sz="24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pPr>
                                      <m:e>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𝑤</m:t>
                                        </m:r>
                                      </m:e>
                                      <m:sup>
                                        <m:r>
                                          <a:rPr lang="en-US" sz="24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sup>
                                    </m:sSup>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−1</m:t>
                                    </m:r>
                                  </m:e>
                                </m:d>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 +1) </m:t>
                                </m:r>
                              </m:num>
                              <m:den>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func>
                                  <m:funcPr>
                                    <m:ctrlPr>
                                      <a:rPr lang="de-DE"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uncPr>
                                  <m:fName>
                                    <m:r>
                                      <m:rPr>
                                        <m:sty m:val="p"/>
                                      </m:rPr>
                                      <a:rPr lang="en-US" sz="2400">
                                        <a:solidFill>
                                          <a:srgbClr val="C00000"/>
                                        </a:solidFill>
                                        <a:latin typeface="Cambria Math" panose="02040503050406030204" pitchFamily="18" charset="0"/>
                                        <a:ea typeface="Calibri" panose="020F0502020204030204" pitchFamily="34" charset="0"/>
                                        <a:cs typeface="Cambria Math" panose="02040503050406030204" pitchFamily="18" charset="0"/>
                                      </a:rPr>
                                      <m:t>ln</m:t>
                                    </m:r>
                                  </m:fName>
                                  <m:e>
                                    <m:r>
                                      <a:rPr lang="de-DE"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𝑤</m:t>
                                    </m:r>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e>
                                </m:func>
                              </m:den>
                            </m:f>
                          </m:e>
                        </m:d>
                      </m:e>
                      <m:sup>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2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p>
              <a:p>
                <a:pPr marL="449580">
                  <a:lnSpc>
                    <a:spcPct val="115000"/>
                  </a:lnSpc>
                </a:pPr>
                <a:r>
                  <a:rPr lang="en-US" sz="1400" dirty="0">
                    <a:ea typeface="Times New Roman" panose="02020603050405020304" pitchFamily="18" charset="0"/>
                    <a:cs typeface="Times New Roman" panose="02020603050405020304" pitchFamily="18" charset="0"/>
                  </a:rPr>
                  <a:t>convex  adaptation of affluence      for  </a:t>
                </a:r>
                <a14:m>
                  <m:oMath xmlns:m="http://schemas.openxmlformats.org/officeDocument/2006/math">
                    <m:sSup>
                      <m:sSupPr>
                        <m:ctrlPr>
                          <a:rPr lang="de-DE" sz="1400"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pPr>
                      <m:e>
                        <m:r>
                          <a:rPr lang="de-DE" sz="14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0&lt;</m:t>
                        </m:r>
                        <m:r>
                          <a:rPr lang="en-US" sz="140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𝑤</m:t>
                        </m:r>
                      </m:e>
                      <m:sup>
                        <m:r>
                          <a:rPr lang="en-US" sz="1400"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sup>
                    </m:sSup>
                    <m:r>
                      <a:rPr lang="de-DE" sz="14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&lt;1</m:t>
                    </m:r>
                  </m:oMath>
                </a14:m>
                <a:endParaRPr lang="en-US" sz="1400" dirty="0">
                  <a:ea typeface="Times New Roman" panose="02020603050405020304" pitchFamily="18" charset="0"/>
                  <a:cs typeface="Times New Roman" panose="02020603050405020304" pitchFamily="18" charset="0"/>
                </a:endParaRPr>
              </a:p>
              <a:p>
                <a:pPr marL="449580">
                  <a:lnSpc>
                    <a:spcPct val="115000"/>
                  </a:lnSpc>
                  <a:spcAft>
                    <a:spcPts val="1000"/>
                  </a:spcAft>
                </a:pPr>
                <a:r>
                  <a:rPr lang="en-US" sz="1400" dirty="0">
                    <a:ea typeface="Times New Roman" panose="02020603050405020304" pitchFamily="18" charset="0"/>
                    <a:cs typeface="Times New Roman" panose="02020603050405020304" pitchFamily="18" charset="0"/>
                  </a:rPr>
                  <a:t>concave  adaptation of affluence    for  </a:t>
                </a:r>
                <a14:m>
                  <m:oMath xmlns:m="http://schemas.openxmlformats.org/officeDocument/2006/math">
                    <m:sSup>
                      <m:sSupPr>
                        <m:ctrlPr>
                          <a:rPr lang="de-DE" sz="1400"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pPr>
                      <m:e>
                        <m:r>
                          <a:rPr lang="en-US" sz="1400" i="1">
                            <a:solidFill>
                              <a:srgbClr val="222222"/>
                            </a:solidFill>
                            <a:latin typeface="Cambria Math" panose="02040503050406030204" pitchFamily="18" charset="0"/>
                            <a:ea typeface="Calibri" panose="020F0502020204030204" pitchFamily="34" charset="0"/>
                            <a:cs typeface="Cambria Math" panose="02040503050406030204" pitchFamily="18" charset="0"/>
                          </a:rPr>
                          <m:t>𝑤</m:t>
                        </m:r>
                      </m:e>
                      <m:sup>
                        <m:r>
                          <a:rPr lang="en-US" sz="1400"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sup>
                    </m:sSup>
                    <m:r>
                      <a:rPr lang="de-DE" sz="14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&gt;</m:t>
                    </m:r>
                    <m:r>
                      <a:rPr lang="de-DE" sz="1400" i="1">
                        <a:solidFill>
                          <a:srgbClr val="222222"/>
                        </a:solidFill>
                        <a:latin typeface="Cambria Math" panose="02040503050406030204" pitchFamily="18" charset="0"/>
                        <a:ea typeface="Calibri" panose="020F0502020204030204" pitchFamily="34" charset="0"/>
                        <a:cs typeface="Cambria Math" panose="02040503050406030204" pitchFamily="18" charset="0"/>
                      </a:rPr>
                      <m:t>1</m:t>
                    </m:r>
                  </m:oMath>
                </a14:m>
                <a:r>
                  <a:rPr lang="de-DE" sz="1400" i="1" dirty="0">
                    <a:ea typeface="Calibri" panose="020F0502020204030204" pitchFamily="34" charset="0"/>
                    <a:cs typeface="Times New Roman" panose="02020603050405020304" pitchFamily="18" charset="0"/>
                  </a:rPr>
                  <a:t>  [default: w‘ = 100]</a:t>
                </a:r>
              </a:p>
              <a:p>
                <a:pPr lvl="1"/>
                <a14:m>
                  <m:oMath xmlns:m="http://schemas.openxmlformats.org/officeDocument/2006/math">
                    <m:r>
                      <a:rPr lang="de-DE" sz="2400" i="1">
                        <a:latin typeface="Cambria Math" panose="02040503050406030204" pitchFamily="18" charset="0"/>
                        <a:ea typeface="Calibri" panose="020F0502020204030204" pitchFamily="34" charset="0"/>
                        <a:cs typeface="Times New Roman" panose="02020603050405020304" pitchFamily="18" charset="0"/>
                      </a:rPr>
                      <m:t>𝑤𝐹𝐺𝑇</m:t>
                    </m:r>
                    <m:r>
                      <a:rPr lang="en-US" sz="2400" i="1">
                        <a:latin typeface="Cambria Math" panose="02040503050406030204" pitchFamily="18" charset="0"/>
                        <a:ea typeface="Calibri" panose="020F0502020204030204" pitchFamily="34" charset="0"/>
                        <a:cs typeface="Times New Roman" panose="02020603050405020304" pitchFamily="18" charset="0"/>
                      </a:rPr>
                      <m:t>′= </m:t>
                    </m:r>
                    <m:f>
                      <m:fPr>
                        <m:ctrlPr>
                          <a:rPr lang="de-DE" sz="2400" i="1">
                            <a:latin typeface="Cambria Math" panose="02040503050406030204" pitchFamily="18" charset="0"/>
                          </a:rPr>
                        </m:ctrlPr>
                      </m:fPr>
                      <m:num>
                        <m:r>
                          <a:rPr lang="en-US" sz="2400" i="1">
                            <a:latin typeface="Cambria Math" panose="02040503050406030204" pitchFamily="18" charset="0"/>
                            <a:ea typeface="Calibri" panose="020F0502020204030204" pitchFamily="34" charset="0"/>
                            <a:cs typeface="Times New Roman" panose="02020603050405020304" pitchFamily="18" charset="0"/>
                          </a:rPr>
                          <m:t>1</m:t>
                        </m:r>
                      </m:num>
                      <m:den>
                        <m:r>
                          <a:rPr lang="de-DE" sz="2400" i="1">
                            <a:latin typeface="Cambria Math" panose="02040503050406030204" pitchFamily="18" charset="0"/>
                            <a:ea typeface="Calibri" panose="020F0502020204030204" pitchFamily="34" charset="0"/>
                            <a:cs typeface="Times New Roman" panose="02020603050405020304" pitchFamily="18" charset="0"/>
                          </a:rPr>
                          <m:t>𝑛</m:t>
                        </m:r>
                      </m:den>
                    </m:f>
                    <m:r>
                      <a:rPr lang="en-US" sz="2400" i="1">
                        <a:latin typeface="Cambria Math" panose="02040503050406030204" pitchFamily="18" charset="0"/>
                        <a:ea typeface="Calibri" panose="020F0502020204030204" pitchFamily="34" charset="0"/>
                        <a:cs typeface="Times New Roman" panose="02020603050405020304" pitchFamily="18" charset="0"/>
                      </a:rPr>
                      <m:t> </m:t>
                    </m:r>
                    <m:nary>
                      <m:naryPr>
                        <m:chr m:val="∑"/>
                        <m:limLoc m:val="undOvr"/>
                        <m:ctrlPr>
                          <a:rPr lang="de-DE" sz="2400" i="1" smtClean="0">
                            <a:solidFill>
                              <a:srgbClr val="C00000"/>
                            </a:solidFill>
                            <a:latin typeface="Cambria Math" panose="02040503050406030204" pitchFamily="18" charset="0"/>
                          </a:rPr>
                        </m:ctrlPr>
                      </m:naryPr>
                      <m:sub>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𝑟</m:t>
                        </m:r>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sub>
                      <m:sup>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h𝑤</m:t>
                            </m:r>
                          </m:e>
                          <m:sub>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sub>
                        </m:sSub>
                        <m:sSub>
                          <m:sSubPr>
                            <m:ctrlPr>
                              <a:rPr lang="de-DE" sz="2400" i="1">
                                <a:solidFill>
                                  <a:srgbClr val="C00000"/>
                                </a:solidFill>
                                <a:latin typeface="Cambria Math" panose="02040503050406030204" pitchFamily="18" charset="0"/>
                              </a:rPr>
                            </m:ctrlPr>
                          </m:sSubPr>
                          <m:e>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𝑖𝑤</m:t>
                            </m:r>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sub>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sub>
                        </m:sSub>
                      </m:e>
                    </m:nary>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de-DE" dirty="0"/>
              </a:p>
            </p:txBody>
          </p:sp>
        </mc:Choice>
        <mc:Fallback xmlns="">
          <p:sp>
            <p:nvSpPr>
              <p:cNvPr id="6" name="Rechteck 5"/>
              <p:cNvSpPr>
                <a:spLocks noRot="1" noChangeAspect="1" noMove="1" noResize="1" noEditPoints="1" noAdjustHandles="1" noChangeArrowheads="1" noChangeShapeType="1" noTextEdit="1"/>
              </p:cNvSpPr>
              <p:nvPr/>
            </p:nvSpPr>
            <p:spPr>
              <a:xfrm>
                <a:off x="6431280" y="2577310"/>
                <a:ext cx="5760720" cy="2840778"/>
              </a:xfrm>
              <a:prstGeom prst="rect">
                <a:avLst/>
              </a:prstGeom>
              <a:blipFill>
                <a:blip r:embed="rId2"/>
                <a:stretch>
                  <a:fillRect/>
                </a:stretch>
              </a:blipFill>
            </p:spPr>
            <p:txBody>
              <a:bodyPr/>
              <a:lstStyle/>
              <a:p>
                <a:r>
                  <a:rPr lang="de-DE">
                    <a:noFill/>
                  </a:rPr>
                  <a:t> </a:t>
                </a:r>
              </a:p>
            </p:txBody>
          </p:sp>
        </mc:Fallback>
      </mc:AlternateContent>
      <p:sp>
        <p:nvSpPr>
          <p:cNvPr id="7" name="Rechteck 6"/>
          <p:cNvSpPr/>
          <p:nvPr/>
        </p:nvSpPr>
        <p:spPr>
          <a:xfrm>
            <a:off x="6711696" y="1146439"/>
            <a:ext cx="5010912" cy="830997"/>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[7</a:t>
            </a:r>
            <a:r>
              <a:rPr lang="en-US" sz="2400" dirty="0">
                <a:solidFill>
                  <a:srgbClr val="C00000"/>
                </a:solidFill>
              </a:rPr>
              <a:t> ]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Modified</a:t>
            </a:r>
            <a:r>
              <a:rPr lang="en-US" sz="2400" dirty="0">
                <a:solidFill>
                  <a:srgbClr val="C00000"/>
                </a:solidFill>
              </a:rPr>
              <a:t> </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Aggregation of Wealth </a:t>
            </a:r>
            <a:b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en-US" sz="2400" dirty="0"/>
              <a:t>(</a:t>
            </a:r>
            <a:r>
              <a:rPr lang="en-US" sz="2400" dirty="0">
                <a:solidFill>
                  <a:srgbClr val="C00000"/>
                </a:solidFill>
              </a:rPr>
              <a:t>Non-Linear</a:t>
            </a:r>
            <a:r>
              <a:rPr lang="en-US" sz="2400" dirty="0"/>
              <a:t> for [</a:t>
            </a:r>
            <a:r>
              <a:rPr lang="en-US" sz="2400" dirty="0">
                <a:solidFill>
                  <a:srgbClr val="C00000"/>
                </a:solidFill>
              </a:rPr>
              <a:t>α=1</a:t>
            </a:r>
            <a:r>
              <a:rPr lang="en-US" sz="2400" dirty="0"/>
              <a:t>])</a:t>
            </a:r>
            <a:endParaRPr lang="de-DE" sz="2400" dirty="0"/>
          </a:p>
        </p:txBody>
      </p:sp>
      <mc:AlternateContent xmlns:mc="http://schemas.openxmlformats.org/markup-compatibility/2006" xmlns:a14="http://schemas.microsoft.com/office/drawing/2010/main">
        <mc:Choice Requires="a14">
          <p:sp>
            <p:nvSpPr>
              <p:cNvPr id="3" name="Rechteck 2">
                <a:extLst>
                  <a:ext uri="{FF2B5EF4-FFF2-40B4-BE49-F238E27FC236}">
                    <a16:creationId xmlns:a16="http://schemas.microsoft.com/office/drawing/2014/main" id="{3ED13764-C46F-E15A-B056-710BF75E6EE9}"/>
                  </a:ext>
                </a:extLst>
              </p:cNvPr>
              <p:cNvSpPr/>
              <p:nvPr/>
            </p:nvSpPr>
            <p:spPr>
              <a:xfrm>
                <a:off x="950976" y="2577310"/>
                <a:ext cx="5760720" cy="2840778"/>
              </a:xfrm>
              <a:prstGeom prst="rect">
                <a:avLst/>
              </a:prstGeom>
            </p:spPr>
            <p:txBody>
              <a:bodyPr wrap="square">
                <a:spAutoFit/>
              </a:bodyPr>
              <a:lstStyle/>
              <a:p>
                <a:pPr marL="449580">
                  <a:lnSpc>
                    <a:spcPct val="115000"/>
                  </a:lnSpc>
                  <a:spcAft>
                    <a:spcPts val="1000"/>
                  </a:spcAft>
                </a:pPr>
                <a14:m>
                  <m:oMath xmlns:m="http://schemas.openxmlformats.org/officeDocument/2006/math">
                    <m:sSub>
                      <m:sSubPr>
                        <m:ctrlPr>
                          <a:rPr lang="de-DE" sz="24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h</m:t>
                        </m:r>
                        <m:r>
                          <a:rPr lang="de-DE" sz="2400" b="0" i="1" smtClean="0">
                            <a:latin typeface="Cambria Math" panose="02040503050406030204" pitchFamily="18" charset="0"/>
                            <a:ea typeface="Calibri" panose="020F0502020204030204" pitchFamily="34" charset="0"/>
                            <a:cs typeface="Times New Roman" panose="02020603050405020304" pitchFamily="18" charset="0"/>
                          </a:rPr>
                          <m:t>𝑧</m:t>
                        </m:r>
                      </m:e>
                      <m:sub>
                        <m:r>
                          <a:rPr lang="de-DE" sz="2400" i="1">
                            <a:latin typeface="Cambria Math" panose="02040503050406030204" pitchFamily="18" charset="0"/>
                            <a:ea typeface="Calibri" panose="020F0502020204030204" pitchFamily="34" charset="0"/>
                            <a:cs typeface="Times New Roman" panose="02020603050405020304" pitchFamily="18" charset="0"/>
                          </a:rPr>
                          <m:t>𝑖</m:t>
                        </m:r>
                      </m:sub>
                    </m:sSub>
                    <m:r>
                      <a:rPr lang="en-US" sz="2400" i="1">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de-DE" sz="2400" i="1">
                            <a:latin typeface="Cambria Math" panose="02040503050406030204" pitchFamily="18" charset="0"/>
                            <a:ea typeface="Calibri" panose="020F0502020204030204" pitchFamily="34" charset="0"/>
                            <a:cs typeface="Times New Roman" panose="02020603050405020304" pitchFamily="18" charset="0"/>
                          </a:rPr>
                        </m:ctrlPr>
                      </m:dPr>
                      <m:e>
                        <m:r>
                          <a:rPr lang="en-US" sz="2400" i="1">
                            <a:latin typeface="Cambria Math" panose="02040503050406030204" pitchFamily="18" charset="0"/>
                            <a:ea typeface="Calibri" panose="020F0502020204030204" pitchFamily="34" charset="0"/>
                            <a:cs typeface="Times New Roman" panose="02020603050405020304" pitchFamily="18" charset="0"/>
                          </a:rPr>
                          <m:t>0,1</m:t>
                        </m:r>
                      </m:e>
                    </m:d>
                  </m:oMath>
                </a14:m>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449580">
                  <a:lnSpc>
                    <a:spcPct val="115000"/>
                  </a:lnSpc>
                </a:pPr>
                <a:r>
                  <a:rPr lang="en-US" sz="1400" dirty="0">
                    <a:latin typeface="Calibri" panose="020F0502020204030204" pitchFamily="34" charset="0"/>
                    <a:ea typeface="Times New Roman" panose="02020603050405020304" pitchFamily="18" charset="0"/>
                    <a:cs typeface="Times New Roman" panose="02020603050405020304" pitchFamily="18" charset="0"/>
                  </a:rPr>
                  <a:t>identification: </a:t>
                </a:r>
                <a14:m>
                  <m:oMath xmlns:m="http://schemas.openxmlformats.org/officeDocument/2006/math">
                    <m:sSub>
                      <m:sSubPr>
                        <m:ctrlPr>
                          <a:rPr lang="de-DE" sz="1400" i="1">
                            <a:latin typeface="Cambria Math" panose="02040503050406030204" pitchFamily="18" charset="0"/>
                            <a:ea typeface="Calibri" panose="020F0502020204030204" pitchFamily="34" charset="0"/>
                            <a:cs typeface="Times New Roman" panose="02020603050405020304" pitchFamily="18" charset="0"/>
                          </a:rPr>
                        </m:ctrlPr>
                      </m:sSubPr>
                      <m:e>
                        <m:r>
                          <a:rPr lang="en-US" sz="1400" i="1">
                            <a:latin typeface="Cambria Math" panose="02040503050406030204" pitchFamily="18" charset="0"/>
                            <a:ea typeface="Calibri" panose="020F0502020204030204" pitchFamily="34" charset="0"/>
                            <a:cs typeface="Times New Roman" panose="02020603050405020304" pitchFamily="18" charset="0"/>
                          </a:rPr>
                          <m:t>h</m:t>
                        </m:r>
                        <m:r>
                          <a:rPr lang="de-DE" sz="1400" b="0" i="1" smtClean="0">
                            <a:latin typeface="Cambria Math" panose="02040503050406030204" pitchFamily="18" charset="0"/>
                            <a:ea typeface="Calibri" panose="020F0502020204030204" pitchFamily="34" charset="0"/>
                            <a:cs typeface="Times New Roman" panose="02020603050405020304" pitchFamily="18" charset="0"/>
                          </a:rPr>
                          <m:t>𝑧</m:t>
                        </m:r>
                      </m:e>
                      <m:sub>
                        <m:r>
                          <a:rPr lang="de-DE" sz="1400" i="1">
                            <a:latin typeface="Cambria Math" panose="02040503050406030204" pitchFamily="18" charset="0"/>
                            <a:ea typeface="Calibri" panose="020F0502020204030204" pitchFamily="34" charset="0"/>
                            <a:cs typeface="Times New Roman" panose="02020603050405020304" pitchFamily="18" charset="0"/>
                          </a:rPr>
                          <m:t>𝑖</m:t>
                        </m:r>
                      </m:sub>
                    </m:sSub>
                    <m:r>
                      <a:rPr lang="de-DE" sz="1400" b="0" i="1" smtClean="0">
                        <a:latin typeface="Cambria Math" panose="02040503050406030204" pitchFamily="18" charset="0"/>
                        <a:ea typeface="Calibri" panose="020F0502020204030204" pitchFamily="34" charset="0"/>
                        <a:cs typeface="Times New Roman" panose="02020603050405020304" pitchFamily="18" charset="0"/>
                      </a:rPr>
                      <m:t>=1</m:t>
                    </m:r>
                  </m:oMath>
                </a14:m>
                <a:r>
                  <a:rPr lang="en-US" sz="1400" dirty="0">
                    <a:latin typeface="Calibri" panose="020F0502020204030204" pitchFamily="34" charset="0"/>
                    <a:ea typeface="Times New Roman" panose="02020603050405020304" pitchFamily="18" charset="0"/>
                    <a:cs typeface="Times New Roman" panose="02020603050405020304" pitchFamily="18" charset="0"/>
                  </a:rPr>
                  <a:t> for  </a:t>
                </a:r>
                <a14:m>
                  <m:oMath xmlns:m="http://schemas.openxmlformats.org/officeDocument/2006/math">
                    <m:sSub>
                      <m:sSubPr>
                        <m:ctrlPr>
                          <a:rPr lang="de-DE" sz="1400" i="1">
                            <a:latin typeface="Cambria Math" panose="02040503050406030204" pitchFamily="18" charset="0"/>
                            <a:ea typeface="Calibri" panose="020F0502020204030204" pitchFamily="34" charset="0"/>
                            <a:cs typeface="Times New Roman" panose="02020603050405020304" pitchFamily="18" charset="0"/>
                          </a:rPr>
                        </m:ctrlPr>
                      </m:sSubPr>
                      <m:e>
                        <m:r>
                          <a:rPr lang="de-DE" sz="1400" b="0" i="1" smtClean="0">
                            <a:latin typeface="Cambria Math" panose="02040503050406030204" pitchFamily="18" charset="0"/>
                            <a:ea typeface="Calibri" panose="020F0502020204030204" pitchFamily="34" charset="0"/>
                            <a:cs typeface="Times New Roman" panose="02020603050405020304" pitchFamily="18" charset="0"/>
                          </a:rPr>
                          <m:t>𝑦</m:t>
                        </m:r>
                      </m:e>
                      <m:sub>
                        <m:r>
                          <a:rPr lang="de-DE" sz="1400" i="1">
                            <a:latin typeface="Cambria Math" panose="02040503050406030204" pitchFamily="18" charset="0"/>
                            <a:ea typeface="Calibri" panose="020F0502020204030204" pitchFamily="34" charset="0"/>
                            <a:cs typeface="Times New Roman" panose="02020603050405020304" pitchFamily="18" charset="0"/>
                          </a:rPr>
                          <m:t>𝑖</m:t>
                        </m:r>
                      </m:sub>
                    </m:sSub>
                    <m:r>
                      <a:rPr lang="de-DE" sz="1400" b="0" i="1" smtClean="0">
                        <a:latin typeface="Cambria Math" panose="02040503050406030204" pitchFamily="18" charset="0"/>
                        <a:ea typeface="Calibri" panose="020F0502020204030204" pitchFamily="34" charset="0"/>
                        <a:cs typeface="Times New Roman" panose="02020603050405020304" pitchFamily="18" charset="0"/>
                      </a:rPr>
                      <m:t>&lt;</m:t>
                    </m:r>
                    <m:r>
                      <a:rPr lang="de-DE" sz="1400" b="0" i="1" smtClean="0">
                        <a:latin typeface="Cambria Math" panose="02040503050406030204" pitchFamily="18" charset="0"/>
                        <a:ea typeface="Calibri" panose="020F0502020204030204" pitchFamily="34" charset="0"/>
                        <a:cs typeface="Times New Roman" panose="02020603050405020304" pitchFamily="18" charset="0"/>
                      </a:rPr>
                      <m:t>𝑧</m:t>
                    </m:r>
                  </m:oMath>
                </a14:m>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15000"/>
                  </a:lnSpc>
                </a:pPr>
                <a14:m>
                  <m:oMath xmlns:m="http://schemas.openxmlformats.org/officeDocument/2006/math">
                    <m:sSub>
                      <m:sSubPr>
                        <m:ctrlPr>
                          <a:rPr lang="de-DE" sz="24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r>
                          <a:rPr lang="de-DE" sz="24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𝑧</m:t>
                        </m:r>
                        <m:r>
                          <a:rPr lang="en-US" sz="24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sub>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sub>
                    </m:sSub>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de-DE" sz="24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𝑧</m:t>
                        </m:r>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sub>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sub>
                    </m:sSub>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de-DE"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m:rPr>
                                        <m:sty m:val="p"/>
                                      </m:rPr>
                                      <a:rPr lang="en-US" sz="2400">
                                        <a:solidFill>
                                          <a:srgbClr val="C00000"/>
                                        </a:solidFill>
                                        <a:latin typeface="Cambria Math" panose="02040503050406030204" pitchFamily="18" charset="0"/>
                                        <a:ea typeface="Calibri" panose="020F0502020204030204" pitchFamily="34" charset="0"/>
                                        <a:cs typeface="Cambria Math" panose="02040503050406030204" pitchFamily="18" charset="0"/>
                                      </a:rPr>
                                      <m:t>ln</m:t>
                                    </m:r>
                                    <m:r>
                                      <a:rPr lang="en-US" sz="240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𝑖𝑧</m:t>
                                    </m:r>
                                    <m:r>
                                      <a:rPr lang="de-DE" sz="2400"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1</m:t>
                                    </m:r>
                                  </m:e>
                                  <m:sub>
                                    <m:r>
                                      <a:rPr lang="de-DE"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  </m:t>
                                </m:r>
                                <m:d>
                                  <m:dPr>
                                    <m:ctrlPr>
                                      <a:rPr lang="de-DE"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dPr>
                                  <m:e>
                                    <m:sSup>
                                      <m:sSupPr>
                                        <m:ctrlPr>
                                          <a:rPr lang="de-DE" sz="24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pPr>
                                      <m:e>
                                        <m:r>
                                          <a:rPr lang="de-DE" sz="2400"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𝑧</m:t>
                                        </m:r>
                                      </m:e>
                                      <m:sup>
                                        <m:r>
                                          <a:rPr lang="en-US" sz="24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sup>
                                    </m:sSup>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−1</m:t>
                                    </m:r>
                                  </m:e>
                                </m:d>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 +1) </m:t>
                                </m:r>
                              </m:num>
                              <m:den>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func>
                                  <m:funcPr>
                                    <m:ctrlPr>
                                      <a:rPr lang="de-DE"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uncPr>
                                  <m:fName>
                                    <m:r>
                                      <m:rPr>
                                        <m:sty m:val="p"/>
                                      </m:rPr>
                                      <a:rPr lang="en-US" sz="2400">
                                        <a:solidFill>
                                          <a:srgbClr val="C00000"/>
                                        </a:solidFill>
                                        <a:latin typeface="Cambria Math" panose="02040503050406030204" pitchFamily="18" charset="0"/>
                                        <a:ea typeface="Calibri" panose="020F0502020204030204" pitchFamily="34" charset="0"/>
                                        <a:cs typeface="Cambria Math" panose="02040503050406030204" pitchFamily="18" charset="0"/>
                                      </a:rPr>
                                      <m:t>ln</m:t>
                                    </m:r>
                                  </m:fName>
                                  <m:e>
                                    <m:r>
                                      <a:rPr lang="de-DE" sz="2400"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𝑧</m:t>
                                    </m:r>
                                    <m:r>
                                      <a:rPr lang="en-US" sz="2400"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e>
                                </m:func>
                              </m:den>
                            </m:f>
                          </m:e>
                        </m:d>
                      </m:e>
                      <m:sup>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2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p>
              <a:p>
                <a:pPr marL="449580">
                  <a:lnSpc>
                    <a:spcPct val="115000"/>
                  </a:lnSpc>
                </a:pPr>
                <a:r>
                  <a:rPr lang="en-US" sz="1400" dirty="0">
                    <a:ea typeface="Times New Roman" panose="02020603050405020304" pitchFamily="18" charset="0"/>
                    <a:cs typeface="Times New Roman" panose="02020603050405020304" pitchFamily="18" charset="0"/>
                  </a:rPr>
                  <a:t>convex  adaptation of poverty gaps      for  </a:t>
                </a:r>
                <a14:m>
                  <m:oMath xmlns:m="http://schemas.openxmlformats.org/officeDocument/2006/math">
                    <m:sSup>
                      <m:sSupPr>
                        <m:ctrlPr>
                          <a:rPr lang="de-DE" sz="1400"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pPr>
                      <m:e>
                        <m:r>
                          <a:rPr lang="de-DE" sz="14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0&lt;</m:t>
                        </m:r>
                        <m:r>
                          <a:rPr lang="de-DE" sz="14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𝑧</m:t>
                        </m:r>
                      </m:e>
                      <m:sup>
                        <m:r>
                          <a:rPr lang="en-US" sz="1400"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sup>
                    </m:sSup>
                    <m:r>
                      <a:rPr lang="de-DE" sz="14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&lt;1</m:t>
                    </m:r>
                  </m:oMath>
                </a14:m>
                <a:endParaRPr lang="en-US" sz="1400" dirty="0">
                  <a:ea typeface="Times New Roman" panose="02020603050405020304" pitchFamily="18" charset="0"/>
                  <a:cs typeface="Times New Roman" panose="02020603050405020304" pitchFamily="18" charset="0"/>
                </a:endParaRPr>
              </a:p>
              <a:p>
                <a:pPr marL="449580">
                  <a:lnSpc>
                    <a:spcPct val="115000"/>
                  </a:lnSpc>
                  <a:spcAft>
                    <a:spcPts val="1000"/>
                  </a:spcAft>
                </a:pPr>
                <a:r>
                  <a:rPr lang="en-US" sz="1400" dirty="0">
                    <a:ea typeface="Times New Roman" panose="02020603050405020304" pitchFamily="18" charset="0"/>
                    <a:cs typeface="Times New Roman" panose="02020603050405020304" pitchFamily="18" charset="0"/>
                  </a:rPr>
                  <a:t>concave  adaptation of poverty gaps    for  </a:t>
                </a:r>
                <a14:m>
                  <m:oMath xmlns:m="http://schemas.openxmlformats.org/officeDocument/2006/math">
                    <m:sSup>
                      <m:sSupPr>
                        <m:ctrlPr>
                          <a:rPr lang="de-DE" sz="1400"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pPr>
                      <m:e>
                        <m:r>
                          <a:rPr lang="de-DE" sz="14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𝑧</m:t>
                        </m:r>
                      </m:e>
                      <m:sup>
                        <m:r>
                          <a:rPr lang="en-US" sz="1400"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sup>
                    </m:sSup>
                    <m:r>
                      <a:rPr lang="de-DE" sz="14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&gt;</m:t>
                    </m:r>
                    <m:r>
                      <a:rPr lang="de-DE" sz="1400" i="1">
                        <a:solidFill>
                          <a:srgbClr val="222222"/>
                        </a:solidFill>
                        <a:latin typeface="Cambria Math" panose="02040503050406030204" pitchFamily="18" charset="0"/>
                        <a:ea typeface="Calibri" panose="020F0502020204030204" pitchFamily="34" charset="0"/>
                        <a:cs typeface="Cambria Math" panose="02040503050406030204" pitchFamily="18" charset="0"/>
                      </a:rPr>
                      <m:t>1</m:t>
                    </m:r>
                  </m:oMath>
                </a14:m>
                <a:r>
                  <a:rPr lang="de-DE" sz="1400" i="1" dirty="0">
                    <a:ea typeface="Calibri" panose="020F0502020204030204" pitchFamily="34" charset="0"/>
                    <a:cs typeface="Times New Roman" panose="02020603050405020304" pitchFamily="18" charset="0"/>
                  </a:rPr>
                  <a:t>  [default: z‘ = 100]</a:t>
                </a:r>
              </a:p>
              <a:p>
                <a:pPr lvl="1"/>
                <a14:m>
                  <m:oMath xmlns:m="http://schemas.openxmlformats.org/officeDocument/2006/math">
                    <m:r>
                      <a:rPr lang="de-DE" sz="2400" b="0" i="1" smtClean="0">
                        <a:latin typeface="Cambria Math" panose="02040503050406030204" pitchFamily="18" charset="0"/>
                        <a:ea typeface="Calibri" panose="020F0502020204030204" pitchFamily="34" charset="0"/>
                        <a:cs typeface="Times New Roman" panose="02020603050405020304" pitchFamily="18" charset="0"/>
                      </a:rPr>
                      <m:t>𝑧</m:t>
                    </m:r>
                    <m:r>
                      <a:rPr lang="de-DE" sz="2400" i="1">
                        <a:latin typeface="Cambria Math" panose="02040503050406030204" pitchFamily="18" charset="0"/>
                        <a:ea typeface="Calibri" panose="020F0502020204030204" pitchFamily="34" charset="0"/>
                        <a:cs typeface="Times New Roman" panose="02020603050405020304" pitchFamily="18" charset="0"/>
                      </a:rPr>
                      <m:t>𝐹𝐺𝑇</m:t>
                    </m:r>
                    <m:r>
                      <a:rPr lang="en-US" sz="2400" i="1">
                        <a:latin typeface="Cambria Math" panose="02040503050406030204" pitchFamily="18" charset="0"/>
                        <a:ea typeface="Calibri" panose="020F0502020204030204" pitchFamily="34" charset="0"/>
                        <a:cs typeface="Times New Roman" panose="02020603050405020304" pitchFamily="18" charset="0"/>
                      </a:rPr>
                      <m:t>′= </m:t>
                    </m:r>
                    <m:f>
                      <m:fPr>
                        <m:ctrlPr>
                          <a:rPr lang="de-DE" sz="2400" i="1">
                            <a:latin typeface="Cambria Math" panose="02040503050406030204" pitchFamily="18" charset="0"/>
                          </a:rPr>
                        </m:ctrlPr>
                      </m:fPr>
                      <m:num>
                        <m:r>
                          <a:rPr lang="en-US" sz="2400" i="1">
                            <a:latin typeface="Cambria Math" panose="02040503050406030204" pitchFamily="18" charset="0"/>
                            <a:ea typeface="Calibri" panose="020F0502020204030204" pitchFamily="34" charset="0"/>
                            <a:cs typeface="Times New Roman" panose="02020603050405020304" pitchFamily="18" charset="0"/>
                          </a:rPr>
                          <m:t>1</m:t>
                        </m:r>
                      </m:num>
                      <m:den>
                        <m:r>
                          <a:rPr lang="de-DE" sz="2400" i="1">
                            <a:latin typeface="Cambria Math" panose="02040503050406030204" pitchFamily="18" charset="0"/>
                            <a:ea typeface="Calibri" panose="020F0502020204030204" pitchFamily="34" charset="0"/>
                            <a:cs typeface="Times New Roman" panose="02020603050405020304" pitchFamily="18" charset="0"/>
                          </a:rPr>
                          <m:t>𝑛</m:t>
                        </m:r>
                      </m:den>
                    </m:f>
                    <m:r>
                      <a:rPr lang="en-US" sz="2400" i="1">
                        <a:latin typeface="Cambria Math" panose="02040503050406030204" pitchFamily="18" charset="0"/>
                        <a:ea typeface="Calibri" panose="020F0502020204030204" pitchFamily="34" charset="0"/>
                        <a:cs typeface="Times New Roman" panose="02020603050405020304" pitchFamily="18" charset="0"/>
                      </a:rPr>
                      <m:t> </m:t>
                    </m:r>
                    <m:nary>
                      <m:naryPr>
                        <m:chr m:val="∑"/>
                        <m:limLoc m:val="undOvr"/>
                        <m:ctrlPr>
                          <a:rPr lang="de-DE" sz="2400" i="1" smtClean="0">
                            <a:solidFill>
                              <a:srgbClr val="C00000"/>
                            </a:solidFill>
                            <a:latin typeface="Cambria Math" panose="02040503050406030204" pitchFamily="18" charset="0"/>
                          </a:rPr>
                        </m:ctrlPr>
                      </m:naryPr>
                      <m:sub>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𝑟</m:t>
                        </m:r>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sub>
                      <m:sup>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h</m:t>
                            </m:r>
                            <m:r>
                              <a:rPr lang="de-DE" sz="24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𝑧</m:t>
                            </m:r>
                          </m:e>
                          <m:sub>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sub>
                        </m:sSub>
                        <m:sSub>
                          <m:sSubPr>
                            <m:ctrlPr>
                              <a:rPr lang="de-DE" sz="2400" i="1">
                                <a:solidFill>
                                  <a:srgbClr val="C00000"/>
                                </a:solidFill>
                                <a:latin typeface="Cambria Math" panose="02040503050406030204" pitchFamily="18" charset="0"/>
                              </a:rPr>
                            </m:ctrlPr>
                          </m:sSubPr>
                          <m:e>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r>
                              <a:rPr lang="de-DE" sz="24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𝑧</m:t>
                            </m:r>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sub>
                            <m:r>
                              <a:rPr lang="de-DE"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r>
                              <a:rPr lang="en-US" sz="24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sub>
                        </m:sSub>
                      </m:e>
                    </m:nary>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de-DE" dirty="0"/>
              </a:p>
            </p:txBody>
          </p:sp>
        </mc:Choice>
        <mc:Fallback xmlns="">
          <p:sp>
            <p:nvSpPr>
              <p:cNvPr id="3" name="Rechteck 2">
                <a:extLst>
                  <a:ext uri="{FF2B5EF4-FFF2-40B4-BE49-F238E27FC236}">
                    <a16:creationId xmlns:a16="http://schemas.microsoft.com/office/drawing/2014/main" id="{3ED13764-C46F-E15A-B056-710BF75E6EE9}"/>
                  </a:ext>
                </a:extLst>
              </p:cNvPr>
              <p:cNvSpPr>
                <a:spLocks noRot="1" noChangeAspect="1" noMove="1" noResize="1" noEditPoints="1" noAdjustHandles="1" noChangeArrowheads="1" noChangeShapeType="1" noTextEdit="1"/>
              </p:cNvSpPr>
              <p:nvPr/>
            </p:nvSpPr>
            <p:spPr>
              <a:xfrm>
                <a:off x="950976" y="2577310"/>
                <a:ext cx="5760720" cy="2840778"/>
              </a:xfrm>
              <a:prstGeom prst="rect">
                <a:avLst/>
              </a:prstGeom>
              <a:blipFill>
                <a:blip r:embed="rId3"/>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40354597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10194" y="2010382"/>
            <a:ext cx="4680000" cy="392159"/>
          </a:xfrm>
          <a:prstGeom prst="rect">
            <a:avLst/>
          </a:prstGeom>
        </p:spPr>
        <p:txBody>
          <a:bodyPr>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hteck 4"/>
          <p:cNvSpPr/>
          <p:nvPr/>
        </p:nvSpPr>
        <p:spPr>
          <a:xfrm>
            <a:off x="552086" y="1049252"/>
            <a:ext cx="5557419" cy="1200329"/>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[8] Measuring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(partial) </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Deprivation Levels </a:t>
            </a:r>
          </a:p>
          <a:p>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[Gaps for Partial Deprivation </a:t>
            </a:r>
          </a:p>
          <a:p>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 Poverty]</a:t>
            </a:r>
            <a:endParaRPr lang="de-DE" sz="2400"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609824" y="2774981"/>
                <a:ext cx="5173777" cy="1722266"/>
              </a:xfrm>
              <a:prstGeom prst="rect">
                <a:avLst/>
              </a:prstGeom>
            </p:spPr>
            <p:txBody>
              <a:bodyPr wrap="square">
                <a:spAutoFit/>
              </a:bodyPr>
              <a:lstStyle/>
              <a:p>
                <a:pPr>
                  <a:lnSpc>
                    <a:spcPct val="115000"/>
                  </a:lnSpc>
                  <a:spcAft>
                    <a:spcPts val="1000"/>
                  </a:spcAft>
                </a:pPr>
                <a:r>
                  <a:rPr lang="en-US" sz="1600" dirty="0">
                    <a:latin typeface="Calibri" panose="020F0502020204030204" pitchFamily="34" charset="0"/>
                    <a:ea typeface="Calibri" panose="020F0502020204030204" pitchFamily="34" charset="0"/>
                    <a:cs typeface="Times New Roman" panose="02020603050405020304" pitchFamily="18" charset="0"/>
                  </a:rPr>
                  <a:t>The raw affluence levels are calculated as:</a:t>
                </a:r>
                <a:endParaRPr lang="de-DE" sz="16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Aft>
                    <a:spcPts val="1000"/>
                  </a:spcAft>
                </a:pPr>
                <a14:m>
                  <m:oMath xmlns:m="http://schemas.openxmlformats.org/officeDocument/2006/math">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𝑖</m:t>
                        </m:r>
                        <m:r>
                          <a:rPr lang="de-DE" b="0" i="1" smtClean="0">
                            <a:latin typeface="Cambria Math" panose="02040503050406030204" pitchFamily="18" charset="0"/>
                            <a:ea typeface="Calibri" panose="020F0502020204030204" pitchFamily="34" charset="0"/>
                            <a:cs typeface="Times New Roman" panose="02020603050405020304" pitchFamily="18" charset="0"/>
                          </a:rPr>
                          <m:t>𝑤</m:t>
                        </m:r>
                        <m:r>
                          <a:rPr lang="en-US" i="1">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𝑤</m:t>
                        </m:r>
                        <m:r>
                          <a:rPr lang="en-US" i="1">
                            <a:latin typeface="Cambria Math" panose="02040503050406030204" pitchFamily="18" charset="0"/>
                            <a:ea typeface="Calibri" panose="020F0502020204030204" pitchFamily="34" charset="0"/>
                            <a:cs typeface="Times New Roman" panose="02020603050405020304" pitchFamily="18" charset="0"/>
                          </a:rPr>
                          <m:t>)</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 </m:t>
                    </m:r>
                    <m:sSup>
                      <m:sSupPr>
                        <m:ctrlPr>
                          <a:rPr lang="de-DE" i="1">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i="1">
                                <a:latin typeface="Cambria Math" panose="02040503050406030204" pitchFamily="18" charset="0"/>
                                <a:ea typeface="Calibri" panose="020F0502020204030204" pitchFamily="34" charset="0"/>
                                <a:cs typeface="Times New Roman" panose="02020603050405020304" pitchFamily="18" charset="0"/>
                              </a:rPr>
                            </m:ctrlPr>
                          </m:dPr>
                          <m:e>
                            <m:f>
                              <m:fPr>
                                <m:ctrlP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bPr>
                                  <m:e>
                                    <m: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t>𝑥</m:t>
                                    </m:r>
                                  </m:e>
                                  <m:sub>
                                    <m: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 − </m:t>
                                </m:r>
                                <m:r>
                                  <m:rPr>
                                    <m:sty m:val="p"/>
                                  </m:rPr>
                                  <a:rPr lang="en-US">
                                    <a:solidFill>
                                      <a:srgbClr val="222222"/>
                                    </a:solidFill>
                                    <a:latin typeface="Cambria Math" panose="02040503050406030204" pitchFamily="18" charset="0"/>
                                    <a:ea typeface="Calibri" panose="020F0502020204030204" pitchFamily="34" charset="0"/>
                                    <a:cs typeface="Cambria Math" panose="02040503050406030204" pitchFamily="18" charset="0"/>
                                  </a:rPr>
                                  <m:t>w</m:t>
                                </m:r>
                              </m:num>
                              <m:den>
                                <m:sSub>
                                  <m:sSubPr>
                                    <m:ctrlP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bPr>
                                  <m:e>
                                    <m:r>
                                      <a:rPr lang="de-DE"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𝑤</m:t>
                                    </m:r>
                                  </m:e>
                                  <m:sub>
                                    <m: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t>𝑚𝑎𝑥</m:t>
                                    </m:r>
                                  </m:sub>
                                </m:sSub>
                                <m:r>
                                  <a:rPr lang="de-DE">
                                    <a:latin typeface="Cambria Math" panose="02040503050406030204" pitchFamily="18" charset="0"/>
                                    <a:ea typeface="Calibri" panose="020F0502020204030204" pitchFamily="34" charset="0"/>
                                    <a:cs typeface="Times New Roman" panose="02020603050405020304" pitchFamily="18" charset="0"/>
                                  </a:rPr>
                                  <m:t> </m:t>
                                </m:r>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r>
                                  <m:rPr>
                                    <m:sty m:val="p"/>
                                  </m:rPr>
                                  <a:rPr lang="en-US">
                                    <a:solidFill>
                                      <a:srgbClr val="222222"/>
                                    </a:solidFill>
                                    <a:latin typeface="Cambria Math" panose="02040503050406030204" pitchFamily="18" charset="0"/>
                                    <a:ea typeface="Calibri" panose="020F0502020204030204" pitchFamily="34" charset="0"/>
                                    <a:cs typeface="Cambria Math" panose="02040503050406030204" pitchFamily="18" charset="0"/>
                                  </a:rPr>
                                  <m:t>w</m:t>
                                </m:r>
                              </m:den>
                            </m:f>
                          </m:e>
                        </m:d>
                      </m:e>
                      <m:sup>
                        <m:r>
                          <a:rPr lang="de-DE" i="1">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for  wealth </a:t>
                </a:r>
                <a14:m>
                  <m:oMath xmlns:m="http://schemas.openxmlformats.org/officeDocument/2006/math">
                    <m:sSub>
                      <m:sSubPr>
                        <m:ctrlPr>
                          <a:rPr lang="de-DE" sz="1600"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bPr>
                      <m:e>
                        <m:r>
                          <a:rPr lang="de-DE" sz="1600" i="1">
                            <a:solidFill>
                              <a:srgbClr val="222222"/>
                            </a:solidFill>
                            <a:latin typeface="Cambria Math" panose="02040503050406030204" pitchFamily="18" charset="0"/>
                            <a:ea typeface="Calibri" panose="020F0502020204030204" pitchFamily="34" charset="0"/>
                            <a:cs typeface="Cambria Math" panose="02040503050406030204" pitchFamily="18" charset="0"/>
                          </a:rPr>
                          <m:t>𝑥</m:t>
                        </m:r>
                      </m:e>
                      <m:sub>
                        <m:r>
                          <a:rPr lang="de-DE" sz="1600" i="1">
                            <a:solidFill>
                              <a:srgbClr val="222222"/>
                            </a:solidFill>
                            <a:latin typeface="Cambria Math" panose="02040503050406030204" pitchFamily="18" charset="0"/>
                            <a:ea typeface="Calibri" panose="020F0502020204030204" pitchFamily="34" charset="0"/>
                            <a:cs typeface="Cambria Math" panose="02040503050406030204" pitchFamily="18" charset="0"/>
                          </a:rPr>
                          <m:t>𝑖</m:t>
                        </m:r>
                      </m:sub>
                    </m:sSub>
                    <m:r>
                      <a:rPr lang="de-DE" sz="1600" b="0" i="1">
                        <a:solidFill>
                          <a:srgbClr val="222222"/>
                        </a:solidFill>
                        <a:latin typeface="Cambria Math" panose="02040503050406030204" pitchFamily="18" charset="0"/>
                        <a:ea typeface="Calibri" panose="020F0502020204030204" pitchFamily="34" charset="0"/>
                        <a:cs typeface="Cambria Math" panose="02040503050406030204" pitchFamily="18" charset="0"/>
                      </a:rPr>
                      <m:t> </m:t>
                    </m:r>
                    <m:r>
                      <a:rPr lang="de-DE" sz="1600" b="0" i="1" smtClean="0">
                        <a:solidFill>
                          <a:srgbClr val="222222"/>
                        </a:solidFill>
                        <a:latin typeface="Cambria Math" panose="02040503050406030204" pitchFamily="18" charset="0"/>
                        <a:ea typeface="Cambria Math" panose="02040503050406030204" pitchFamily="18" charset="0"/>
                        <a:cs typeface="Cambria Math" panose="02040503050406030204" pitchFamily="18" charset="0"/>
                      </a:rPr>
                      <m:t>≥</m:t>
                    </m:r>
                    <m:r>
                      <a:rPr lang="de-DE" sz="1600" b="0" i="1" smtClean="0">
                        <a:solidFill>
                          <a:srgbClr val="222222"/>
                        </a:solidFill>
                        <a:latin typeface="Cambria Math" panose="02040503050406030204" pitchFamily="18" charset="0"/>
                        <a:ea typeface="Cambria Math" panose="02040503050406030204" pitchFamily="18" charset="0"/>
                        <a:cs typeface="Cambria Math" panose="02040503050406030204" pitchFamily="18" charset="0"/>
                      </a:rPr>
                      <m:t>𝑤</m:t>
                    </m:r>
                  </m:oMath>
                </a14:m>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lvl="1">
                  <a:lnSpc>
                    <a:spcPct val="115000"/>
                  </a:lnSpc>
                  <a:spcAft>
                    <a:spcPts val="1000"/>
                  </a:spcAft>
                </a:pPr>
                <a14:m>
                  <m:oMath xmlns:m="http://schemas.openxmlformats.org/officeDocument/2006/math">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𝑙</m:t>
                        </m:r>
                        <m:r>
                          <a:rPr lang="en-US" i="1">
                            <a:latin typeface="Cambria Math" panose="02040503050406030204" pitchFamily="18" charset="0"/>
                            <a:ea typeface="Calibri" panose="020F0502020204030204" pitchFamily="34" charset="0"/>
                            <a:cs typeface="Times New Roman" panose="02020603050405020304" pitchFamily="18" charset="0"/>
                          </a:rPr>
                          <m:t>)</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 </m:t>
                    </m:r>
                    <m:sSup>
                      <m:sSupPr>
                        <m:ctrlPr>
                          <a:rPr lang="de-DE"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𝑥</m:t>
                                    </m:r>
                                  </m:e>
                                  <m:sub>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 − </m:t>
                                </m:r>
                                <m:r>
                                  <m:rPr>
                                    <m:sty m:val="p"/>
                                  </m:rPr>
                                  <a:rPr lang="en-US">
                                    <a:solidFill>
                                      <a:srgbClr val="C00000"/>
                                    </a:solidFill>
                                    <a:latin typeface="Cambria Math" panose="02040503050406030204" pitchFamily="18" charset="0"/>
                                    <a:ea typeface="Calibri" panose="020F0502020204030204" pitchFamily="34" charset="0"/>
                                    <a:cs typeface="Cambria Math" panose="02040503050406030204" pitchFamily="18" charset="0"/>
                                  </a:rPr>
                                  <m:t>l</m:t>
                                </m:r>
                              </m:num>
                              <m:den>
                                <m:sSub>
                                  <m:sSub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𝑤</m:t>
                                    </m:r>
                                  </m:e>
                                  <m:sub>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𝑚𝑎𝑥</m:t>
                                    </m:r>
                                  </m:sub>
                                </m:sSub>
                                <m:r>
                                  <a:rPr lang="de-DE">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 </m:t>
                                </m:r>
                                <m:r>
                                  <m:rPr>
                                    <m:sty m:val="p"/>
                                  </m:rPr>
                                  <a:rPr lang="en-US">
                                    <a:solidFill>
                                      <a:srgbClr val="C00000"/>
                                    </a:solidFill>
                                    <a:latin typeface="Cambria Math" panose="02040503050406030204" pitchFamily="18" charset="0"/>
                                    <a:ea typeface="Calibri" panose="020F0502020204030204" pitchFamily="34" charset="0"/>
                                    <a:cs typeface="Cambria Math" panose="02040503050406030204" pitchFamily="18" charset="0"/>
                                  </a:rPr>
                                  <m:t>l</m:t>
                                </m:r>
                              </m:den>
                            </m:f>
                          </m:e>
                        </m:d>
                      </m:e>
                      <m:sup>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for  </a:t>
                </a:r>
                <a:r>
                  <a:rPr lang="en-US" sz="16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partial wealth </a:t>
                </a:r>
                <a14:m>
                  <m:oMath xmlns:m="http://schemas.openxmlformats.org/officeDocument/2006/math">
                    <m:sSub>
                      <m:sSubPr>
                        <m:ctrlPr>
                          <a:rPr lang="de-DE" sz="16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16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𝑥</m:t>
                        </m:r>
                      </m:e>
                      <m:sub>
                        <m:r>
                          <a:rPr lang="de-DE" sz="16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sub>
                    </m:sSub>
                    <m:r>
                      <a:rPr lang="de-DE" sz="1600" i="1">
                        <a:solidFill>
                          <a:srgbClr val="C00000"/>
                        </a:solidFill>
                        <a:latin typeface="Cambria Math" panose="02040503050406030204" pitchFamily="18" charset="0"/>
                        <a:ea typeface="Calibri" panose="020F0502020204030204" pitchFamily="34" charset="0"/>
                        <a:cs typeface="Cambria Math" panose="02040503050406030204" pitchFamily="18" charset="0"/>
                      </a:rPr>
                      <m:t> </m:t>
                    </m:r>
                    <m:r>
                      <a:rPr lang="de-DE" sz="1600" i="1">
                        <a:solidFill>
                          <a:srgbClr val="C00000"/>
                        </a:solidFill>
                        <a:latin typeface="Cambria Math" panose="02040503050406030204" pitchFamily="18" charset="0"/>
                        <a:ea typeface="Cambria Math" panose="02040503050406030204" pitchFamily="18" charset="0"/>
                        <a:cs typeface="Cambria Math" panose="02040503050406030204" pitchFamily="18" charset="0"/>
                      </a:rPr>
                      <m:t>≥</m:t>
                    </m:r>
                    <m:r>
                      <a:rPr lang="de-DE" sz="1600" b="0" i="1" smtClean="0">
                        <a:solidFill>
                          <a:srgbClr val="C00000"/>
                        </a:solidFill>
                        <a:latin typeface="Cambria Math" panose="02040503050406030204" pitchFamily="18" charset="0"/>
                        <a:ea typeface="Cambria Math" panose="02040503050406030204" pitchFamily="18" charset="0"/>
                        <a:cs typeface="Cambria Math" panose="02040503050406030204" pitchFamily="18" charset="0"/>
                      </a:rPr>
                      <m:t>𝑙</m:t>
                    </m:r>
                  </m:oMath>
                </a14:m>
                <a:r>
                  <a:rPr lang="en-US" sz="1600" dirty="0">
                    <a:latin typeface="Calibri" panose="020F0502020204030204" pitchFamily="34" charset="0"/>
                    <a:ea typeface="Times New Roman" panose="02020603050405020304" pitchFamily="18" charset="0"/>
                    <a:cs typeface="Times New Roman" panose="02020603050405020304" pitchFamily="18" charset="0"/>
                  </a:rPr>
                  <a:t> </a:t>
                </a:r>
              </a:p>
            </p:txBody>
          </p:sp>
        </mc:Choice>
        <mc:Fallback xmlns="">
          <p:sp>
            <p:nvSpPr>
              <p:cNvPr id="6" name="Rechteck 5"/>
              <p:cNvSpPr>
                <a:spLocks noRot="1" noChangeAspect="1" noMove="1" noResize="1" noEditPoints="1" noAdjustHandles="1" noChangeArrowheads="1" noChangeShapeType="1" noTextEdit="1"/>
              </p:cNvSpPr>
              <p:nvPr/>
            </p:nvSpPr>
            <p:spPr>
              <a:xfrm>
                <a:off x="6609824" y="2774981"/>
                <a:ext cx="5173777" cy="1722266"/>
              </a:xfrm>
              <a:prstGeom prst="rect">
                <a:avLst/>
              </a:prstGeom>
              <a:blipFill>
                <a:blip r:embed="rId2"/>
                <a:stretch>
                  <a:fillRect l="-589"/>
                </a:stretch>
              </a:blipFill>
            </p:spPr>
            <p:txBody>
              <a:bodyPr/>
              <a:lstStyle/>
              <a:p>
                <a:r>
                  <a:rPr lang="de-DE">
                    <a:noFill/>
                  </a:rPr>
                  <a:t> </a:t>
                </a:r>
              </a:p>
            </p:txBody>
          </p:sp>
        </mc:Fallback>
      </mc:AlternateContent>
      <p:sp>
        <p:nvSpPr>
          <p:cNvPr id="7" name="Rechteck 6"/>
          <p:cNvSpPr/>
          <p:nvPr/>
        </p:nvSpPr>
        <p:spPr>
          <a:xfrm>
            <a:off x="6567613" y="1049252"/>
            <a:ext cx="5215988" cy="1200329"/>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[8] Measuring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(partial) </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Affluence Levels </a:t>
            </a:r>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[Affluences (negative gaps) for Partial Wealth and Wealth]</a:t>
            </a:r>
            <a:endParaRPr lang="de-DE"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hteck 7"/>
              <p:cNvSpPr/>
              <p:nvPr/>
            </p:nvSpPr>
            <p:spPr>
              <a:xfrm>
                <a:off x="590883" y="2763506"/>
                <a:ext cx="5518622" cy="2416944"/>
              </a:xfrm>
              <a:prstGeom prst="rect">
                <a:avLst/>
              </a:prstGeom>
            </p:spPr>
            <p:txBody>
              <a:bodyPr wrap="square">
                <a:spAutoFit/>
              </a:bodyPr>
              <a:lstStyle/>
              <a:p>
                <a:pPr>
                  <a:lnSpc>
                    <a:spcPct val="115000"/>
                  </a:lnSpc>
                  <a:spcAft>
                    <a:spcPts val="1000"/>
                  </a:spcAft>
                </a:pPr>
                <a:r>
                  <a:rPr lang="en-US" sz="1600" dirty="0">
                    <a:latin typeface="Calibri" panose="020F0502020204030204" pitchFamily="34" charset="0"/>
                    <a:ea typeface="Calibri" panose="020F0502020204030204" pitchFamily="34" charset="0"/>
                    <a:cs typeface="Times New Roman" panose="02020603050405020304" pitchFamily="18" charset="0"/>
                  </a:rPr>
                  <a:t>The raw gap levels are calculated case as:</a:t>
                </a:r>
                <a:endParaRPr lang="de-DE" sz="16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de-DE"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𝑖</m:t>
                          </m:r>
                          <m:r>
                            <a:rPr lang="de-DE" sz="1600" b="0" i="1" smtClean="0">
                              <a:latin typeface="Cambria Math" panose="02040503050406030204" pitchFamily="18" charset="0"/>
                              <a:ea typeface="Calibri" panose="020F0502020204030204" pitchFamily="34" charset="0"/>
                              <a:cs typeface="Times New Roman" panose="02020603050405020304" pitchFamily="18" charset="0"/>
                            </a:rPr>
                            <m:t>𝑧</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de-DE" sz="1600" b="0" i="1" smtClean="0">
                              <a:latin typeface="Cambria Math" panose="02040503050406030204" pitchFamily="18" charset="0"/>
                              <a:ea typeface="Calibri" panose="020F0502020204030204" pitchFamily="34" charset="0"/>
                              <a:cs typeface="Times New Roman" panose="02020603050405020304" pitchFamily="18" charset="0"/>
                            </a:rPr>
                            <m:t>𝑧</m:t>
                          </m:r>
                          <m:r>
                            <a:rPr lang="en-US" sz="1600" i="1">
                              <a:latin typeface="Cambria Math" panose="02040503050406030204" pitchFamily="18" charset="0"/>
                              <a:ea typeface="Calibri" panose="020F0502020204030204" pitchFamily="34" charset="0"/>
                              <a:cs typeface="Times New Roman" panose="02020603050405020304" pitchFamily="18" charset="0"/>
                            </a:rPr>
                            <m:t>)</m:t>
                          </m:r>
                        </m:e>
                        <m:sub>
                          <m:r>
                            <a:rPr lang="de-DE" sz="1600" i="1">
                              <a:latin typeface="Cambria Math" panose="02040503050406030204" pitchFamily="18" charset="0"/>
                              <a:ea typeface="Calibri" panose="020F0502020204030204" pitchFamily="34" charset="0"/>
                              <a:cs typeface="Times New Roman" panose="02020603050405020304" pitchFamily="18" charset="0"/>
                            </a:rPr>
                            <m:t>𝑖</m:t>
                          </m:r>
                        </m:sub>
                      </m:sSub>
                      <m:r>
                        <a:rPr lang="en-US" sz="1600" i="1">
                          <a:latin typeface="Cambria Math" panose="02040503050406030204" pitchFamily="18" charset="0"/>
                          <a:ea typeface="Calibri" panose="020F0502020204030204" pitchFamily="34" charset="0"/>
                          <a:cs typeface="Times New Roman" panose="02020603050405020304" pitchFamily="18" charset="0"/>
                        </a:rPr>
                        <m:t>=</m:t>
                      </m:r>
                      <m:sSup>
                        <m:sSupPr>
                          <m:ctrlPr>
                            <a:rPr lang="de-DE" sz="16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de-DE" sz="1600" i="1">
                                      <a:solidFill>
                                        <a:schemeClr val="tx1"/>
                                      </a:solidFill>
                                      <a:latin typeface="Cambria Math" panose="02040503050406030204" pitchFamily="18" charset="0"/>
                                      <a:ea typeface="Calibri" panose="020F0502020204030204" pitchFamily="34" charset="0"/>
                                      <a:cs typeface="Cambria Math" panose="02040503050406030204" pitchFamily="18" charset="0"/>
                                    </a:rPr>
                                  </m:ctrlPr>
                                </m:fPr>
                                <m:num>
                                  <m:r>
                                    <a:rPr lang="de-DE" sz="1600" i="1">
                                      <a:solidFill>
                                        <a:schemeClr val="tx1"/>
                                      </a:solidFill>
                                      <a:latin typeface="Cambria Math" panose="02040503050406030204" pitchFamily="18" charset="0"/>
                                      <a:ea typeface="Calibri" panose="020F0502020204030204" pitchFamily="34" charset="0"/>
                                      <a:cs typeface="Cambria Math" panose="02040503050406030204" pitchFamily="18" charset="0"/>
                                    </a:rPr>
                                    <m:t>𝑧</m:t>
                                  </m:r>
                                  <m:r>
                                    <a:rPr lang="de-DE" sz="1600" i="1">
                                      <a:solidFill>
                                        <a:schemeClr val="tx1"/>
                                      </a:solidFill>
                                      <a:latin typeface="Cambria Math" panose="02040503050406030204" pitchFamily="18" charset="0"/>
                                      <a:ea typeface="Calibri" panose="020F0502020204030204" pitchFamily="34" charset="0"/>
                                      <a:cs typeface="Cambria Math" panose="02040503050406030204" pitchFamily="18" charset="0"/>
                                    </a:rPr>
                                    <m:t> −</m:t>
                                  </m:r>
                                  <m:sSub>
                                    <m:sSubPr>
                                      <m:ctrlPr>
                                        <a:rPr lang="de-DE" sz="1600" i="1">
                                          <a:solidFill>
                                            <a:schemeClr val="tx1"/>
                                          </a:solidFill>
                                          <a:latin typeface="Cambria Math" panose="02040503050406030204" pitchFamily="18" charset="0"/>
                                          <a:ea typeface="Calibri" panose="020F0502020204030204" pitchFamily="34" charset="0"/>
                                          <a:cs typeface="Cambria Math" panose="02040503050406030204" pitchFamily="18" charset="0"/>
                                        </a:rPr>
                                      </m:ctrlPr>
                                    </m:sSubPr>
                                    <m:e>
                                      <m:r>
                                        <a:rPr lang="de-DE" sz="1600" i="1">
                                          <a:solidFill>
                                            <a:schemeClr val="tx1"/>
                                          </a:solidFill>
                                          <a:latin typeface="Cambria Math" panose="02040503050406030204" pitchFamily="18" charset="0"/>
                                          <a:ea typeface="Calibri" panose="020F0502020204030204" pitchFamily="34" charset="0"/>
                                          <a:cs typeface="Cambria Math" panose="02040503050406030204" pitchFamily="18" charset="0"/>
                                        </a:rPr>
                                        <m:t> </m:t>
                                      </m:r>
                                      <m:r>
                                        <a:rPr lang="de-DE" sz="1600" i="1">
                                          <a:solidFill>
                                            <a:schemeClr val="tx1"/>
                                          </a:solidFill>
                                          <a:latin typeface="Cambria Math" panose="02040503050406030204" pitchFamily="18" charset="0"/>
                                          <a:ea typeface="Calibri" panose="020F0502020204030204" pitchFamily="34" charset="0"/>
                                          <a:cs typeface="Cambria Math" panose="02040503050406030204" pitchFamily="18" charset="0"/>
                                        </a:rPr>
                                        <m:t>𝑦</m:t>
                                      </m:r>
                                    </m:e>
                                    <m:sub>
                                      <m:r>
                                        <a:rPr lang="de-DE" sz="1600" i="1">
                                          <a:solidFill>
                                            <a:schemeClr val="tx1"/>
                                          </a:solidFill>
                                          <a:latin typeface="Cambria Math" panose="02040503050406030204" pitchFamily="18" charset="0"/>
                                          <a:ea typeface="Calibri" panose="020F0502020204030204" pitchFamily="34" charset="0"/>
                                          <a:cs typeface="Cambria Math" panose="02040503050406030204" pitchFamily="18" charset="0"/>
                                        </a:rPr>
                                        <m:t>𝑖</m:t>
                                      </m:r>
                                    </m:sub>
                                  </m:sSub>
                                </m:num>
                                <m:den>
                                  <m:sSub>
                                    <m:sSubPr>
                                      <m:ctrlPr>
                                        <a:rPr lang="de-DE" sz="1600" i="1">
                                          <a:solidFill>
                                            <a:schemeClr val="tx1"/>
                                          </a:solidFill>
                                          <a:latin typeface="Cambria Math" panose="02040503050406030204" pitchFamily="18" charset="0"/>
                                          <a:ea typeface="Calibri" panose="020F0502020204030204" pitchFamily="34" charset="0"/>
                                          <a:cs typeface="Cambria Math" panose="02040503050406030204" pitchFamily="18" charset="0"/>
                                        </a:rPr>
                                      </m:ctrlPr>
                                    </m:sSubPr>
                                    <m:e>
                                      <m:r>
                                        <a:rPr lang="de-DE" sz="1600" i="1">
                                          <a:solidFill>
                                            <a:schemeClr val="tx1"/>
                                          </a:solidFill>
                                          <a:latin typeface="Cambria Math" panose="02040503050406030204" pitchFamily="18" charset="0"/>
                                          <a:ea typeface="Calibri" panose="020F0502020204030204" pitchFamily="34" charset="0"/>
                                          <a:cs typeface="Cambria Math" panose="02040503050406030204" pitchFamily="18" charset="0"/>
                                        </a:rPr>
                                        <m:t> </m:t>
                                      </m:r>
                                      <m:r>
                                        <a:rPr lang="de-DE" sz="1600" i="1">
                                          <a:solidFill>
                                            <a:schemeClr val="tx1"/>
                                          </a:solidFill>
                                          <a:latin typeface="Cambria Math" panose="02040503050406030204" pitchFamily="18" charset="0"/>
                                          <a:ea typeface="Calibri" panose="020F0502020204030204" pitchFamily="34" charset="0"/>
                                          <a:cs typeface="Cambria Math" panose="02040503050406030204" pitchFamily="18" charset="0"/>
                                        </a:rPr>
                                        <m:t>𝑧</m:t>
                                      </m:r>
                                      <m:r>
                                        <a:rPr lang="de-DE" sz="1600" i="1">
                                          <a:solidFill>
                                            <a:schemeClr val="tx1"/>
                                          </a:solidFill>
                                          <a:latin typeface="Cambria Math" panose="02040503050406030204" pitchFamily="18" charset="0"/>
                                          <a:ea typeface="Calibri" panose="020F0502020204030204" pitchFamily="34" charset="0"/>
                                          <a:cs typeface="Cambria Math" panose="02040503050406030204" pitchFamily="18" charset="0"/>
                                        </a:rPr>
                                        <m:t> − </m:t>
                                      </m:r>
                                      <m:r>
                                        <a:rPr lang="de-DE" sz="1600" i="1">
                                          <a:solidFill>
                                            <a:schemeClr val="tx1"/>
                                          </a:solidFill>
                                          <a:latin typeface="Cambria Math" panose="02040503050406030204" pitchFamily="18" charset="0"/>
                                          <a:ea typeface="Calibri" panose="020F0502020204030204" pitchFamily="34" charset="0"/>
                                          <a:cs typeface="Cambria Math" panose="02040503050406030204" pitchFamily="18" charset="0"/>
                                        </a:rPr>
                                        <m:t>𝑑</m:t>
                                      </m:r>
                                    </m:e>
                                    <m:sub>
                                      <m:r>
                                        <a:rPr lang="de-DE" sz="1600" i="1">
                                          <a:solidFill>
                                            <a:schemeClr val="tx1"/>
                                          </a:solidFill>
                                          <a:latin typeface="Cambria Math" panose="02040503050406030204" pitchFamily="18" charset="0"/>
                                          <a:ea typeface="Calibri" panose="020F0502020204030204" pitchFamily="34" charset="0"/>
                                          <a:cs typeface="Cambria Math" panose="02040503050406030204" pitchFamily="18" charset="0"/>
                                        </a:rPr>
                                        <m:t>𝑚𝑖𝑛</m:t>
                                      </m:r>
                                    </m:sub>
                                  </m:sSub>
                                  <m:r>
                                    <a:rPr lang="de-DE" sz="160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den>
                              </m:f>
                            </m:e>
                          </m:d>
                        </m:e>
                        <m:sup>
                          <m:r>
                            <a:rPr lang="de-DE"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𝛼</m:t>
                          </m:r>
                        </m:sup>
                      </m:sSup>
                      <m:r>
                        <m:rPr>
                          <m:nor/>
                        </m:rPr>
                        <a:rPr lang="en-US" sz="1600" dirty="0">
                          <a:latin typeface="Calibri" panose="020F0502020204030204" pitchFamily="34" charset="0"/>
                          <a:ea typeface="Times New Roman" panose="02020603050405020304" pitchFamily="18" charset="0"/>
                          <a:cs typeface="Times New Roman" panose="02020603050405020304" pitchFamily="18" charset="0"/>
                        </a:rPr>
                        <m:t> </m:t>
                      </m:r>
                      <m:r>
                        <m:rPr>
                          <m:nor/>
                        </m:rPr>
                        <a:rPr lang="en-US" sz="1600" dirty="0">
                          <a:latin typeface="Calibri" panose="020F0502020204030204" pitchFamily="34" charset="0"/>
                          <a:ea typeface="Times New Roman" panose="02020603050405020304" pitchFamily="18" charset="0"/>
                          <a:cs typeface="Times New Roman" panose="02020603050405020304" pitchFamily="18" charset="0"/>
                        </a:rPr>
                        <m:t>for</m:t>
                      </m:r>
                      <m:r>
                        <m:rPr>
                          <m:nor/>
                        </m:rPr>
                        <a:rPr lang="en-US" sz="1600" dirty="0">
                          <a:latin typeface="Calibri" panose="020F0502020204030204" pitchFamily="34" charset="0"/>
                          <a:ea typeface="Times New Roman" panose="02020603050405020304" pitchFamily="18" charset="0"/>
                          <a:cs typeface="Times New Roman" panose="02020603050405020304" pitchFamily="18" charset="0"/>
                        </a:rPr>
                        <m:t> </m:t>
                      </m:r>
                      <m:sSub>
                        <m:sSubPr>
                          <m:ctrlPr>
                            <a:rPr lang="de-DE" sz="1600" i="1">
                              <a:latin typeface="Cambria Math" panose="02040503050406030204" pitchFamily="18" charset="0"/>
                              <a:ea typeface="Calibri" panose="020F0502020204030204" pitchFamily="34" charset="0"/>
                              <a:cs typeface="Times New Roman" panose="02020603050405020304" pitchFamily="18" charset="0"/>
                            </a:rPr>
                          </m:ctrlPr>
                        </m:sSubPr>
                        <m:e>
                          <m:r>
                            <a:rPr lang="de-DE" sz="1600" b="0" i="1" smtClean="0">
                              <a:latin typeface="Cambria Math" panose="02040503050406030204" pitchFamily="18" charset="0"/>
                              <a:ea typeface="Calibri" panose="020F0502020204030204" pitchFamily="34" charset="0"/>
                              <a:cs typeface="Times New Roman" panose="02020603050405020304" pitchFamily="18" charset="0"/>
                            </a:rPr>
                            <m:t>𝑑𝑒𝑝𝑟𝑖𝑣𝑎𝑡𝑖𝑜𝑛</m:t>
                          </m:r>
                          <m:r>
                            <a:rPr lang="de-DE" sz="1600" b="0" i="1" smtClean="0">
                              <a:latin typeface="Cambria Math" panose="02040503050406030204" pitchFamily="18" charset="0"/>
                              <a:ea typeface="Calibri" panose="020F0502020204030204" pitchFamily="34" charset="0"/>
                              <a:cs typeface="Times New Roman" panose="02020603050405020304" pitchFamily="18" charset="0"/>
                            </a:rPr>
                            <m:t> </m:t>
                          </m:r>
                          <m:r>
                            <a:rPr lang="de-DE" sz="1600" i="1">
                              <a:latin typeface="Cambria Math" panose="02040503050406030204" pitchFamily="18" charset="0"/>
                              <a:ea typeface="Calibri" panose="020F0502020204030204" pitchFamily="34" charset="0"/>
                              <a:cs typeface="Times New Roman" panose="02020603050405020304" pitchFamily="18" charset="0"/>
                            </a:rPr>
                            <m:t>𝑦</m:t>
                          </m:r>
                        </m:e>
                        <m:sub>
                          <m:r>
                            <a:rPr lang="de-DE" sz="1600" i="1">
                              <a:latin typeface="Cambria Math" panose="02040503050406030204" pitchFamily="18" charset="0"/>
                              <a:ea typeface="Calibri" panose="020F0502020204030204" pitchFamily="34" charset="0"/>
                              <a:cs typeface="Times New Roman" panose="02020603050405020304" pitchFamily="18" charset="0"/>
                            </a:rPr>
                            <m:t>𝑖</m:t>
                          </m:r>
                        </m:sub>
                      </m:sSub>
                      <m:r>
                        <a:rPr lang="de-DE" sz="1600" i="1">
                          <a:latin typeface="Cambria Math" panose="02040503050406030204" pitchFamily="18" charset="0"/>
                          <a:ea typeface="Cambria Math" panose="02040503050406030204" pitchFamily="18" charset="0"/>
                          <a:cs typeface="Times New Roman" panose="02020603050405020304" pitchFamily="18" charset="0"/>
                        </a:rPr>
                        <m:t>≤</m:t>
                      </m:r>
                      <m:r>
                        <a:rPr lang="de-DE" sz="1600" i="1">
                          <a:latin typeface="Cambria Math" panose="02040503050406030204" pitchFamily="18" charset="0"/>
                          <a:ea typeface="Cambria Math" panose="02040503050406030204" pitchFamily="18" charset="0"/>
                          <a:cs typeface="Times New Roman" panose="02020603050405020304" pitchFamily="18" charset="0"/>
                        </a:rPr>
                        <m:t>𝑧</m:t>
                      </m:r>
                    </m:oMath>
                  </m:oMathPara>
                </a14:m>
                <a:endParaRPr lang="de-DE" sz="1600" i="1" dirty="0">
                  <a:latin typeface="Cambria Math" panose="02040503050406030204" pitchFamily="18" charset="0"/>
                  <a:ea typeface="Calibri" panose="020F0502020204030204" pitchFamily="34" charset="0"/>
                  <a:cs typeface="Times New Roman" panose="02020603050405020304" pitchFamily="18" charset="0"/>
                </a:endParaRPr>
              </a:p>
              <a:p>
                <a:pPr lvl="1">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de-DE" sz="16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𝑖</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de-DE" sz="1600" b="0" i="1" smtClean="0">
                              <a:latin typeface="Cambria Math" panose="02040503050406030204" pitchFamily="18" charset="0"/>
                              <a:ea typeface="Calibri" panose="020F0502020204030204" pitchFamily="34" charset="0"/>
                              <a:cs typeface="Times New Roman" panose="02020603050405020304" pitchFamily="18" charset="0"/>
                            </a:rPr>
                            <m:t>𝑢</m:t>
                          </m:r>
                          <m:r>
                            <a:rPr lang="en-US" sz="1600" i="1">
                              <a:latin typeface="Cambria Math" panose="02040503050406030204" pitchFamily="18" charset="0"/>
                              <a:ea typeface="Calibri" panose="020F0502020204030204" pitchFamily="34" charset="0"/>
                              <a:cs typeface="Times New Roman" panose="02020603050405020304" pitchFamily="18" charset="0"/>
                            </a:rPr>
                            <m:t>)</m:t>
                          </m:r>
                        </m:e>
                        <m:sub>
                          <m:r>
                            <a:rPr lang="de-DE" sz="1600" i="1">
                              <a:latin typeface="Cambria Math" panose="02040503050406030204" pitchFamily="18" charset="0"/>
                              <a:ea typeface="Calibri" panose="020F0502020204030204" pitchFamily="34" charset="0"/>
                              <a:cs typeface="Times New Roman" panose="02020603050405020304" pitchFamily="18" charset="0"/>
                            </a:rPr>
                            <m:t>𝑖</m:t>
                          </m:r>
                        </m:sub>
                      </m:sSub>
                      <m:r>
                        <a:rPr lang="en-US" sz="1600" i="1">
                          <a:latin typeface="Cambria Math" panose="02040503050406030204" pitchFamily="18" charset="0"/>
                          <a:ea typeface="Calibri" panose="020F0502020204030204" pitchFamily="34" charset="0"/>
                          <a:cs typeface="Times New Roman" panose="02020603050405020304" pitchFamily="18" charset="0"/>
                        </a:rPr>
                        <m:t>=</m:t>
                      </m:r>
                      <m:sSup>
                        <m:sSupPr>
                          <m:ctrlPr>
                            <a:rPr lang="de-DE" sz="1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sz="1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de-DE" sz="1600" i="1">
                                      <a:solidFill>
                                        <a:srgbClr val="FF0000"/>
                                      </a:solidFill>
                                      <a:latin typeface="Cambria Math" panose="02040503050406030204" pitchFamily="18" charset="0"/>
                                      <a:ea typeface="Calibri" panose="020F0502020204030204" pitchFamily="34" charset="0"/>
                                      <a:cs typeface="Cambria Math" panose="02040503050406030204" pitchFamily="18" charset="0"/>
                                    </a:rPr>
                                  </m:ctrlPr>
                                </m:fPr>
                                <m:num>
                                  <m:r>
                                    <a:rPr lang="de-DE" sz="16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𝑢</m:t>
                                  </m:r>
                                  <m:r>
                                    <a:rPr lang="de-DE" sz="1600" i="1">
                                      <a:solidFill>
                                        <a:srgbClr val="FF0000"/>
                                      </a:solidFill>
                                      <a:latin typeface="Cambria Math" panose="02040503050406030204" pitchFamily="18" charset="0"/>
                                      <a:ea typeface="Calibri" panose="020F0502020204030204" pitchFamily="34" charset="0"/>
                                      <a:cs typeface="Cambria Math" panose="02040503050406030204" pitchFamily="18" charset="0"/>
                                    </a:rPr>
                                    <m:t> −</m:t>
                                  </m:r>
                                  <m:sSub>
                                    <m:sSubPr>
                                      <m:ctrlPr>
                                        <a:rPr lang="de-DE" sz="1600" i="1">
                                          <a:solidFill>
                                            <a:srgbClr val="FF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1600" i="1">
                                          <a:solidFill>
                                            <a:srgbClr val="FF0000"/>
                                          </a:solidFill>
                                          <a:latin typeface="Cambria Math" panose="02040503050406030204" pitchFamily="18" charset="0"/>
                                          <a:ea typeface="Calibri" panose="020F0502020204030204" pitchFamily="34" charset="0"/>
                                          <a:cs typeface="Cambria Math" panose="02040503050406030204" pitchFamily="18" charset="0"/>
                                        </a:rPr>
                                        <m:t> </m:t>
                                      </m:r>
                                      <m:r>
                                        <a:rPr lang="de-DE" sz="1600" i="1">
                                          <a:solidFill>
                                            <a:srgbClr val="FF0000"/>
                                          </a:solidFill>
                                          <a:latin typeface="Cambria Math" panose="02040503050406030204" pitchFamily="18" charset="0"/>
                                          <a:ea typeface="Calibri" panose="020F0502020204030204" pitchFamily="34" charset="0"/>
                                          <a:cs typeface="Cambria Math" panose="02040503050406030204" pitchFamily="18" charset="0"/>
                                        </a:rPr>
                                        <m:t>𝑦</m:t>
                                      </m:r>
                                    </m:e>
                                    <m:sub>
                                      <m:r>
                                        <a:rPr lang="de-DE" sz="1600" i="1">
                                          <a:solidFill>
                                            <a:srgbClr val="FF0000"/>
                                          </a:solidFill>
                                          <a:latin typeface="Cambria Math" panose="02040503050406030204" pitchFamily="18" charset="0"/>
                                          <a:ea typeface="Calibri" panose="020F0502020204030204" pitchFamily="34" charset="0"/>
                                          <a:cs typeface="Cambria Math" panose="02040503050406030204" pitchFamily="18" charset="0"/>
                                        </a:rPr>
                                        <m:t>𝑖</m:t>
                                      </m:r>
                                    </m:sub>
                                  </m:sSub>
                                </m:num>
                                <m:den>
                                  <m:sSub>
                                    <m:sSubPr>
                                      <m:ctrlPr>
                                        <a:rPr lang="de-DE" sz="1600" i="1">
                                          <a:solidFill>
                                            <a:srgbClr val="FF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1600" i="1">
                                          <a:solidFill>
                                            <a:srgbClr val="FF0000"/>
                                          </a:solidFill>
                                          <a:latin typeface="Cambria Math" panose="02040503050406030204" pitchFamily="18" charset="0"/>
                                          <a:ea typeface="Calibri" panose="020F0502020204030204" pitchFamily="34" charset="0"/>
                                          <a:cs typeface="Cambria Math" panose="02040503050406030204" pitchFamily="18" charset="0"/>
                                        </a:rPr>
                                        <m:t> </m:t>
                                      </m:r>
                                      <m:r>
                                        <a:rPr lang="de-DE" sz="16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𝑢</m:t>
                                      </m:r>
                                      <m:r>
                                        <a:rPr lang="de-DE" sz="1600" i="1">
                                          <a:solidFill>
                                            <a:srgbClr val="FF0000"/>
                                          </a:solidFill>
                                          <a:latin typeface="Cambria Math" panose="02040503050406030204" pitchFamily="18" charset="0"/>
                                          <a:ea typeface="Calibri" panose="020F0502020204030204" pitchFamily="34" charset="0"/>
                                          <a:cs typeface="Cambria Math" panose="02040503050406030204" pitchFamily="18" charset="0"/>
                                        </a:rPr>
                                        <m:t>− </m:t>
                                      </m:r>
                                      <m:r>
                                        <a:rPr lang="de-DE" sz="1600" i="1">
                                          <a:solidFill>
                                            <a:srgbClr val="FF0000"/>
                                          </a:solidFill>
                                          <a:latin typeface="Cambria Math" panose="02040503050406030204" pitchFamily="18" charset="0"/>
                                          <a:ea typeface="Calibri" panose="020F0502020204030204" pitchFamily="34" charset="0"/>
                                          <a:cs typeface="Cambria Math" panose="02040503050406030204" pitchFamily="18" charset="0"/>
                                        </a:rPr>
                                        <m:t>𝑑</m:t>
                                      </m:r>
                                    </m:e>
                                    <m:sub>
                                      <m:r>
                                        <a:rPr lang="de-DE" sz="1600" i="1">
                                          <a:solidFill>
                                            <a:srgbClr val="FF0000"/>
                                          </a:solidFill>
                                          <a:latin typeface="Cambria Math" panose="02040503050406030204" pitchFamily="18" charset="0"/>
                                          <a:ea typeface="Calibri" panose="020F0502020204030204" pitchFamily="34" charset="0"/>
                                          <a:cs typeface="Cambria Math" panose="02040503050406030204" pitchFamily="18" charset="0"/>
                                        </a:rPr>
                                        <m:t>𝑚𝑖𝑛</m:t>
                                      </m:r>
                                    </m:sub>
                                  </m:sSub>
                                  <m:r>
                                    <a:rPr lang="de-DE" sz="1600">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den>
                              </m:f>
                            </m:e>
                          </m:d>
                        </m:e>
                        <m:sup>
                          <m:r>
                            <a:rPr lang="de-DE" sz="1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𝛼</m:t>
                          </m:r>
                        </m:sup>
                      </m:sSup>
                      <m:r>
                        <m:rPr>
                          <m:nor/>
                        </m:rPr>
                        <a:rPr lang="en-US" sz="1600" dirty="0">
                          <a:latin typeface="Calibri" panose="020F0502020204030204" pitchFamily="34" charset="0"/>
                          <a:ea typeface="Times New Roman" panose="02020603050405020304" pitchFamily="18" charset="0"/>
                          <a:cs typeface="Times New Roman" panose="02020603050405020304" pitchFamily="18" charset="0"/>
                        </a:rPr>
                        <m:t> </m:t>
                      </m:r>
                      <m:r>
                        <m:rPr>
                          <m:nor/>
                        </m:rPr>
                        <a:rPr lang="en-US" sz="1600" dirty="0">
                          <a:latin typeface="Calibri" panose="020F0502020204030204" pitchFamily="34" charset="0"/>
                          <a:ea typeface="Times New Roman" panose="02020603050405020304" pitchFamily="18" charset="0"/>
                          <a:cs typeface="Times New Roman" panose="02020603050405020304" pitchFamily="18" charset="0"/>
                        </a:rPr>
                        <m:t>for</m:t>
                      </m:r>
                      <m:r>
                        <m:rPr>
                          <m:nor/>
                        </m:rPr>
                        <a:rPr lang="en-US" sz="1600" dirty="0">
                          <a:latin typeface="Calibri" panose="020F0502020204030204" pitchFamily="34" charset="0"/>
                          <a:ea typeface="Times New Roman" panose="02020603050405020304" pitchFamily="18" charset="0"/>
                          <a:cs typeface="Times New Roman" panose="02020603050405020304" pitchFamily="18" charset="0"/>
                        </a:rPr>
                        <m:t> </m:t>
                      </m:r>
                      <m:sSub>
                        <m:sSubPr>
                          <m:ctrlPr>
                            <a:rPr lang="de-DE" sz="16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de-DE" sz="16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𝑝𝑎𝑟𝑡𝑖𝑎𝑙</m:t>
                          </m:r>
                          <m:r>
                            <a:rPr lang="de-DE" sz="16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de-DE" sz="16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𝑑𝑒𝑝𝑟𝑖𝑣𝑎𝑡𝑖𝑜𝑛</m:t>
                          </m:r>
                          <m:r>
                            <a:rPr lang="de-DE" sz="16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de-DE"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e>
                        <m:sub>
                          <m:r>
                            <a:rPr lang="de-DE"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sub>
                      </m:sSub>
                      <m:r>
                        <a:rPr lang="de-DE" sz="16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de-DE" sz="1600" b="0"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𝑢</m:t>
                      </m:r>
                    </m:oMath>
                  </m:oMathPara>
                </a14:m>
                <a:endParaRPr lang="de-DE" sz="1600" i="1" dirty="0">
                  <a:solidFill>
                    <a:srgbClr val="C00000"/>
                  </a:solidFill>
                  <a:latin typeface="Cambria Math" panose="02040503050406030204" pitchFamily="18" charset="0"/>
                  <a:ea typeface="Calibri" panose="020F0502020204030204" pitchFamily="34" charset="0"/>
                  <a:cs typeface="Times New Roman" panose="02020603050405020304" pitchFamily="18" charset="0"/>
                </a:endParaRPr>
              </a:p>
              <a:p>
                <a:pPr lvl="1">
                  <a:lnSpc>
                    <a:spcPct val="115000"/>
                  </a:lnSpc>
                  <a:spcAft>
                    <a:spcPts val="1000"/>
                  </a:spcAft>
                </a:pPr>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de-DE" sz="1200" i="1" dirty="0">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8" name="Rechteck 7"/>
              <p:cNvSpPr>
                <a:spLocks noRot="1" noChangeAspect="1" noMove="1" noResize="1" noEditPoints="1" noAdjustHandles="1" noChangeArrowheads="1" noChangeShapeType="1" noTextEdit="1"/>
              </p:cNvSpPr>
              <p:nvPr/>
            </p:nvSpPr>
            <p:spPr>
              <a:xfrm>
                <a:off x="590883" y="2763506"/>
                <a:ext cx="5518622" cy="2416944"/>
              </a:xfrm>
              <a:prstGeom prst="rect">
                <a:avLst/>
              </a:prstGeom>
              <a:blipFill rotWithShape="0">
                <a:blip r:embed="rId3"/>
                <a:stretch>
                  <a:fillRect l="-663"/>
                </a:stretch>
              </a:blipFill>
            </p:spPr>
            <p:txBody>
              <a:bodyPr/>
              <a:lstStyle/>
              <a:p>
                <a:r>
                  <a:rPr lang="de-DE">
                    <a:noFill/>
                  </a:rPr>
                  <a:t> </a:t>
                </a:r>
              </a:p>
            </p:txBody>
          </p:sp>
        </mc:Fallback>
      </mc:AlternateContent>
    </p:spTree>
    <p:extLst>
      <p:ext uri="{BB962C8B-B14F-4D97-AF65-F5344CB8AC3E}">
        <p14:creationId xmlns:p14="http://schemas.microsoft.com/office/powerpoint/2010/main" val="11987338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10194" y="2010382"/>
            <a:ext cx="4680000" cy="392159"/>
          </a:xfrm>
          <a:prstGeom prst="rect">
            <a:avLst/>
          </a:prstGeom>
        </p:spPr>
        <p:txBody>
          <a:bodyPr>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hteck 4"/>
          <p:cNvSpPr/>
          <p:nvPr/>
        </p:nvSpPr>
        <p:spPr>
          <a:xfrm>
            <a:off x="479842" y="1177310"/>
            <a:ext cx="5709705" cy="1200329"/>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[8a] Measuring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(partial) </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Deprivation Levels </a:t>
            </a:r>
          </a:p>
          <a:p>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C00000"/>
                </a:solidFill>
              </a:rPr>
              <a:t>Non-Linear </a:t>
            </a:r>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Gaps for Partial Deprivation </a:t>
            </a:r>
            <a:b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 Poverty </a:t>
            </a:r>
            <a:r>
              <a:rPr lang="en-US" sz="2400" dirty="0">
                <a:solidFill>
                  <a:srgbClr val="C00000"/>
                </a:solidFill>
              </a:rPr>
              <a:t>(if α=1) </a:t>
            </a:r>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de-DE"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hteck 5"/>
              <p:cNvSpPr/>
              <p:nvPr/>
            </p:nvSpPr>
            <p:spPr>
              <a:xfrm>
                <a:off x="6521848" y="3085431"/>
                <a:ext cx="4680000" cy="3196901"/>
              </a:xfrm>
              <a:prstGeom prst="rect">
                <a:avLst/>
              </a:prstGeom>
            </p:spPr>
            <p:txBody>
              <a:bodyPr wrap="square">
                <a:spAutoFit/>
              </a:bodyPr>
              <a:lstStyle/>
              <a:p>
                <a:pPr>
                  <a:lnSpc>
                    <a:spcPct val="115000"/>
                  </a:lnSpc>
                  <a:spcAft>
                    <a:spcPts val="1000"/>
                  </a:spcAft>
                </a:pPr>
                <a:r>
                  <a:rPr lang="en-US" sz="1600" dirty="0">
                    <a:latin typeface="Calibri" panose="020F0502020204030204" pitchFamily="34" charset="0"/>
                    <a:ea typeface="Calibri" panose="020F0502020204030204" pitchFamily="34" charset="0"/>
                    <a:cs typeface="Times New Roman" panose="02020603050405020304" pitchFamily="18" charset="0"/>
                  </a:rPr>
                  <a:t>… and for the non-linear case, regarding the baseline value for the lower limit (l’) for partial wealth, as:</a:t>
                </a:r>
                <a:endParaRPr lang="de-DE" sz="16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Aft>
                    <a:spcPts val="1000"/>
                  </a:spcAft>
                </a:pPr>
                <a14:m>
                  <m:oMath xmlns:m="http://schemas.openxmlformats.org/officeDocument/2006/math">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𝑖</m:t>
                        </m:r>
                        <m:r>
                          <a:rPr lang="de-DE" b="0" i="1" smtClean="0">
                            <a:latin typeface="Cambria Math" panose="02040503050406030204" pitchFamily="18" charset="0"/>
                            <a:ea typeface="Calibri" panose="020F0502020204030204" pitchFamily="34" charset="0"/>
                            <a:cs typeface="Times New Roman" panose="02020603050405020304" pitchFamily="18" charset="0"/>
                          </a:rPr>
                          <m:t>𝑤</m:t>
                        </m:r>
                        <m:r>
                          <a:rPr lang="en-US" i="1">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𝑤</m:t>
                        </m:r>
                        <m:r>
                          <a:rPr lang="en-US" i="1">
                            <a:latin typeface="Cambria Math" panose="02040503050406030204" pitchFamily="18" charset="0"/>
                            <a:ea typeface="Calibri" panose="020F0502020204030204" pitchFamily="34" charset="0"/>
                            <a:cs typeface="Times New Roman" panose="02020603050405020304" pitchFamily="18" charset="0"/>
                          </a:rPr>
                          <m:t>)′</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p>
                      <m:sSupPr>
                        <m:ctrlPr>
                          <a:rPr lang="de-DE" i="1">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i="1">
                                <a:latin typeface="Cambria Math" panose="02040503050406030204" pitchFamily="18" charset="0"/>
                                <a:ea typeface="Calibri" panose="020F0502020204030204" pitchFamily="34" charset="0"/>
                                <a:cs typeface="Times New Roman" panose="02020603050405020304" pitchFamily="18" charset="0"/>
                              </a:rPr>
                            </m:ctrlPr>
                          </m:dPr>
                          <m:e>
                            <m:f>
                              <m:fPr>
                                <m:ctrlP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bPr>
                                  <m:e>
                                    <m:r>
                                      <m:rPr>
                                        <m:sty m:val="p"/>
                                      </m:rPr>
                                      <a:rPr lang="en-US">
                                        <a:solidFill>
                                          <a:srgbClr val="222222"/>
                                        </a:solidFill>
                                        <a:latin typeface="Cambria Math" panose="02040503050406030204" pitchFamily="18" charset="0"/>
                                        <a:ea typeface="Calibri" panose="020F0502020204030204" pitchFamily="34" charset="0"/>
                                        <a:cs typeface="Cambria Math" panose="02040503050406030204" pitchFamily="18" charset="0"/>
                                      </a:rPr>
                                      <m:t>ln</m:t>
                                    </m:r>
                                    <m:r>
                                      <a:rPr lang="en-US">
                                        <a:solidFill>
                                          <a:srgbClr val="222222"/>
                                        </a:solidFill>
                                        <a:latin typeface="Cambria Math" panose="02040503050406030204" pitchFamily="18" charset="0"/>
                                        <a:ea typeface="Calibri" panose="020F0502020204030204" pitchFamily="34" charset="0"/>
                                        <a:cs typeface="Cambria Math" panose="02040503050406030204" pitchFamily="18" charset="0"/>
                                      </a:rPr>
                                      <m:t>⁡</m:t>
                                    </m:r>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𝑖</m:t>
                                    </m:r>
                                    <m: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t>1(</m:t>
                                    </m:r>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𝑤</m:t>
                                    </m:r>
                                    <m: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e>
                                  <m:sub>
                                    <m: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 </m:t>
                                </m:r>
                                <m:d>
                                  <m:dPr>
                                    <m:ctrlP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dPr>
                                  <m:e>
                                    <m:sSup>
                                      <m:sSupPr>
                                        <m:ctrlP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pPr>
                                      <m:e>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𝑤</m:t>
                                        </m:r>
                                      </m:e>
                                      <m:sup>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sup>
                                    </m:sSup>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−1</m:t>
                                    </m:r>
                                  </m:e>
                                </m:d>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 +1) </m:t>
                                </m:r>
                              </m:num>
                              <m:den>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func>
                                  <m:funcPr>
                                    <m:ctrlP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funcPr>
                                  <m:fName>
                                    <m:r>
                                      <m:rPr>
                                        <m:sty m:val="p"/>
                                      </m:rPr>
                                      <a:rPr lang="en-US">
                                        <a:solidFill>
                                          <a:srgbClr val="222222"/>
                                        </a:solidFill>
                                        <a:latin typeface="Cambria Math" panose="02040503050406030204" pitchFamily="18" charset="0"/>
                                        <a:ea typeface="Calibri" panose="020F0502020204030204" pitchFamily="34" charset="0"/>
                                        <a:cs typeface="Cambria Math" panose="02040503050406030204" pitchFamily="18" charset="0"/>
                                      </a:rPr>
                                      <m:t>ln</m:t>
                                    </m:r>
                                  </m:fName>
                                  <m:e>
                                    <m: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t>𝑤</m:t>
                                    </m:r>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e>
                                </m:func>
                              </m:den>
                            </m:f>
                          </m:e>
                        </m:d>
                      </m:e>
                      <m:sup>
                        <m:r>
                          <a:rPr lang="de-DE" i="1">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p>
              <a:p>
                <a:pPr lvl="1">
                  <a:lnSpc>
                    <a:spcPct val="115000"/>
                  </a:lnSpc>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for   </a:t>
                </a:r>
                <a14:m>
                  <m:oMath xmlns:m="http://schemas.openxmlformats.org/officeDocument/2006/math">
                    <m:sSub>
                      <m:sSubPr>
                        <m:ctrlPr>
                          <a:rPr lang="en-US" sz="1200" i="1" smtClean="0">
                            <a:effectLst/>
                            <a:latin typeface="Cambria Math" panose="02040503050406030204" pitchFamily="18" charset="0"/>
                            <a:cs typeface="Times New Roman" panose="02020603050405020304" pitchFamily="18" charset="0"/>
                          </a:rPr>
                        </m:ctrlPr>
                      </m:sSubPr>
                      <m:e>
                        <m:r>
                          <a:rPr lang="de-DE" sz="1200" b="0" i="1" smtClean="0">
                            <a:effectLst/>
                            <a:latin typeface="Cambria Math" panose="02040503050406030204" pitchFamily="18" charset="0"/>
                            <a:cs typeface="Times New Roman" panose="02020603050405020304" pitchFamily="18" charset="0"/>
                          </a:rPr>
                          <m:t>𝑖</m:t>
                        </m:r>
                        <m:r>
                          <a:rPr lang="de-DE" sz="1200" b="0" i="1" smtClean="0">
                            <a:effectLst/>
                            <a:latin typeface="Cambria Math" panose="02040503050406030204" pitchFamily="18" charset="0"/>
                            <a:cs typeface="Times New Roman" panose="02020603050405020304" pitchFamily="18" charset="0"/>
                          </a:rPr>
                          <m:t>1(</m:t>
                        </m:r>
                        <m:r>
                          <a:rPr lang="de-DE" sz="1200" b="0" i="1" smtClean="0">
                            <a:effectLst/>
                            <a:latin typeface="Cambria Math" panose="02040503050406030204" pitchFamily="18" charset="0"/>
                            <a:cs typeface="Times New Roman" panose="02020603050405020304" pitchFamily="18" charset="0"/>
                          </a:rPr>
                          <m:t>𝑤</m:t>
                        </m:r>
                        <m:r>
                          <a:rPr lang="de-DE" sz="1200" b="0" i="1" smtClean="0">
                            <a:effectLst/>
                            <a:latin typeface="Cambria Math" panose="02040503050406030204" pitchFamily="18" charset="0"/>
                            <a:cs typeface="Times New Roman" panose="02020603050405020304" pitchFamily="18" charset="0"/>
                          </a:rPr>
                          <m:t>)</m:t>
                        </m:r>
                      </m:e>
                      <m:sub>
                        <m:r>
                          <a:rPr lang="de-DE" sz="1200" b="0" i="1" smtClean="0">
                            <a:effectLst/>
                            <a:latin typeface="Cambria Math" panose="02040503050406030204" pitchFamily="18" charset="0"/>
                            <a:cs typeface="Times New Roman" panose="02020603050405020304" pitchFamily="18" charset="0"/>
                          </a:rPr>
                          <m:t>𝑖</m:t>
                        </m:r>
                      </m:sub>
                    </m:sSub>
                    <m:r>
                      <a:rPr lang="de-DE" sz="1200" b="0" i="1" smtClean="0">
                        <a:effectLst/>
                        <a:latin typeface="Cambria Math" panose="02040503050406030204" pitchFamily="18" charset="0"/>
                        <a:cs typeface="Times New Roman" panose="02020603050405020304" pitchFamily="18" charset="0"/>
                      </a:rPr>
                      <m:t>= </m:t>
                    </m:r>
                    <m:sSub>
                      <m:sSubPr>
                        <m:ctrlPr>
                          <a:rPr lang="de-DE" sz="1200" b="0" i="1" smtClean="0">
                            <a:effectLst/>
                            <a:latin typeface="Cambria Math" panose="02040503050406030204" pitchFamily="18" charset="0"/>
                            <a:cs typeface="Times New Roman" panose="02020603050405020304" pitchFamily="18" charset="0"/>
                          </a:rPr>
                        </m:ctrlPr>
                      </m:sSubPr>
                      <m:e>
                        <m:r>
                          <a:rPr lang="de-DE" sz="1200" b="0" i="1" smtClean="0">
                            <a:effectLst/>
                            <a:latin typeface="Cambria Math" panose="02040503050406030204" pitchFamily="18" charset="0"/>
                            <a:cs typeface="Times New Roman" panose="02020603050405020304" pitchFamily="18" charset="0"/>
                          </a:rPr>
                          <m:t>𝑖</m:t>
                        </m:r>
                        <m:r>
                          <a:rPr lang="de-DE" sz="1200" b="0" i="1" smtClean="0">
                            <a:effectLst/>
                            <a:latin typeface="Cambria Math" panose="02040503050406030204" pitchFamily="18" charset="0"/>
                            <a:cs typeface="Times New Roman" panose="02020603050405020304" pitchFamily="18" charset="0"/>
                          </a:rPr>
                          <m:t>(</m:t>
                        </m:r>
                        <m:r>
                          <a:rPr lang="de-DE" sz="1200" b="0" i="1" smtClean="0">
                            <a:effectLst/>
                            <a:latin typeface="Cambria Math" panose="02040503050406030204" pitchFamily="18" charset="0"/>
                            <a:cs typeface="Times New Roman" panose="02020603050405020304" pitchFamily="18" charset="0"/>
                          </a:rPr>
                          <m:t>𝑤</m:t>
                        </m:r>
                        <m:r>
                          <a:rPr lang="de-DE" sz="1200" b="0" i="1" smtClean="0">
                            <a:effectLst/>
                            <a:latin typeface="Cambria Math" panose="02040503050406030204" pitchFamily="18" charset="0"/>
                            <a:cs typeface="Times New Roman" panose="02020603050405020304" pitchFamily="18" charset="0"/>
                          </a:rPr>
                          <m:t>)</m:t>
                        </m:r>
                      </m:e>
                      <m:sub>
                        <m:r>
                          <a:rPr lang="de-DE" sz="1200" b="0" i="1" smtClean="0">
                            <a:effectLst/>
                            <a:latin typeface="Cambria Math" panose="02040503050406030204" pitchFamily="18" charset="0"/>
                            <a:cs typeface="Times New Roman" panose="02020603050405020304" pitchFamily="18" charset="0"/>
                          </a:rPr>
                          <m:t>𝑖</m:t>
                        </m:r>
                      </m:sub>
                    </m:sSub>
                  </m:oMath>
                </a14:m>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for </a:t>
                </a:r>
                <a14:m>
                  <m:oMath xmlns:m="http://schemas.openxmlformats.org/officeDocument/2006/math">
                    <m:r>
                      <a:rPr lang="en-US" sz="1200" i="1">
                        <a:latin typeface="Cambria Math" panose="02040503050406030204" pitchFamily="18" charset="0"/>
                        <a:ea typeface="Cambria Math" panose="02040503050406030204" pitchFamily="18" charset="0"/>
                      </a:rPr>
                      <m:t>𝛼</m:t>
                    </m:r>
                    <m:r>
                      <a:rPr lang="de-DE" sz="1200" i="1">
                        <a:latin typeface="Cambria Math" panose="02040503050406030204" pitchFamily="18" charset="0"/>
                        <a:ea typeface="Cambria Math" panose="02040503050406030204" pitchFamily="18" charset="0"/>
                      </a:rPr>
                      <m:t>=1</m:t>
                    </m:r>
                  </m:oMath>
                </a14:m>
                <a:endParaRPr lang="de-DE" sz="1200" dirty="0">
                  <a:latin typeface="Calibri" panose="020F0502020204030204" pitchFamily="34" charset="0"/>
                  <a:ea typeface="Cambria Math" panose="02040503050406030204" pitchFamily="18" charset="0"/>
                </a:endParaRPr>
              </a:p>
              <a:p>
                <a:pPr lvl="1">
                  <a:lnSpc>
                    <a:spcPct val="115000"/>
                  </a:lnSpc>
                  <a:spcAft>
                    <a:spcPts val="1000"/>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f</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or concave (convex) adaptations </a:t>
                </a:r>
                <a14:m>
                  <m:oMath xmlns:m="http://schemas.openxmlformats.org/officeDocument/2006/math">
                    <m:sSup>
                      <m:sSupPr>
                        <m:ctrlPr>
                          <a:rPr lang="de-DE"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pPr>
                      <m:e>
                        <m:r>
                          <a:rPr lang="en-US"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t>𝑤</m:t>
                        </m:r>
                      </m:e>
                      <m:sup>
                        <m:r>
                          <a:rPr lang="en-US"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sup>
                    </m:sSup>
                    <m:r>
                      <a:rPr lang="de-DE" sz="12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&gt;</m:t>
                    </m:r>
                    <m:d>
                      <m:dPr>
                        <m:ctrlPr>
                          <a:rPr lang="de-DE" sz="12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ctrlPr>
                      </m:dPr>
                      <m:e>
                        <m:r>
                          <a:rPr lang="de-DE" sz="12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&lt;</m:t>
                        </m:r>
                      </m:e>
                    </m:d>
                    <m:r>
                      <a:rPr lang="de-DE" sz="12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1</m:t>
                    </m:r>
                  </m:oMath>
                </a14:m>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lvl="1">
                  <a:lnSpc>
                    <a:spcPct val="115000"/>
                  </a:lnSpc>
                  <a:spcAft>
                    <a:spcPts val="1000"/>
                  </a:spcAft>
                </a:pPr>
                <a14:m>
                  <m:oMath xmlns:m="http://schemas.openxmlformats.org/officeDocument/2006/math">
                    <m:sSub>
                      <m:sSubPr>
                        <m:ctrlPr>
                          <a:rPr lang="de-DE"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r>
                          <a:rPr lang="en-US"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𝑙</m:t>
                        </m:r>
                        <m:r>
                          <a:rPr lang="en-US"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sub>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sub>
                    </m:sSub>
                    <m:r>
                      <a:rPr lang="en-US"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m:rPr>
                                        <m:sty m:val="p"/>
                                      </m:rPr>
                                      <a:rPr lang="en-US">
                                        <a:solidFill>
                                          <a:srgbClr val="C00000"/>
                                        </a:solidFill>
                                        <a:latin typeface="Cambria Math" panose="02040503050406030204" pitchFamily="18" charset="0"/>
                                        <a:ea typeface="Calibri" panose="020F0502020204030204" pitchFamily="34" charset="0"/>
                                        <a:cs typeface="Cambria Math" panose="02040503050406030204" pitchFamily="18" charset="0"/>
                                      </a:rPr>
                                      <m:t>ln</m:t>
                                    </m:r>
                                    <m:r>
                                      <a:rPr lang="en-US">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1(</m:t>
                                    </m:r>
                                    <m:r>
                                      <a:rPr lang="de-DE"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𝑙</m:t>
                                    </m:r>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e>
                                  <m:sub>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sub>
                                </m:sSub>
                                <m:r>
                                  <a:rPr lang="de-DE"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 </m:t>
                                </m:r>
                                <m:d>
                                  <m:d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dPr>
                                  <m:e>
                                    <m:sSup>
                                      <m:sSup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pPr>
                                      <m:e>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𝑙</m:t>
                                        </m:r>
                                      </m:e>
                                      <m:sup>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sup>
                                    </m:sSup>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−1</m:t>
                                    </m:r>
                                  </m:e>
                                </m:d>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 +1) </m:t>
                                </m:r>
                              </m:num>
                              <m:den>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func>
                                  <m:func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uncPr>
                                  <m:fName>
                                    <m:r>
                                      <m:rPr>
                                        <m:sty m:val="p"/>
                                      </m:rPr>
                                      <a:rPr lang="en-US">
                                        <a:solidFill>
                                          <a:srgbClr val="C00000"/>
                                        </a:solidFill>
                                        <a:latin typeface="Cambria Math" panose="02040503050406030204" pitchFamily="18" charset="0"/>
                                        <a:ea typeface="Calibri" panose="020F0502020204030204" pitchFamily="34" charset="0"/>
                                        <a:cs typeface="Cambria Math" panose="02040503050406030204" pitchFamily="18" charset="0"/>
                                      </a:rPr>
                                      <m:t>ln</m:t>
                                    </m:r>
                                  </m:fName>
                                  <m:e>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𝑙</m:t>
                                    </m:r>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e>
                                </m:func>
                              </m:den>
                            </m:f>
                          </m:e>
                        </m:d>
                      </m:e>
                      <m:sup>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p>
              <a:p>
                <a:pPr lvl="1">
                  <a:lnSpc>
                    <a:spcPct val="115000"/>
                  </a:lnSpc>
                </a:pPr>
                <a:r>
                  <a:rPr lang="en-US" sz="1200" dirty="0">
                    <a:latin typeface="Calibri" panose="020F0502020204030204" pitchFamily="34" charset="0"/>
                    <a:ea typeface="Times New Roman" panose="02020603050405020304" pitchFamily="18" charset="0"/>
                    <a:cs typeface="Times New Roman" panose="02020603050405020304" pitchFamily="18" charset="0"/>
                  </a:rPr>
                  <a:t>for   </a:t>
                </a:r>
                <a14:m>
                  <m:oMath xmlns:m="http://schemas.openxmlformats.org/officeDocument/2006/math">
                    <m:sSub>
                      <m:sSubPr>
                        <m:ctrlPr>
                          <a:rPr lang="en-US" sz="1200" i="1">
                            <a:latin typeface="Cambria Math" panose="02040503050406030204" pitchFamily="18" charset="0"/>
                            <a:cs typeface="Times New Roman" panose="02020603050405020304" pitchFamily="18" charset="0"/>
                          </a:rPr>
                        </m:ctrlPr>
                      </m:sSubPr>
                      <m:e>
                        <m:r>
                          <a:rPr lang="de-DE" sz="1200" i="1">
                            <a:latin typeface="Cambria Math" panose="02040503050406030204" pitchFamily="18" charset="0"/>
                            <a:cs typeface="Times New Roman" panose="02020603050405020304" pitchFamily="18" charset="0"/>
                          </a:rPr>
                          <m:t>𝑖</m:t>
                        </m:r>
                        <m:r>
                          <a:rPr lang="de-DE" sz="1200" i="1">
                            <a:latin typeface="Cambria Math" panose="02040503050406030204" pitchFamily="18" charset="0"/>
                            <a:cs typeface="Times New Roman" panose="02020603050405020304" pitchFamily="18" charset="0"/>
                          </a:rPr>
                          <m:t>1(</m:t>
                        </m:r>
                        <m:r>
                          <a:rPr lang="de-DE" sz="1200" b="0" i="1" smtClean="0">
                            <a:latin typeface="Cambria Math" panose="02040503050406030204" pitchFamily="18" charset="0"/>
                            <a:cs typeface="Times New Roman" panose="02020603050405020304" pitchFamily="18" charset="0"/>
                          </a:rPr>
                          <m:t>𝑙</m:t>
                        </m:r>
                        <m:r>
                          <a:rPr lang="de-DE" sz="1200" i="1">
                            <a:latin typeface="Cambria Math" panose="02040503050406030204" pitchFamily="18" charset="0"/>
                            <a:cs typeface="Times New Roman" panose="02020603050405020304" pitchFamily="18" charset="0"/>
                          </a:rPr>
                          <m:t>)</m:t>
                        </m:r>
                      </m:e>
                      <m:sub>
                        <m:r>
                          <a:rPr lang="de-DE" sz="1200" i="1">
                            <a:latin typeface="Cambria Math" panose="02040503050406030204" pitchFamily="18" charset="0"/>
                            <a:cs typeface="Times New Roman" panose="02020603050405020304" pitchFamily="18" charset="0"/>
                          </a:rPr>
                          <m:t>𝑖</m:t>
                        </m:r>
                      </m:sub>
                    </m:sSub>
                    <m:r>
                      <a:rPr lang="de-DE" sz="1200" i="1">
                        <a:latin typeface="Cambria Math" panose="02040503050406030204" pitchFamily="18" charset="0"/>
                        <a:cs typeface="Times New Roman" panose="02020603050405020304" pitchFamily="18" charset="0"/>
                      </a:rPr>
                      <m:t>= </m:t>
                    </m:r>
                    <m:sSub>
                      <m:sSubPr>
                        <m:ctrlPr>
                          <a:rPr lang="de-DE" sz="1200" i="1">
                            <a:latin typeface="Cambria Math" panose="02040503050406030204" pitchFamily="18" charset="0"/>
                            <a:cs typeface="Times New Roman" panose="02020603050405020304" pitchFamily="18" charset="0"/>
                          </a:rPr>
                        </m:ctrlPr>
                      </m:sSubPr>
                      <m:e>
                        <m:r>
                          <a:rPr lang="de-DE" sz="1200" i="1">
                            <a:latin typeface="Cambria Math" panose="02040503050406030204" pitchFamily="18" charset="0"/>
                            <a:cs typeface="Times New Roman" panose="02020603050405020304" pitchFamily="18" charset="0"/>
                          </a:rPr>
                          <m:t>𝑖</m:t>
                        </m:r>
                        <m:r>
                          <a:rPr lang="de-DE" sz="1200" i="1">
                            <a:latin typeface="Cambria Math" panose="02040503050406030204" pitchFamily="18" charset="0"/>
                            <a:cs typeface="Times New Roman" panose="02020603050405020304" pitchFamily="18" charset="0"/>
                          </a:rPr>
                          <m:t>(</m:t>
                        </m:r>
                        <m:r>
                          <a:rPr lang="de-DE" sz="1200" b="0" i="1" smtClean="0">
                            <a:latin typeface="Cambria Math" panose="02040503050406030204" pitchFamily="18" charset="0"/>
                            <a:cs typeface="Times New Roman" panose="02020603050405020304" pitchFamily="18" charset="0"/>
                          </a:rPr>
                          <m:t>𝑙</m:t>
                        </m:r>
                        <m:r>
                          <a:rPr lang="de-DE" sz="1200" i="1">
                            <a:latin typeface="Cambria Math" panose="02040503050406030204" pitchFamily="18" charset="0"/>
                            <a:cs typeface="Times New Roman" panose="02020603050405020304" pitchFamily="18" charset="0"/>
                          </a:rPr>
                          <m:t>)</m:t>
                        </m:r>
                      </m:e>
                      <m:sub>
                        <m:r>
                          <a:rPr lang="de-DE" sz="1200" i="1">
                            <a:latin typeface="Cambria Math" panose="02040503050406030204" pitchFamily="18" charset="0"/>
                            <a:cs typeface="Times New Roman" panose="02020603050405020304" pitchFamily="18" charset="0"/>
                          </a:rPr>
                          <m:t>𝑖</m:t>
                        </m:r>
                      </m:sub>
                    </m:sSub>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 for </a:t>
                </a:r>
                <a14:m>
                  <m:oMath xmlns:m="http://schemas.openxmlformats.org/officeDocument/2006/math">
                    <m:r>
                      <a:rPr lang="en-US" sz="1200" i="1">
                        <a:latin typeface="Cambria Math" panose="02040503050406030204" pitchFamily="18" charset="0"/>
                        <a:ea typeface="Cambria Math" panose="02040503050406030204" pitchFamily="18" charset="0"/>
                      </a:rPr>
                      <m:t>𝛼</m:t>
                    </m:r>
                    <m:r>
                      <a:rPr lang="de-DE" sz="1200" i="1">
                        <a:latin typeface="Cambria Math" panose="02040503050406030204" pitchFamily="18" charset="0"/>
                        <a:ea typeface="Cambria Math" panose="02040503050406030204" pitchFamily="18" charset="0"/>
                      </a:rPr>
                      <m:t>=1</m:t>
                    </m:r>
                  </m:oMath>
                </a14:m>
                <a:endParaRPr lang="de-DE" sz="1200" dirty="0">
                  <a:latin typeface="Calibri" panose="020F0502020204030204" pitchFamily="34" charset="0"/>
                  <a:ea typeface="Cambria Math" panose="02040503050406030204" pitchFamily="18" charset="0"/>
                </a:endParaRPr>
              </a:p>
              <a:p>
                <a:pPr lvl="1">
                  <a:lnSpc>
                    <a:spcPct val="115000"/>
                  </a:lnSpc>
                  <a:spcAft>
                    <a:spcPts val="1000"/>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for concave (convex) adaptations </a:t>
                </a:r>
                <a14:m>
                  <m:oMath xmlns:m="http://schemas.openxmlformats.org/officeDocument/2006/math">
                    <m:sSup>
                      <m:sSupPr>
                        <m:ctrlPr>
                          <a:rPr lang="de-DE"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pPr>
                      <m:e>
                        <m:r>
                          <a:rPr lang="de-DE" sz="12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𝑙</m:t>
                        </m:r>
                      </m:e>
                      <m:sup>
                        <m:r>
                          <a:rPr lang="en-US"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sup>
                    </m:sSup>
                    <m:r>
                      <a:rPr lang="de-DE"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t>&gt;</m:t>
                    </m:r>
                    <m:d>
                      <m:dPr>
                        <m:ctrlPr>
                          <a:rPr lang="de-DE"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dPr>
                      <m:e>
                        <m:r>
                          <a:rPr lang="de-DE"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t>&lt;</m:t>
                        </m:r>
                      </m:e>
                    </m:d>
                    <m:r>
                      <a:rPr lang="de-DE"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t>1 </m:t>
                    </m:r>
                  </m:oMath>
                </a14:m>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Rechteck 5"/>
              <p:cNvSpPr>
                <a:spLocks noRot="1" noChangeAspect="1" noMove="1" noResize="1" noEditPoints="1" noAdjustHandles="1" noChangeArrowheads="1" noChangeShapeType="1" noTextEdit="1"/>
              </p:cNvSpPr>
              <p:nvPr/>
            </p:nvSpPr>
            <p:spPr>
              <a:xfrm>
                <a:off x="6521848" y="3085431"/>
                <a:ext cx="4680000" cy="3196901"/>
              </a:xfrm>
              <a:prstGeom prst="rect">
                <a:avLst/>
              </a:prstGeom>
              <a:blipFill rotWithShape="0">
                <a:blip r:embed="rId2"/>
                <a:stretch>
                  <a:fillRect l="-781" b="-190"/>
                </a:stretch>
              </a:blipFill>
            </p:spPr>
            <p:txBody>
              <a:bodyPr/>
              <a:lstStyle/>
              <a:p>
                <a:r>
                  <a:rPr lang="de-DE">
                    <a:noFill/>
                  </a:rPr>
                  <a:t> </a:t>
                </a:r>
              </a:p>
            </p:txBody>
          </p:sp>
        </mc:Fallback>
      </mc:AlternateContent>
      <p:sp>
        <p:nvSpPr>
          <p:cNvPr id="7" name="Rechteck 6"/>
          <p:cNvSpPr/>
          <p:nvPr/>
        </p:nvSpPr>
        <p:spPr>
          <a:xfrm>
            <a:off x="6220546" y="1146439"/>
            <a:ext cx="5418176" cy="1569660"/>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[8a] Measuring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(partial) </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Affluence Levels </a:t>
            </a:r>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C00000"/>
                </a:solidFill>
              </a:rPr>
              <a:t>Non-Linear</a:t>
            </a:r>
            <a:r>
              <a:rPr lang="en-US" sz="2400" dirty="0"/>
              <a:t> </a:t>
            </a:r>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Affluences (negative gaps) for Partial Wealth and Wealth </a:t>
            </a:r>
            <a:r>
              <a:rPr lang="en-US" sz="2400" dirty="0">
                <a:solidFill>
                  <a:srgbClr val="C00000"/>
                </a:solidFill>
              </a:rPr>
              <a:t>(if α=1) </a:t>
            </a:r>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de-DE"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hteck 1">
                <a:extLst>
                  <a:ext uri="{FF2B5EF4-FFF2-40B4-BE49-F238E27FC236}">
                    <a16:creationId xmlns:a16="http://schemas.microsoft.com/office/drawing/2014/main" id="{002D72C1-CE05-4CF4-2A7C-797E52700CBE}"/>
                  </a:ext>
                </a:extLst>
              </p:cNvPr>
              <p:cNvSpPr/>
              <p:nvPr/>
            </p:nvSpPr>
            <p:spPr>
              <a:xfrm>
                <a:off x="479842" y="3085431"/>
                <a:ext cx="4892258" cy="3208571"/>
              </a:xfrm>
              <a:prstGeom prst="rect">
                <a:avLst/>
              </a:prstGeom>
            </p:spPr>
            <p:txBody>
              <a:bodyPr wrap="square">
                <a:spAutoFit/>
              </a:bodyPr>
              <a:lstStyle/>
              <a:p>
                <a:pPr>
                  <a:lnSpc>
                    <a:spcPct val="115000"/>
                  </a:lnSpc>
                  <a:spcAft>
                    <a:spcPts val="1000"/>
                  </a:spcAft>
                </a:pPr>
                <a:r>
                  <a:rPr lang="en-US" sz="1600" dirty="0">
                    <a:latin typeface="Calibri" panose="020F0502020204030204" pitchFamily="34" charset="0"/>
                    <a:ea typeface="Calibri" panose="020F0502020204030204" pitchFamily="34" charset="0"/>
                    <a:cs typeface="Times New Roman" panose="02020603050405020304" pitchFamily="18" charset="0"/>
                  </a:rPr>
                  <a:t>… and for the non-linear case, regarding the baseline value for the upper limit (u’) for partial deprivation, as: </a:t>
                </a:r>
                <a:endParaRPr lang="de-DE" sz="16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Aft>
                    <a:spcPts val="1000"/>
                  </a:spcAft>
                </a:pPr>
                <a14:m>
                  <m:oMath xmlns:m="http://schemas.openxmlformats.org/officeDocument/2006/math">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𝑖</m:t>
                        </m:r>
                        <m:r>
                          <a:rPr lang="de-DE" b="0" i="1" smtClean="0">
                            <a:latin typeface="Cambria Math" panose="02040503050406030204" pitchFamily="18" charset="0"/>
                            <a:ea typeface="Calibri" panose="020F0502020204030204" pitchFamily="34" charset="0"/>
                            <a:cs typeface="Times New Roman" panose="02020603050405020304" pitchFamily="18" charset="0"/>
                          </a:rPr>
                          <m:t>𝑧</m:t>
                        </m:r>
                        <m:r>
                          <a:rPr lang="en-US" i="1">
                            <a:latin typeface="Cambria Math" panose="02040503050406030204" pitchFamily="18" charset="0"/>
                            <a:ea typeface="Calibri" panose="020F0502020204030204" pitchFamily="34" charset="0"/>
                            <a:cs typeface="Times New Roman" panose="02020603050405020304" pitchFamily="18" charset="0"/>
                          </a:rPr>
                          <m:t>(</m:t>
                        </m:r>
                        <m:r>
                          <a:rPr lang="de-DE" b="0" i="1" smtClean="0">
                            <a:latin typeface="Cambria Math" panose="02040503050406030204" pitchFamily="18" charset="0"/>
                            <a:ea typeface="Calibri" panose="020F0502020204030204" pitchFamily="34" charset="0"/>
                            <a:cs typeface="Times New Roman" panose="02020603050405020304" pitchFamily="18" charset="0"/>
                          </a:rPr>
                          <m:t>𝑧</m:t>
                        </m:r>
                        <m:r>
                          <a:rPr lang="en-US" i="1">
                            <a:latin typeface="Cambria Math" panose="02040503050406030204" pitchFamily="18" charset="0"/>
                            <a:ea typeface="Calibri" panose="020F0502020204030204" pitchFamily="34" charset="0"/>
                            <a:cs typeface="Times New Roman" panose="02020603050405020304" pitchFamily="18" charset="0"/>
                          </a:rPr>
                          <m:t>)′</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p>
                      <m:sSupPr>
                        <m:ctrlPr>
                          <a:rPr lang="de-DE" i="1">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i="1">
                                <a:latin typeface="Cambria Math" panose="02040503050406030204" pitchFamily="18" charset="0"/>
                                <a:ea typeface="Calibri" panose="020F0502020204030204" pitchFamily="34" charset="0"/>
                                <a:cs typeface="Times New Roman" panose="02020603050405020304" pitchFamily="18" charset="0"/>
                              </a:rPr>
                            </m:ctrlPr>
                          </m:dPr>
                          <m:e>
                            <m:f>
                              <m:fPr>
                                <m:ctrlP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bPr>
                                  <m:e>
                                    <m:r>
                                      <m:rPr>
                                        <m:sty m:val="p"/>
                                      </m:rPr>
                                      <a:rPr lang="en-US">
                                        <a:solidFill>
                                          <a:srgbClr val="222222"/>
                                        </a:solidFill>
                                        <a:latin typeface="Cambria Math" panose="02040503050406030204" pitchFamily="18" charset="0"/>
                                        <a:ea typeface="Calibri" panose="020F0502020204030204" pitchFamily="34" charset="0"/>
                                        <a:cs typeface="Cambria Math" panose="02040503050406030204" pitchFamily="18" charset="0"/>
                                      </a:rPr>
                                      <m:t>ln</m:t>
                                    </m:r>
                                    <m:r>
                                      <a:rPr lang="en-US">
                                        <a:solidFill>
                                          <a:srgbClr val="222222"/>
                                        </a:solidFill>
                                        <a:latin typeface="Cambria Math" panose="02040503050406030204" pitchFamily="18" charset="0"/>
                                        <a:ea typeface="Calibri" panose="020F0502020204030204" pitchFamily="34" charset="0"/>
                                        <a:cs typeface="Cambria Math" panose="02040503050406030204" pitchFamily="18" charset="0"/>
                                      </a:rPr>
                                      <m:t>⁡</m:t>
                                    </m:r>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𝑖</m:t>
                                    </m:r>
                                    <m: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t>1(</m:t>
                                    </m:r>
                                    <m:r>
                                      <a:rPr lang="de-DE"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𝑧</m:t>
                                    </m:r>
                                    <m: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e>
                                  <m:sub>
                                    <m: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 </m:t>
                                </m:r>
                                <m:d>
                                  <m:dPr>
                                    <m:ctrlP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dPr>
                                  <m:e>
                                    <m:sSup>
                                      <m:sSupPr>
                                        <m:ctrlPr>
                                          <a:rPr lang="de-DE"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pPr>
                                      <m:e>
                                        <m:r>
                                          <a:rPr lang="de-DE"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𝑧</m:t>
                                        </m:r>
                                      </m:e>
                                      <m:sup>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sup>
                                    </m:sSup>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−1</m:t>
                                    </m:r>
                                  </m:e>
                                </m:d>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 +1) </m:t>
                                </m:r>
                              </m:num>
                              <m:den>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func>
                                  <m:funcPr>
                                    <m:ctrlPr>
                                      <a:rPr lang="de-DE"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funcPr>
                                  <m:fName>
                                    <m:r>
                                      <m:rPr>
                                        <m:sty m:val="p"/>
                                      </m:rPr>
                                      <a:rPr lang="en-US">
                                        <a:solidFill>
                                          <a:srgbClr val="222222"/>
                                        </a:solidFill>
                                        <a:latin typeface="Cambria Math" panose="02040503050406030204" pitchFamily="18" charset="0"/>
                                        <a:ea typeface="Calibri" panose="020F0502020204030204" pitchFamily="34" charset="0"/>
                                        <a:cs typeface="Cambria Math" panose="02040503050406030204" pitchFamily="18" charset="0"/>
                                      </a:rPr>
                                      <m:t>ln</m:t>
                                    </m:r>
                                  </m:fName>
                                  <m:e>
                                    <m:r>
                                      <a:rPr lang="de-DE"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𝑧</m:t>
                                    </m:r>
                                    <m:r>
                                      <a:rPr lang="en-US"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e>
                                </m:func>
                              </m:den>
                            </m:f>
                          </m:e>
                        </m:d>
                      </m:e>
                      <m:sup>
                        <m:r>
                          <a:rPr lang="de-DE" i="1">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p>
              <a:p>
                <a:pPr lvl="1">
                  <a:lnSpc>
                    <a:spcPct val="115000"/>
                  </a:lnSpc>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for   </a:t>
                </a:r>
                <a14:m>
                  <m:oMath xmlns:m="http://schemas.openxmlformats.org/officeDocument/2006/math">
                    <m:sSub>
                      <m:sSubPr>
                        <m:ctrlPr>
                          <a:rPr lang="en-US" sz="1200" i="1" smtClean="0">
                            <a:effectLst/>
                            <a:latin typeface="Cambria Math" panose="02040503050406030204" pitchFamily="18" charset="0"/>
                            <a:cs typeface="Times New Roman" panose="02020603050405020304" pitchFamily="18" charset="0"/>
                          </a:rPr>
                        </m:ctrlPr>
                      </m:sSubPr>
                      <m:e>
                        <m:r>
                          <a:rPr lang="de-DE" sz="1200" b="0" i="1" smtClean="0">
                            <a:effectLst/>
                            <a:latin typeface="Cambria Math" panose="02040503050406030204" pitchFamily="18" charset="0"/>
                            <a:cs typeface="Times New Roman" panose="02020603050405020304" pitchFamily="18" charset="0"/>
                          </a:rPr>
                          <m:t>𝑖</m:t>
                        </m:r>
                        <m:r>
                          <a:rPr lang="de-DE" sz="1200" b="0" i="1" smtClean="0">
                            <a:effectLst/>
                            <a:latin typeface="Cambria Math" panose="02040503050406030204" pitchFamily="18" charset="0"/>
                            <a:cs typeface="Times New Roman" panose="02020603050405020304" pitchFamily="18" charset="0"/>
                          </a:rPr>
                          <m:t>1(</m:t>
                        </m:r>
                        <m:r>
                          <a:rPr lang="de-DE" sz="1200" b="0" i="1" smtClean="0">
                            <a:effectLst/>
                            <a:latin typeface="Cambria Math" panose="02040503050406030204" pitchFamily="18" charset="0"/>
                            <a:cs typeface="Times New Roman" panose="02020603050405020304" pitchFamily="18" charset="0"/>
                          </a:rPr>
                          <m:t>𝑧</m:t>
                        </m:r>
                        <m:r>
                          <a:rPr lang="de-DE" sz="1200" b="0" i="1" smtClean="0">
                            <a:effectLst/>
                            <a:latin typeface="Cambria Math" panose="02040503050406030204" pitchFamily="18" charset="0"/>
                            <a:cs typeface="Times New Roman" panose="02020603050405020304" pitchFamily="18" charset="0"/>
                          </a:rPr>
                          <m:t>)</m:t>
                        </m:r>
                      </m:e>
                      <m:sub>
                        <m:r>
                          <a:rPr lang="de-DE" sz="1200" b="0" i="1" smtClean="0">
                            <a:effectLst/>
                            <a:latin typeface="Cambria Math" panose="02040503050406030204" pitchFamily="18" charset="0"/>
                            <a:cs typeface="Times New Roman" panose="02020603050405020304" pitchFamily="18" charset="0"/>
                          </a:rPr>
                          <m:t>𝑖</m:t>
                        </m:r>
                      </m:sub>
                    </m:sSub>
                    <m:r>
                      <a:rPr lang="de-DE" sz="1200" b="0" i="1" smtClean="0">
                        <a:effectLst/>
                        <a:latin typeface="Cambria Math" panose="02040503050406030204" pitchFamily="18" charset="0"/>
                        <a:cs typeface="Times New Roman" panose="02020603050405020304" pitchFamily="18" charset="0"/>
                      </a:rPr>
                      <m:t>= </m:t>
                    </m:r>
                    <m:sSub>
                      <m:sSubPr>
                        <m:ctrlPr>
                          <a:rPr lang="de-DE" sz="1200" b="0" i="1" smtClean="0">
                            <a:effectLst/>
                            <a:latin typeface="Cambria Math" panose="02040503050406030204" pitchFamily="18" charset="0"/>
                            <a:cs typeface="Times New Roman" panose="02020603050405020304" pitchFamily="18" charset="0"/>
                          </a:rPr>
                        </m:ctrlPr>
                      </m:sSubPr>
                      <m:e>
                        <m:r>
                          <a:rPr lang="de-DE" sz="1200" b="0" i="1" smtClean="0">
                            <a:effectLst/>
                            <a:latin typeface="Cambria Math" panose="02040503050406030204" pitchFamily="18" charset="0"/>
                            <a:cs typeface="Times New Roman" panose="02020603050405020304" pitchFamily="18" charset="0"/>
                          </a:rPr>
                          <m:t>𝑖</m:t>
                        </m:r>
                        <m:r>
                          <a:rPr lang="de-DE" sz="1200" b="0" i="1" smtClean="0">
                            <a:effectLst/>
                            <a:latin typeface="Cambria Math" panose="02040503050406030204" pitchFamily="18" charset="0"/>
                            <a:cs typeface="Times New Roman" panose="02020603050405020304" pitchFamily="18" charset="0"/>
                          </a:rPr>
                          <m:t>(</m:t>
                        </m:r>
                        <m:r>
                          <a:rPr lang="de-DE" sz="1200" b="0" i="1" smtClean="0">
                            <a:effectLst/>
                            <a:latin typeface="Cambria Math" panose="02040503050406030204" pitchFamily="18" charset="0"/>
                            <a:cs typeface="Times New Roman" panose="02020603050405020304" pitchFamily="18" charset="0"/>
                          </a:rPr>
                          <m:t>𝑧</m:t>
                        </m:r>
                        <m:r>
                          <a:rPr lang="de-DE" sz="1200" b="0" i="1" smtClean="0">
                            <a:effectLst/>
                            <a:latin typeface="Cambria Math" panose="02040503050406030204" pitchFamily="18" charset="0"/>
                            <a:cs typeface="Times New Roman" panose="02020603050405020304" pitchFamily="18" charset="0"/>
                          </a:rPr>
                          <m:t>)</m:t>
                        </m:r>
                      </m:e>
                      <m:sub>
                        <m:r>
                          <a:rPr lang="de-DE" sz="1200" b="0" i="1" smtClean="0">
                            <a:effectLst/>
                            <a:latin typeface="Cambria Math" panose="02040503050406030204" pitchFamily="18" charset="0"/>
                            <a:cs typeface="Times New Roman" panose="02020603050405020304" pitchFamily="18" charset="0"/>
                          </a:rPr>
                          <m:t>𝑖</m:t>
                        </m:r>
                      </m:sub>
                    </m:sSub>
                  </m:oMath>
                </a14:m>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for </a:t>
                </a:r>
                <a14:m>
                  <m:oMath xmlns:m="http://schemas.openxmlformats.org/officeDocument/2006/math">
                    <m:r>
                      <a:rPr lang="en-US" sz="1200" i="1">
                        <a:latin typeface="Cambria Math" panose="02040503050406030204" pitchFamily="18" charset="0"/>
                        <a:ea typeface="Cambria Math" panose="02040503050406030204" pitchFamily="18" charset="0"/>
                      </a:rPr>
                      <m:t>𝛼</m:t>
                    </m:r>
                    <m:r>
                      <a:rPr lang="de-DE" sz="1200" i="1">
                        <a:latin typeface="Cambria Math" panose="02040503050406030204" pitchFamily="18" charset="0"/>
                        <a:ea typeface="Cambria Math" panose="02040503050406030204" pitchFamily="18" charset="0"/>
                      </a:rPr>
                      <m:t>=1</m:t>
                    </m:r>
                  </m:oMath>
                </a14:m>
                <a:endParaRPr lang="de-DE" sz="1200" dirty="0">
                  <a:latin typeface="Calibri" panose="020F0502020204030204" pitchFamily="34" charset="0"/>
                  <a:ea typeface="Cambria Math" panose="02040503050406030204" pitchFamily="18" charset="0"/>
                </a:endParaRPr>
              </a:p>
              <a:p>
                <a:pPr lvl="1">
                  <a:lnSpc>
                    <a:spcPct val="115000"/>
                  </a:lnSpc>
                  <a:spcAft>
                    <a:spcPts val="1000"/>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f</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or concave (convex) adaptations </a:t>
                </a:r>
                <a14:m>
                  <m:oMath xmlns:m="http://schemas.openxmlformats.org/officeDocument/2006/math">
                    <m:sSup>
                      <m:sSupPr>
                        <m:ctrlPr>
                          <a:rPr lang="de-DE"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pPr>
                      <m:e>
                        <m:r>
                          <a:rPr lang="de-DE" sz="12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𝑧</m:t>
                        </m:r>
                      </m:e>
                      <m:sup>
                        <m:r>
                          <a:rPr lang="en-US"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sup>
                    </m:sSup>
                    <m:r>
                      <a:rPr lang="de-DE" sz="12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&gt;</m:t>
                    </m:r>
                    <m:d>
                      <m:dPr>
                        <m:ctrlPr>
                          <a:rPr lang="de-DE" sz="12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ctrlPr>
                      </m:dPr>
                      <m:e>
                        <m:r>
                          <a:rPr lang="de-DE" sz="12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&lt;</m:t>
                        </m:r>
                      </m:e>
                    </m:d>
                    <m:r>
                      <a:rPr lang="de-DE" sz="12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1</m:t>
                    </m:r>
                  </m:oMath>
                </a14:m>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lvl="1">
                  <a:lnSpc>
                    <a:spcPct val="115000"/>
                  </a:lnSpc>
                  <a:spcAft>
                    <a:spcPts val="1000"/>
                  </a:spcAft>
                </a:pPr>
                <a14:m>
                  <m:oMath xmlns:m="http://schemas.openxmlformats.org/officeDocument/2006/math">
                    <m:sSub>
                      <m:sSubPr>
                        <m:ctrlPr>
                          <a:rPr lang="de-DE"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r>
                          <a:rPr lang="en-US"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de-DE"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𝑢</m:t>
                        </m:r>
                        <m:r>
                          <a:rPr lang="en-US"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sub>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𝑖</m:t>
                        </m:r>
                      </m:sub>
                    </m:sSub>
                    <m:r>
                      <a:rPr lang="en-US"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m:rPr>
                                        <m:sty m:val="p"/>
                                      </m:rPr>
                                      <a:rPr lang="en-US">
                                        <a:solidFill>
                                          <a:srgbClr val="C00000"/>
                                        </a:solidFill>
                                        <a:latin typeface="Cambria Math" panose="02040503050406030204" pitchFamily="18" charset="0"/>
                                        <a:ea typeface="Calibri" panose="020F0502020204030204" pitchFamily="34" charset="0"/>
                                        <a:cs typeface="Cambria Math" panose="02040503050406030204" pitchFamily="18" charset="0"/>
                                      </a:rPr>
                                      <m:t>ln</m:t>
                                    </m:r>
                                    <m:r>
                                      <a:rPr lang="en-US">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1(</m:t>
                                    </m:r>
                                    <m:r>
                                      <a:rPr lang="de-DE"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𝑢</m:t>
                                    </m:r>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e>
                                  <m:sub>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sub>
                                </m:sSub>
                                <m:r>
                                  <a:rPr lang="de-DE"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 </m:t>
                                </m:r>
                                <m:d>
                                  <m:d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dPr>
                                  <m:e>
                                    <m:sSup>
                                      <m:sSup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pPr>
                                      <m:e>
                                        <m:r>
                                          <a:rPr lang="de-DE"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𝑢</m:t>
                                        </m:r>
                                      </m:e>
                                      <m:sup>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sup>
                                    </m:sSup>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−1</m:t>
                                    </m:r>
                                  </m:e>
                                </m:d>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 +1) </m:t>
                                </m:r>
                              </m:num>
                              <m:den>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func>
                                  <m:func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uncPr>
                                  <m:fName>
                                    <m:r>
                                      <m:rPr>
                                        <m:sty m:val="p"/>
                                      </m:rPr>
                                      <a:rPr lang="en-US">
                                        <a:solidFill>
                                          <a:srgbClr val="C00000"/>
                                        </a:solidFill>
                                        <a:latin typeface="Cambria Math" panose="02040503050406030204" pitchFamily="18" charset="0"/>
                                        <a:ea typeface="Calibri" panose="020F0502020204030204" pitchFamily="34" charset="0"/>
                                        <a:cs typeface="Cambria Math" panose="02040503050406030204" pitchFamily="18" charset="0"/>
                                      </a:rPr>
                                      <m:t>ln</m:t>
                                    </m:r>
                                  </m:fName>
                                  <m:e>
                                    <m:r>
                                      <a:rPr lang="de-DE"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𝑢</m:t>
                                    </m:r>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e>
                                </m:func>
                              </m:den>
                            </m:f>
                          </m:e>
                        </m:d>
                      </m:e>
                      <m:sup>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p>
              <a:p>
                <a:pPr lvl="1">
                  <a:lnSpc>
                    <a:spcPct val="115000"/>
                  </a:lnSpc>
                </a:pPr>
                <a:r>
                  <a:rPr lang="en-US" sz="1200" dirty="0">
                    <a:latin typeface="Calibri" panose="020F0502020204030204" pitchFamily="34" charset="0"/>
                    <a:ea typeface="Times New Roman" panose="02020603050405020304" pitchFamily="18" charset="0"/>
                    <a:cs typeface="Times New Roman" panose="02020603050405020304" pitchFamily="18" charset="0"/>
                  </a:rPr>
                  <a:t>for   </a:t>
                </a:r>
                <a14:m>
                  <m:oMath xmlns:m="http://schemas.openxmlformats.org/officeDocument/2006/math">
                    <m:sSub>
                      <m:sSubPr>
                        <m:ctrlPr>
                          <a:rPr lang="en-US" sz="1200" i="1">
                            <a:latin typeface="Cambria Math" panose="02040503050406030204" pitchFamily="18" charset="0"/>
                            <a:cs typeface="Times New Roman" panose="02020603050405020304" pitchFamily="18" charset="0"/>
                          </a:rPr>
                        </m:ctrlPr>
                      </m:sSubPr>
                      <m:e>
                        <m:r>
                          <a:rPr lang="de-DE" sz="1200" i="1">
                            <a:latin typeface="Cambria Math" panose="02040503050406030204" pitchFamily="18" charset="0"/>
                            <a:cs typeface="Times New Roman" panose="02020603050405020304" pitchFamily="18" charset="0"/>
                          </a:rPr>
                          <m:t>𝑖</m:t>
                        </m:r>
                        <m:r>
                          <a:rPr lang="de-DE" sz="1200" i="1">
                            <a:latin typeface="Cambria Math" panose="02040503050406030204" pitchFamily="18" charset="0"/>
                            <a:cs typeface="Times New Roman" panose="02020603050405020304" pitchFamily="18" charset="0"/>
                          </a:rPr>
                          <m:t>1(</m:t>
                        </m:r>
                        <m:r>
                          <a:rPr lang="de-DE" sz="1200" b="0" i="1" smtClean="0">
                            <a:latin typeface="Cambria Math" panose="02040503050406030204" pitchFamily="18" charset="0"/>
                            <a:cs typeface="Times New Roman" panose="02020603050405020304" pitchFamily="18" charset="0"/>
                          </a:rPr>
                          <m:t>𝑢</m:t>
                        </m:r>
                        <m:r>
                          <a:rPr lang="de-DE" sz="1200" i="1">
                            <a:latin typeface="Cambria Math" panose="02040503050406030204" pitchFamily="18" charset="0"/>
                            <a:cs typeface="Times New Roman" panose="02020603050405020304" pitchFamily="18" charset="0"/>
                          </a:rPr>
                          <m:t>)</m:t>
                        </m:r>
                      </m:e>
                      <m:sub>
                        <m:r>
                          <a:rPr lang="de-DE" sz="1200" i="1">
                            <a:latin typeface="Cambria Math" panose="02040503050406030204" pitchFamily="18" charset="0"/>
                            <a:cs typeface="Times New Roman" panose="02020603050405020304" pitchFamily="18" charset="0"/>
                          </a:rPr>
                          <m:t>𝑖</m:t>
                        </m:r>
                      </m:sub>
                    </m:sSub>
                    <m:r>
                      <a:rPr lang="de-DE" sz="1200" i="1">
                        <a:latin typeface="Cambria Math" panose="02040503050406030204" pitchFamily="18" charset="0"/>
                        <a:cs typeface="Times New Roman" panose="02020603050405020304" pitchFamily="18" charset="0"/>
                      </a:rPr>
                      <m:t>= </m:t>
                    </m:r>
                    <m:sSub>
                      <m:sSubPr>
                        <m:ctrlPr>
                          <a:rPr lang="de-DE" sz="1200" i="1">
                            <a:latin typeface="Cambria Math" panose="02040503050406030204" pitchFamily="18" charset="0"/>
                            <a:cs typeface="Times New Roman" panose="02020603050405020304" pitchFamily="18" charset="0"/>
                          </a:rPr>
                        </m:ctrlPr>
                      </m:sSubPr>
                      <m:e>
                        <m:r>
                          <a:rPr lang="de-DE" sz="1200" i="1">
                            <a:latin typeface="Cambria Math" panose="02040503050406030204" pitchFamily="18" charset="0"/>
                            <a:cs typeface="Times New Roman" panose="02020603050405020304" pitchFamily="18" charset="0"/>
                          </a:rPr>
                          <m:t>𝑖</m:t>
                        </m:r>
                        <m:r>
                          <a:rPr lang="de-DE" sz="1200" i="1">
                            <a:latin typeface="Cambria Math" panose="02040503050406030204" pitchFamily="18" charset="0"/>
                            <a:cs typeface="Times New Roman" panose="02020603050405020304" pitchFamily="18" charset="0"/>
                          </a:rPr>
                          <m:t>(</m:t>
                        </m:r>
                        <m:r>
                          <a:rPr lang="de-DE" sz="1200" b="0" i="1" smtClean="0">
                            <a:latin typeface="Cambria Math" panose="02040503050406030204" pitchFamily="18" charset="0"/>
                            <a:cs typeface="Times New Roman" panose="02020603050405020304" pitchFamily="18" charset="0"/>
                          </a:rPr>
                          <m:t>𝑢</m:t>
                        </m:r>
                        <m:r>
                          <a:rPr lang="de-DE" sz="1200" i="1">
                            <a:latin typeface="Cambria Math" panose="02040503050406030204" pitchFamily="18" charset="0"/>
                            <a:cs typeface="Times New Roman" panose="02020603050405020304" pitchFamily="18" charset="0"/>
                          </a:rPr>
                          <m:t>)</m:t>
                        </m:r>
                      </m:e>
                      <m:sub>
                        <m:r>
                          <a:rPr lang="de-DE" sz="1200" i="1">
                            <a:latin typeface="Cambria Math" panose="02040503050406030204" pitchFamily="18" charset="0"/>
                            <a:cs typeface="Times New Roman" panose="02020603050405020304" pitchFamily="18" charset="0"/>
                          </a:rPr>
                          <m:t>𝑖</m:t>
                        </m:r>
                      </m:sub>
                    </m:sSub>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 for </a:t>
                </a:r>
                <a14:m>
                  <m:oMath xmlns:m="http://schemas.openxmlformats.org/officeDocument/2006/math">
                    <m:r>
                      <a:rPr lang="en-US" sz="1200" i="1">
                        <a:latin typeface="Cambria Math" panose="02040503050406030204" pitchFamily="18" charset="0"/>
                        <a:ea typeface="Cambria Math" panose="02040503050406030204" pitchFamily="18" charset="0"/>
                      </a:rPr>
                      <m:t>𝛼</m:t>
                    </m:r>
                    <m:r>
                      <a:rPr lang="de-DE" sz="1200" i="1">
                        <a:latin typeface="Cambria Math" panose="02040503050406030204" pitchFamily="18" charset="0"/>
                        <a:ea typeface="Cambria Math" panose="02040503050406030204" pitchFamily="18" charset="0"/>
                      </a:rPr>
                      <m:t>=1</m:t>
                    </m:r>
                  </m:oMath>
                </a14:m>
                <a:endParaRPr lang="de-DE" sz="1200" dirty="0">
                  <a:latin typeface="Calibri" panose="020F0502020204030204" pitchFamily="34" charset="0"/>
                  <a:ea typeface="Cambria Math" panose="02040503050406030204" pitchFamily="18" charset="0"/>
                </a:endParaRPr>
              </a:p>
              <a:p>
                <a:pPr lvl="1">
                  <a:lnSpc>
                    <a:spcPct val="115000"/>
                  </a:lnSpc>
                  <a:spcAft>
                    <a:spcPts val="1000"/>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for concave (convex) adaptations </a:t>
                </a:r>
                <a14:m>
                  <m:oMath xmlns:m="http://schemas.openxmlformats.org/officeDocument/2006/math">
                    <m:sSup>
                      <m:sSupPr>
                        <m:ctrlPr>
                          <a:rPr lang="de-DE"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sSupPr>
                      <m:e>
                        <m:r>
                          <a:rPr lang="de-DE" sz="1200" b="0" i="1" smtClean="0">
                            <a:solidFill>
                              <a:srgbClr val="222222"/>
                            </a:solidFill>
                            <a:latin typeface="Cambria Math" panose="02040503050406030204" pitchFamily="18" charset="0"/>
                            <a:ea typeface="Calibri" panose="020F0502020204030204" pitchFamily="34" charset="0"/>
                            <a:cs typeface="Cambria Math" panose="02040503050406030204" pitchFamily="18" charset="0"/>
                          </a:rPr>
                          <m:t>𝑢</m:t>
                        </m:r>
                      </m:e>
                      <m:sup>
                        <m:r>
                          <a:rPr lang="en-US"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t>′</m:t>
                        </m:r>
                      </m:sup>
                    </m:sSup>
                    <m:r>
                      <a:rPr lang="de-DE"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t>&gt;</m:t>
                    </m:r>
                    <m:d>
                      <m:dPr>
                        <m:ctrlPr>
                          <a:rPr lang="de-DE"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ctrlPr>
                      </m:dPr>
                      <m:e>
                        <m:r>
                          <a:rPr lang="de-DE"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t>&lt;</m:t>
                        </m:r>
                      </m:e>
                    </m:d>
                    <m:r>
                      <a:rPr lang="de-DE" sz="1200" i="1">
                        <a:solidFill>
                          <a:srgbClr val="222222"/>
                        </a:solidFill>
                        <a:latin typeface="Cambria Math" panose="02040503050406030204" pitchFamily="18" charset="0"/>
                        <a:ea typeface="Calibri" panose="020F0502020204030204" pitchFamily="34" charset="0"/>
                        <a:cs typeface="Cambria Math" panose="02040503050406030204" pitchFamily="18" charset="0"/>
                      </a:rPr>
                      <m:t>1 </m:t>
                    </m:r>
                  </m:oMath>
                </a14:m>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2" name="Rechteck 1">
                <a:extLst>
                  <a:ext uri="{FF2B5EF4-FFF2-40B4-BE49-F238E27FC236}">
                    <a16:creationId xmlns:a16="http://schemas.microsoft.com/office/drawing/2014/main" id="{002D72C1-CE05-4CF4-2A7C-797E52700CBE}"/>
                  </a:ext>
                </a:extLst>
              </p:cNvPr>
              <p:cNvSpPr>
                <a:spLocks noRot="1" noChangeAspect="1" noMove="1" noResize="1" noEditPoints="1" noAdjustHandles="1" noChangeArrowheads="1" noChangeShapeType="1" noTextEdit="1"/>
              </p:cNvSpPr>
              <p:nvPr/>
            </p:nvSpPr>
            <p:spPr>
              <a:xfrm>
                <a:off x="479842" y="3085431"/>
                <a:ext cx="4892258" cy="3208571"/>
              </a:xfrm>
              <a:prstGeom prst="rect">
                <a:avLst/>
              </a:prstGeom>
              <a:blipFill>
                <a:blip r:embed="rId3"/>
                <a:stretch>
                  <a:fillRect l="-748" b="-760"/>
                </a:stretch>
              </a:blipFill>
            </p:spPr>
            <p:txBody>
              <a:bodyPr/>
              <a:lstStyle/>
              <a:p>
                <a:r>
                  <a:rPr lang="de-DE">
                    <a:noFill/>
                  </a:rPr>
                  <a:t> </a:t>
                </a:r>
              </a:p>
            </p:txBody>
          </p:sp>
        </mc:Fallback>
      </mc:AlternateContent>
    </p:spTree>
    <p:extLst>
      <p:ext uri="{BB962C8B-B14F-4D97-AF65-F5344CB8AC3E}">
        <p14:creationId xmlns:p14="http://schemas.microsoft.com/office/powerpoint/2010/main" val="35198766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171365"/>
                <a:ext cx="4680000" cy="1477328"/>
              </a:xfrm>
              <a:prstGeom prst="rect">
                <a:avLst/>
              </a:prstGeom>
            </p:spPr>
            <p:txBody>
              <a:bodyPr>
                <a:spAutoFit/>
              </a:bodyPr>
              <a:lstStyle/>
              <a:p>
                <a:pPr lvl="1"/>
                <a14:m>
                  <m:oMathPara xmlns:m="http://schemas.openxmlformats.org/officeDocument/2006/math">
                    <m:oMathParaPr>
                      <m:jc m:val="left"/>
                    </m:oMathParaPr>
                    <m:oMath xmlns:m="http://schemas.openxmlformats.org/officeDocument/2006/math">
                      <m:sSup>
                        <m:sSupPr>
                          <m:ctrlPr>
                            <a:rPr lang="en-US" sz="2400" i="1" smtClean="0">
                              <a:solidFill>
                                <a:srgbClr val="FF0000"/>
                              </a:solidFill>
                              <a:latin typeface="Cambria Math" panose="02040503050406030204" pitchFamily="18" charset="0"/>
                            </a:rPr>
                          </m:ctrlPr>
                        </m:sSupPr>
                        <m:e>
                          <m:r>
                            <a:rPr lang="de-DE" sz="2400" b="0" i="1" smtClean="0">
                              <a:solidFill>
                                <a:srgbClr val="FF0000"/>
                              </a:solidFill>
                              <a:latin typeface="Cambria Math" panose="02040503050406030204" pitchFamily="18" charset="0"/>
                            </a:rPr>
                            <m:t>𝑏</m:t>
                          </m:r>
                        </m:e>
                        <m:sup>
                          <m:r>
                            <a:rPr lang="de-DE" sz="2400" b="0" i="1" smtClean="0">
                              <a:solidFill>
                                <a:srgbClr val="FF0000"/>
                              </a:solidFill>
                              <a:latin typeface="Cambria Math" panose="02040503050406030204" pitchFamily="18" charset="0"/>
                            </a:rPr>
                            <m:t>−</m:t>
                          </m:r>
                          <m:r>
                            <a:rPr lang="de-DE" sz="2400" i="1">
                              <a:solidFill>
                                <a:srgbClr val="FF0000"/>
                              </a:solidFill>
                              <a:latin typeface="Cambria Math" panose="02040503050406030204" pitchFamily="18" charset="0"/>
                            </a:rPr>
                            <m:t>𝑎</m:t>
                          </m:r>
                          <m:r>
                            <a:rPr lang="de-DE" sz="2400" i="1">
                              <a:solidFill>
                                <a:srgbClr val="FF0000"/>
                              </a:solidFill>
                              <a:latin typeface="Cambria Math" panose="02040503050406030204" pitchFamily="18" charset="0"/>
                            </a:rPr>
                            <m:t>∗</m:t>
                          </m:r>
                          <m:r>
                            <a:rPr lang="de-DE" sz="2400" i="1">
                              <a:solidFill>
                                <a:srgbClr val="FF0000"/>
                              </a:solidFill>
                              <a:latin typeface="Cambria Math" panose="02040503050406030204" pitchFamily="18" charset="0"/>
                              <a:ea typeface="Cambria Math" panose="02040503050406030204" pitchFamily="18" charset="0"/>
                            </a:rPr>
                            <m:t>𝛼</m:t>
                          </m:r>
                        </m:sup>
                      </m:sSup>
                    </m:oMath>
                  </m:oMathPara>
                </a14:m>
                <a:endParaRPr lang="en-US" sz="2400" i="1" dirty="0"/>
              </a:p>
              <a:p>
                <a14:m>
                  <m:oMath xmlns:m="http://schemas.openxmlformats.org/officeDocument/2006/math">
                    <m:r>
                      <a:rPr lang="de-DE" sz="1600" b="0" i="1" smtClean="0">
                        <a:latin typeface="Cambria Math" panose="02040503050406030204" pitchFamily="18" charset="0"/>
                      </a:rPr>
                      <m:t>𝑏</m:t>
                    </m:r>
                  </m:oMath>
                </a14:m>
                <a:r>
                  <a:rPr lang="en-US" sz="1600" dirty="0"/>
                  <a:t>  ratio of poverty threshold to upper limit for partial</a:t>
                </a:r>
              </a:p>
              <a:p>
                <a:r>
                  <a:rPr lang="en-US" sz="1600" dirty="0"/>
                  <a:t>     deprivation</a:t>
                </a:r>
              </a:p>
              <a:p>
                <a14:m>
                  <m:oMath xmlns:m="http://schemas.openxmlformats.org/officeDocument/2006/math">
                    <m:r>
                      <a:rPr lang="de-DE" sz="1600" i="1" dirty="0">
                        <a:latin typeface="Cambria Math" panose="02040503050406030204" pitchFamily="18" charset="0"/>
                      </a:rPr>
                      <m:t>𝑎</m:t>
                    </m:r>
                  </m:oMath>
                </a14:m>
                <a:r>
                  <a:rPr lang="de-DE" sz="1600" dirty="0"/>
                  <a:t>  sensitivity </a:t>
                </a:r>
                <a:r>
                  <a:rPr lang="de-DE" sz="1600" dirty="0" err="1"/>
                  <a:t>parameter</a:t>
                </a:r>
                <a:r>
                  <a:rPr lang="de-DE" sz="1600" dirty="0"/>
                  <a:t> {0</a:t>
                </a:r>
                <a:r>
                  <a:rPr lang="de-DE" sz="1600" i="1" dirty="0"/>
                  <a:t>,...,</a:t>
                </a:r>
                <a:r>
                  <a:rPr lang="de-DE" sz="1600" dirty="0"/>
                  <a:t>n} [</a:t>
                </a:r>
                <a:r>
                  <a:rPr lang="de-DE" sz="1600" dirty="0" err="1"/>
                  <a:t>default</a:t>
                </a:r>
                <a:r>
                  <a:rPr lang="de-DE" sz="1600" dirty="0"/>
                  <a:t>: a = 1]</a:t>
                </a:r>
              </a:p>
              <a:p>
                <a14:m>
                  <m:oMath xmlns:m="http://schemas.openxmlformats.org/officeDocument/2006/math">
                    <m:r>
                      <a:rPr lang="en-US" sz="1600" i="1" dirty="0">
                        <a:latin typeface="Cambria Math" panose="02040503050406030204" pitchFamily="18" charset="0"/>
                      </a:rPr>
                      <m:t>𝛼</m:t>
                    </m:r>
                  </m:oMath>
                </a14:m>
                <a:r>
                  <a:rPr lang="en-US" sz="1600" dirty="0"/>
                  <a:t>  FGT parameter [0 = headcount]</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171365"/>
                <a:ext cx="4680000" cy="1477328"/>
              </a:xfrm>
              <a:prstGeom prst="rect">
                <a:avLst/>
              </a:prstGeom>
              <a:blipFill rotWithShape="0">
                <a:blip r:embed="rId2"/>
                <a:stretch>
                  <a:fillRect b="-3704"/>
                </a:stretch>
              </a:blipFill>
            </p:spPr>
            <p:txBody>
              <a:bodyPr/>
              <a:lstStyle/>
              <a:p>
                <a:r>
                  <a:rPr lang="de-DE">
                    <a:noFill/>
                  </a:rPr>
                  <a:t> </a:t>
                </a:r>
              </a:p>
            </p:txBody>
          </p:sp>
        </mc:Fallback>
      </mc:AlternateContent>
      <p:sp>
        <p:nvSpPr>
          <p:cNvPr id="5" name="Rechteck 4"/>
          <p:cNvSpPr/>
          <p:nvPr/>
        </p:nvSpPr>
        <p:spPr>
          <a:xfrm>
            <a:off x="1010194" y="1146439"/>
            <a:ext cx="4858574" cy="830997"/>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[9]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Adjustment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of Deprivation Levels</a:t>
            </a:r>
          </a:p>
          <a:p>
            <a:r>
              <a:rPr lang="en-US" sz="2400" b="1" dirty="0">
                <a:solidFill>
                  <a:srgbClr val="C00000"/>
                </a:solidFill>
                <a:latin typeface="Calibri" panose="020F0502020204030204" pitchFamily="34" charset="0"/>
                <a:cs typeface="Times New Roman" panose="02020603050405020304" pitchFamily="18" charset="0"/>
              </a:rPr>
              <a:t>for</a:t>
            </a:r>
            <a:r>
              <a:rPr lang="en-US" sz="2400" b="1" dirty="0">
                <a:solidFill>
                  <a:srgbClr val="0070C0"/>
                </a:solidFill>
                <a:latin typeface="Calibri" panose="020F0502020204030204" pitchFamily="34" charset="0"/>
                <a:cs typeface="Times New Roman" panose="02020603050405020304" pitchFamily="18" charset="0"/>
              </a:rPr>
              <a:t> </a:t>
            </a:r>
            <a:r>
              <a:rPr lang="en-US" sz="2400" b="1" dirty="0">
                <a:solidFill>
                  <a:srgbClr val="C00000"/>
                </a:solidFill>
                <a:latin typeface="Calibri" panose="020F0502020204030204" pitchFamily="34" charset="0"/>
                <a:cs typeface="Times New Roman" panose="02020603050405020304" pitchFamily="18" charset="0"/>
              </a:rPr>
              <a:t>Partial Deprivation</a:t>
            </a:r>
            <a:endParaRPr lang="de-DE" sz="2400" b="1" dirty="0">
              <a:solidFill>
                <a:srgbClr val="C00000"/>
              </a:solidFill>
            </a:endParaRPr>
          </a:p>
        </p:txBody>
      </p:sp>
      <mc:AlternateContent xmlns:mc="http://schemas.openxmlformats.org/markup-compatibility/2006" xmlns:a14="http://schemas.microsoft.com/office/drawing/2010/main">
        <mc:Choice Requires="a14">
          <p:sp>
            <p:nvSpPr>
              <p:cNvPr id="6" name="Rechteck 5"/>
              <p:cNvSpPr/>
              <p:nvPr/>
            </p:nvSpPr>
            <p:spPr>
              <a:xfrm>
                <a:off x="6676847" y="2171365"/>
                <a:ext cx="4680000" cy="1446550"/>
              </a:xfrm>
              <a:prstGeom prst="rect">
                <a:avLst/>
              </a:prstGeom>
            </p:spPr>
            <p:txBody>
              <a:bodyPr wrap="square">
                <a:spAutoFit/>
              </a:bodyPr>
              <a:lstStyle/>
              <a:p>
                <a:pPr lvl="1"/>
                <a14:m>
                  <m:oMathPara xmlns:m="http://schemas.openxmlformats.org/officeDocument/2006/math">
                    <m:oMathParaPr>
                      <m:jc m:val="left"/>
                    </m:oMathParaPr>
                    <m:oMath xmlns:m="http://schemas.openxmlformats.org/officeDocument/2006/math">
                      <m:sSup>
                        <m:sSupPr>
                          <m:ctrlPr>
                            <a:rPr lang="en-US" sz="2400" i="1" smtClean="0">
                              <a:solidFill>
                                <a:srgbClr val="C00000"/>
                              </a:solidFill>
                              <a:latin typeface="Cambria Math" panose="02040503050406030204" pitchFamily="18" charset="0"/>
                            </a:rPr>
                          </m:ctrlPr>
                        </m:sSupPr>
                        <m:e>
                          <m:r>
                            <a:rPr lang="de-DE" sz="2400" b="0" i="1" smtClean="0">
                              <a:solidFill>
                                <a:srgbClr val="C00000"/>
                              </a:solidFill>
                              <a:latin typeface="Cambria Math" panose="02040503050406030204" pitchFamily="18" charset="0"/>
                            </a:rPr>
                            <m:t>𝑞</m:t>
                          </m:r>
                        </m:e>
                        <m:sup>
                          <m:r>
                            <a:rPr lang="de-DE" sz="2400" b="0" i="1" smtClean="0">
                              <a:solidFill>
                                <a:srgbClr val="C00000"/>
                              </a:solidFill>
                              <a:latin typeface="Cambria Math" panose="02040503050406030204" pitchFamily="18" charset="0"/>
                            </a:rPr>
                            <m:t>𝑎</m:t>
                          </m:r>
                          <m:r>
                            <a:rPr lang="de-DE" sz="2400" b="0" i="1" smtClean="0">
                              <a:solidFill>
                                <a:srgbClr val="C00000"/>
                              </a:solidFill>
                              <a:latin typeface="Cambria Math" panose="02040503050406030204" pitchFamily="18" charset="0"/>
                            </a:rPr>
                            <m:t>∗</m:t>
                          </m:r>
                          <m:r>
                            <a:rPr lang="de-DE" sz="2400" b="0" i="1" smtClean="0">
                              <a:solidFill>
                                <a:srgbClr val="C00000"/>
                              </a:solidFill>
                              <a:latin typeface="Cambria Math" panose="02040503050406030204" pitchFamily="18" charset="0"/>
                              <a:ea typeface="Cambria Math" panose="02040503050406030204" pitchFamily="18" charset="0"/>
                            </a:rPr>
                            <m:t>𝛼</m:t>
                          </m:r>
                        </m:sup>
                      </m:sSup>
                    </m:oMath>
                  </m:oMathPara>
                </a14:m>
                <a:endParaRPr lang="en-US" sz="2400" i="1" dirty="0"/>
              </a:p>
              <a:p>
                <a14:m>
                  <m:oMath xmlns:m="http://schemas.openxmlformats.org/officeDocument/2006/math">
                    <m:r>
                      <a:rPr lang="en-US" sz="1600" i="1" dirty="0" smtClean="0">
                        <a:latin typeface="Cambria Math" panose="02040503050406030204" pitchFamily="18" charset="0"/>
                      </a:rPr>
                      <m:t>𝑞</m:t>
                    </m:r>
                  </m:oMath>
                </a14:m>
                <a:r>
                  <a:rPr lang="en-US" sz="1600" dirty="0"/>
                  <a:t>  ratio of wealth threshold to lower limit for partial</a:t>
                </a:r>
              </a:p>
              <a:p>
                <a:r>
                  <a:rPr lang="en-US" sz="1600" dirty="0"/>
                  <a:t>     wealth</a:t>
                </a:r>
              </a:p>
              <a:p>
                <a14:m>
                  <m:oMath xmlns:m="http://schemas.openxmlformats.org/officeDocument/2006/math">
                    <m:r>
                      <a:rPr lang="de-DE" sz="1600" i="1" dirty="0" smtClean="0">
                        <a:latin typeface="Cambria Math" panose="02040503050406030204" pitchFamily="18" charset="0"/>
                      </a:rPr>
                      <m:t>𝑎</m:t>
                    </m:r>
                  </m:oMath>
                </a14:m>
                <a:r>
                  <a:rPr lang="de-DE" sz="1600" dirty="0"/>
                  <a:t>  sensitivity </a:t>
                </a:r>
                <a:r>
                  <a:rPr lang="de-DE" sz="1600" dirty="0" err="1"/>
                  <a:t>parameter</a:t>
                </a:r>
                <a:r>
                  <a:rPr lang="de-DE" sz="1600" dirty="0"/>
                  <a:t> {0</a:t>
                </a:r>
                <a:r>
                  <a:rPr lang="de-DE" sz="1600" i="1" dirty="0"/>
                  <a:t>,...,</a:t>
                </a:r>
                <a:r>
                  <a:rPr lang="de-DE" sz="1600" dirty="0"/>
                  <a:t>n} [</a:t>
                </a:r>
                <a:r>
                  <a:rPr lang="de-DE" sz="1600" dirty="0" err="1"/>
                  <a:t>default</a:t>
                </a:r>
                <a:r>
                  <a:rPr lang="de-DE" sz="1600" dirty="0"/>
                  <a:t>: a = 1]</a:t>
                </a:r>
              </a:p>
              <a:p>
                <a14:m>
                  <m:oMath xmlns:m="http://schemas.openxmlformats.org/officeDocument/2006/math">
                    <m:r>
                      <a:rPr lang="en-US" sz="1600" i="1" dirty="0" smtClean="0">
                        <a:latin typeface="Cambria Math" panose="02040503050406030204" pitchFamily="18" charset="0"/>
                      </a:rPr>
                      <m:t>𝛼</m:t>
                    </m:r>
                  </m:oMath>
                </a14:m>
                <a:r>
                  <a:rPr lang="en-US" sz="1600" dirty="0"/>
                  <a:t>  FGT parameter [0 = headcount]</a:t>
                </a:r>
              </a:p>
            </p:txBody>
          </p:sp>
        </mc:Choice>
        <mc:Fallback xmlns="">
          <p:sp>
            <p:nvSpPr>
              <p:cNvPr id="6" name="Rechteck 5"/>
              <p:cNvSpPr>
                <a:spLocks noRot="1" noChangeAspect="1" noMove="1" noResize="1" noEditPoints="1" noAdjustHandles="1" noChangeArrowheads="1" noChangeShapeType="1" noTextEdit="1"/>
              </p:cNvSpPr>
              <p:nvPr/>
            </p:nvSpPr>
            <p:spPr>
              <a:xfrm>
                <a:off x="6676847" y="2171365"/>
                <a:ext cx="4680000" cy="1446550"/>
              </a:xfrm>
              <a:prstGeom prst="rect">
                <a:avLst/>
              </a:prstGeom>
              <a:blipFill rotWithShape="0">
                <a:blip r:embed="rId3"/>
                <a:stretch>
                  <a:fillRect b="-4641"/>
                </a:stretch>
              </a:blipFill>
            </p:spPr>
            <p:txBody>
              <a:bodyPr/>
              <a:lstStyle/>
              <a:p>
                <a:r>
                  <a:rPr lang="de-DE">
                    <a:noFill/>
                  </a:rPr>
                  <a:t> </a:t>
                </a:r>
              </a:p>
            </p:txBody>
          </p:sp>
        </mc:Fallback>
      </mc:AlternateContent>
      <p:sp>
        <p:nvSpPr>
          <p:cNvPr id="7" name="Rechteck 6"/>
          <p:cNvSpPr/>
          <p:nvPr/>
        </p:nvSpPr>
        <p:spPr>
          <a:xfrm>
            <a:off x="6890276" y="1146439"/>
            <a:ext cx="4612875" cy="830997"/>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[9]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Adjustment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of Affluence Levels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for</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Partial Wealth</a:t>
            </a:r>
            <a:endParaRPr lang="de-DE"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hteck 8"/>
              <p:cNvSpPr/>
              <p:nvPr/>
            </p:nvSpPr>
            <p:spPr>
              <a:xfrm>
                <a:off x="6676847" y="3777600"/>
                <a:ext cx="4922118" cy="2629181"/>
              </a:xfrm>
              <a:prstGeom prst="rect">
                <a:avLst/>
              </a:prstGeom>
            </p:spPr>
            <p:txBody>
              <a:bodyPr wrap="square">
                <a:spAutoFit/>
              </a:bodyPr>
              <a:lstStyle/>
              <a:p>
                <a:pPr>
                  <a:lnSpc>
                    <a:spcPct val="115000"/>
                  </a:lnSpc>
                  <a:spcAft>
                    <a:spcPts val="10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a:t>
                </a:r>
                <a:r>
                  <a:rPr lang="en-U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adjustment (down-weighting) </a:t>
                </a:r>
                <a:r>
                  <a:rPr lang="en-US" sz="1600" dirty="0">
                    <a:effectLst/>
                    <a:latin typeface="Calibri" panose="020F0502020204030204" pitchFamily="34" charset="0"/>
                    <a:ea typeface="Calibri" panose="020F0502020204030204" pitchFamily="34" charset="0"/>
                    <a:cs typeface="Times New Roman" panose="02020603050405020304" pitchFamily="18" charset="0"/>
                  </a:rPr>
                  <a:t>of affluence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neg.gaps</a:t>
                </a:r>
                <a:r>
                  <a:rPr lang="en-US" sz="1600" dirty="0">
                    <a:effectLst/>
                    <a:latin typeface="Calibri" panose="020F0502020204030204" pitchFamily="34" charset="0"/>
                    <a:ea typeface="Calibri" panose="020F0502020204030204" pitchFamily="34" charset="0"/>
                    <a:cs typeface="Times New Roman" panose="02020603050405020304" pitchFamily="18" charset="0"/>
                  </a:rPr>
                  <a:t>) in </a:t>
                </a:r>
                <a:r>
                  <a:rPr lang="en-U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partial wealth </a:t>
                </a:r>
                <a:r>
                  <a:rPr lang="en-US" sz="1600" dirty="0">
                    <a:effectLst/>
                    <a:latin typeface="Calibri" panose="020F0502020204030204" pitchFamily="34" charset="0"/>
                    <a:ea typeface="Calibri" panose="020F0502020204030204" pitchFamily="34" charset="0"/>
                    <a:cs typeface="Times New Roman" panose="02020603050405020304" pitchFamily="18" charset="0"/>
                  </a:rPr>
                  <a:t>can be solved for the linear case as </a:t>
                </a:r>
              </a:p>
              <a:p>
                <a:pPr lvl="1">
                  <a:lnSpc>
                    <a:spcPct val="115000"/>
                  </a:lnSpc>
                  <a:spcAft>
                    <a:spcPts val="1000"/>
                  </a:spcAft>
                </a:pPr>
                <a14:m>
                  <m:oMath xmlns:m="http://schemas.openxmlformats.org/officeDocument/2006/math">
                    <m:sSub>
                      <m:sSubPr>
                        <m:ctrlPr>
                          <a:rPr lang="de-DE"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𝑖𝑤</m:t>
                        </m:r>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en-US" i="1">
                            <a:effectLst/>
                            <a:latin typeface="Cambria Math" panose="02040503050406030204" pitchFamily="18" charset="0"/>
                            <a:ea typeface="Calibri" panose="020F0502020204030204" pitchFamily="34" charset="0"/>
                            <a:cs typeface="Times New Roman" panose="02020603050405020304" pitchFamily="18" charset="0"/>
                          </a:rPr>
                          <m:t>𝑙</m:t>
                        </m:r>
                        <m:r>
                          <a:rPr lang="en-US" i="1">
                            <a:effectLst/>
                            <a:latin typeface="Cambria Math" panose="02040503050406030204" pitchFamily="18" charset="0"/>
                            <a:ea typeface="Calibri" panose="020F0502020204030204" pitchFamily="34" charset="0"/>
                            <a:cs typeface="Times New Roman" panose="02020603050405020304" pitchFamily="18" charset="0"/>
                          </a:rPr>
                          <m:t>)</m:t>
                        </m:r>
                      </m:e>
                      <m:sub>
                        <m:r>
                          <a:rPr lang="de-DE"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de-DE"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𝑞</m:t>
                        </m:r>
                      </m:e>
                      <m:sup>
                        <m:r>
                          <a:rPr lang="de-DE"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de-DE"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𝛼</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de-DE"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𝑖</m:t>
                        </m:r>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en-US" i="1">
                            <a:effectLst/>
                            <a:latin typeface="Cambria Math" panose="02040503050406030204" pitchFamily="18" charset="0"/>
                            <a:ea typeface="Calibri" panose="020F0502020204030204" pitchFamily="34" charset="0"/>
                            <a:cs typeface="Times New Roman" panose="02020603050405020304" pitchFamily="18" charset="0"/>
                          </a:rPr>
                          <m:t>𝑙</m:t>
                        </m:r>
                        <m:r>
                          <a:rPr lang="en-US" i="1">
                            <a:effectLst/>
                            <a:latin typeface="Cambria Math" panose="02040503050406030204" pitchFamily="18" charset="0"/>
                            <a:ea typeface="Calibri" panose="020F0502020204030204" pitchFamily="34" charset="0"/>
                            <a:cs typeface="Times New Roman" panose="02020603050405020304" pitchFamily="18" charset="0"/>
                          </a:rPr>
                          <m:t>)</m:t>
                        </m:r>
                      </m:e>
                      <m:sub>
                        <m:r>
                          <a:rPr lang="de-DE" i="1">
                            <a:effectLst/>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p>
              <a:p>
                <a:pPr lvl="1">
                  <a:lnSpc>
                    <a:spcPct val="115000"/>
                  </a:lnSpc>
                  <a:spcAft>
                    <a:spcPts val="1000"/>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for partial wealth	</a:t>
                </a:r>
                <a14:m>
                  <m:oMath xmlns:m="http://schemas.openxmlformats.org/officeDocument/2006/math">
                    <m:r>
                      <a:rPr lang="en-US" sz="1200" i="1"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1200" i="1" baseline="-25000" dirty="0">
                        <a:latin typeface="Cambria Math" panose="02040503050406030204" pitchFamily="18" charset="0"/>
                        <a:ea typeface="Times New Roman" panose="02020603050405020304" pitchFamily="18" charset="0"/>
                        <a:cs typeface="Times New Roman" panose="02020603050405020304" pitchFamily="18" charset="0"/>
                      </a:rPr>
                      <m:t>𝑖</m:t>
                    </m:r>
                    <m:r>
                      <a:rPr lang="en-US" sz="1200" i="1" dirty="0">
                        <a:latin typeface="Cambria Math" panose="02040503050406030204" pitchFamily="18" charset="0"/>
                        <a:ea typeface="Times New Roman" panose="02020603050405020304" pitchFamily="18" charset="0"/>
                        <a:cs typeface="Times New Roman" panose="02020603050405020304" pitchFamily="18" charset="0"/>
                      </a:rPr>
                      <m:t> ≥ </m:t>
                    </m:r>
                    <m:r>
                      <a:rPr lang="en-US" sz="1200" i="1" dirty="0">
                        <a:latin typeface="Cambria Math" panose="02040503050406030204" pitchFamily="18" charset="0"/>
                        <a:ea typeface="Times New Roman" panose="02020603050405020304" pitchFamily="18" charset="0"/>
                        <a:cs typeface="Times New Roman" panose="02020603050405020304" pitchFamily="18" charset="0"/>
                      </a:rPr>
                      <m:t>𝑙</m:t>
                    </m:r>
                    <m:r>
                      <a:rPr lang="en-US" sz="1200" i="1" dirty="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[linear case (if </a:t>
                </a:r>
                <a14:m>
                  <m:oMath xmlns:m="http://schemas.openxmlformats.org/officeDocument/2006/math">
                    <m:r>
                      <a:rPr lang="de-DE"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=1)]</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and in the same way also for non-linear applications.</a:t>
                </a:r>
                <a:endParaRPr lang="de-DE" sz="1600" dirty="0">
                  <a:latin typeface="Calibri" panose="020F0502020204030204" pitchFamily="34" charset="0"/>
                  <a:ea typeface="Calibri" panose="020F0502020204030204" pitchFamily="34" charset="0"/>
                  <a:cs typeface="Times New Roman" panose="02020603050405020304" pitchFamily="18" charset="0"/>
                </a:endParaRPr>
              </a:p>
              <a:p>
                <a:pPr lvl="1">
                  <a:lnSpc>
                    <a:spcPct val="50000"/>
                  </a:lnSpc>
                  <a:spcAft>
                    <a:spcPts val="1000"/>
                  </a:spcAft>
                </a:pPr>
                <a14:m>
                  <m:oMath xmlns:m="http://schemas.openxmlformats.org/officeDocument/2006/math">
                    <m:sSub>
                      <m:sSubPr>
                        <m:ctrlPr>
                          <a:rPr lang="de-DE"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𝑖𝑤</m:t>
                        </m:r>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en-US" i="1">
                            <a:effectLst/>
                            <a:latin typeface="Cambria Math" panose="02040503050406030204" pitchFamily="18" charset="0"/>
                            <a:ea typeface="Calibri" panose="020F0502020204030204" pitchFamily="34" charset="0"/>
                            <a:cs typeface="Times New Roman" panose="02020603050405020304" pitchFamily="18" charset="0"/>
                          </a:rPr>
                          <m:t>𝑙</m:t>
                        </m:r>
                        <m:r>
                          <a:rPr lang="en-US" i="1">
                            <a:effectLst/>
                            <a:latin typeface="Cambria Math" panose="02040503050406030204" pitchFamily="18" charset="0"/>
                            <a:ea typeface="Calibri" panose="020F0502020204030204" pitchFamily="34" charset="0"/>
                            <a:cs typeface="Times New Roman" panose="02020603050405020304" pitchFamily="18" charset="0"/>
                          </a:rPr>
                          <m:t>)′</m:t>
                        </m:r>
                      </m:e>
                      <m:sub>
                        <m:r>
                          <a:rPr lang="de-DE"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de-DE"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𝑞</m:t>
                        </m:r>
                      </m:e>
                      <m:sup>
                        <m:r>
                          <a:rPr lang="de-DE"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de-DE"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𝛼</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de-DE"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𝑖</m:t>
                        </m:r>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en-US" i="1">
                            <a:effectLst/>
                            <a:latin typeface="Cambria Math" panose="02040503050406030204" pitchFamily="18" charset="0"/>
                            <a:ea typeface="Calibri" panose="020F0502020204030204" pitchFamily="34" charset="0"/>
                            <a:cs typeface="Times New Roman" panose="02020603050405020304" pitchFamily="18" charset="0"/>
                          </a:rPr>
                          <m:t>𝑙</m:t>
                        </m:r>
                        <m:r>
                          <a:rPr lang="en-US" i="1">
                            <a:effectLst/>
                            <a:latin typeface="Cambria Math" panose="02040503050406030204" pitchFamily="18" charset="0"/>
                            <a:ea typeface="Calibri" panose="020F0502020204030204" pitchFamily="34" charset="0"/>
                            <a:cs typeface="Times New Roman" panose="02020603050405020304" pitchFamily="18" charset="0"/>
                          </a:rPr>
                          <m:t>)′</m:t>
                        </m:r>
                      </m:e>
                      <m:sub>
                        <m:r>
                          <a:rPr lang="de-DE" i="1">
                            <a:effectLst/>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p>
              <a:p>
                <a:pPr lvl="1">
                  <a:lnSpc>
                    <a:spcPct val="115000"/>
                  </a:lnSpc>
                  <a:spcAft>
                    <a:spcPts val="1000"/>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for partial wealth	</a:t>
                </a:r>
                <a14:m>
                  <m:oMath xmlns:m="http://schemas.openxmlformats.org/officeDocument/2006/math">
                    <m:r>
                      <a:rPr lang="en-US" sz="1200" i="1"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1200" i="1" baseline="-25000" dirty="0">
                        <a:latin typeface="Cambria Math" panose="02040503050406030204" pitchFamily="18" charset="0"/>
                        <a:ea typeface="Times New Roman" panose="02020603050405020304" pitchFamily="18" charset="0"/>
                        <a:cs typeface="Times New Roman" panose="02020603050405020304" pitchFamily="18" charset="0"/>
                      </a:rPr>
                      <m:t>𝑖</m:t>
                    </m:r>
                    <m:r>
                      <a:rPr lang="en-US" sz="1200" i="1" dirty="0">
                        <a:latin typeface="Cambria Math" panose="02040503050406030204" pitchFamily="18" charset="0"/>
                        <a:ea typeface="Times New Roman" panose="02020603050405020304" pitchFamily="18" charset="0"/>
                        <a:cs typeface="Times New Roman" panose="02020603050405020304" pitchFamily="18" charset="0"/>
                      </a:rPr>
                      <m:t>  ≥ </m:t>
                    </m:r>
                    <m:r>
                      <a:rPr lang="en-US" sz="1200" i="1" dirty="0">
                        <a:latin typeface="Cambria Math" panose="02040503050406030204" pitchFamily="18" charset="0"/>
                        <a:ea typeface="Times New Roman" panose="02020603050405020304" pitchFamily="18" charset="0"/>
                        <a:cs typeface="Times New Roman" panose="02020603050405020304" pitchFamily="18" charset="0"/>
                      </a:rPr>
                      <m:t>𝑙</m:t>
                    </m:r>
                    <m:r>
                      <a:rPr lang="en-US" sz="1200" i="1" dirty="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[non-linear case (if </a:t>
                </a:r>
                <a14:m>
                  <m:oMath xmlns:m="http://schemas.openxmlformats.org/officeDocument/2006/math">
                    <m:r>
                      <a:rPr lang="de-DE"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=1)]</a:t>
                </a:r>
                <a:r>
                  <a:rPr lang="en-US" i="1" dirty="0">
                    <a:latin typeface="Calibri" panose="020F0502020204030204" pitchFamily="34" charset="0"/>
                    <a:ea typeface="Calibri" panose="020F0502020204030204" pitchFamily="34" charset="0"/>
                    <a:cs typeface="Times New Roman" panose="02020603050405020304" pitchFamily="18" charset="0"/>
                  </a:rPr>
                  <a:t>	</a:t>
                </a:r>
                <a:endParaRPr lang="de-DE" dirty="0"/>
              </a:p>
            </p:txBody>
          </p:sp>
        </mc:Choice>
        <mc:Fallback xmlns="">
          <p:sp>
            <p:nvSpPr>
              <p:cNvPr id="9" name="Rechteck 8"/>
              <p:cNvSpPr>
                <a:spLocks noRot="1" noChangeAspect="1" noMove="1" noResize="1" noEditPoints="1" noAdjustHandles="1" noChangeArrowheads="1" noChangeShapeType="1" noTextEdit="1"/>
              </p:cNvSpPr>
              <p:nvPr/>
            </p:nvSpPr>
            <p:spPr>
              <a:xfrm>
                <a:off x="6676847" y="3777600"/>
                <a:ext cx="4922118" cy="2629181"/>
              </a:xfrm>
              <a:prstGeom prst="rect">
                <a:avLst/>
              </a:prstGeom>
              <a:blipFill>
                <a:blip r:embed="rId4"/>
                <a:stretch>
                  <a:fillRect l="-619" r="-1361" b="-23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 name="Rechteck 1">
                <a:extLst>
                  <a:ext uri="{FF2B5EF4-FFF2-40B4-BE49-F238E27FC236}">
                    <a16:creationId xmlns:a16="http://schemas.microsoft.com/office/drawing/2014/main" id="{72CC2C9C-EE52-C592-11C0-D457575EFFAB}"/>
                  </a:ext>
                </a:extLst>
              </p:cNvPr>
              <p:cNvSpPr/>
              <p:nvPr/>
            </p:nvSpPr>
            <p:spPr>
              <a:xfrm>
                <a:off x="1010193" y="3777599"/>
                <a:ext cx="4764441" cy="2629181"/>
              </a:xfrm>
              <a:prstGeom prst="rect">
                <a:avLst/>
              </a:prstGeom>
            </p:spPr>
            <p:txBody>
              <a:bodyPr wrap="square">
                <a:spAutoFit/>
              </a:bodyPr>
              <a:lstStyle/>
              <a:p>
                <a:pPr>
                  <a:lnSpc>
                    <a:spcPct val="115000"/>
                  </a:lnSpc>
                  <a:spcAft>
                    <a:spcPts val="10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a:t>
                </a:r>
                <a:r>
                  <a:rPr lang="en-U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adjustment (down-weighting) </a:t>
                </a:r>
                <a:r>
                  <a:rPr lang="en-US" sz="1600" dirty="0">
                    <a:effectLst/>
                    <a:latin typeface="Calibri" panose="020F0502020204030204" pitchFamily="34" charset="0"/>
                    <a:ea typeface="Calibri" panose="020F0502020204030204" pitchFamily="34" charset="0"/>
                    <a:cs typeface="Times New Roman" panose="02020603050405020304" pitchFamily="18" charset="0"/>
                  </a:rPr>
                  <a:t>of deprivation (gaps) in </a:t>
                </a:r>
                <a:r>
                  <a:rPr lang="en-U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partial wealth </a:t>
                </a:r>
                <a:r>
                  <a:rPr lang="en-US" sz="1600" dirty="0">
                    <a:effectLst/>
                    <a:latin typeface="Calibri" panose="020F0502020204030204" pitchFamily="34" charset="0"/>
                    <a:ea typeface="Calibri" panose="020F0502020204030204" pitchFamily="34" charset="0"/>
                    <a:cs typeface="Times New Roman" panose="02020603050405020304" pitchFamily="18" charset="0"/>
                  </a:rPr>
                  <a:t>can be solved for the linear case as </a:t>
                </a:r>
              </a:p>
              <a:p>
                <a:pPr lvl="1">
                  <a:lnSpc>
                    <a:spcPct val="115000"/>
                  </a:lnSpc>
                  <a:spcAft>
                    <a:spcPts val="1000"/>
                  </a:spcAft>
                </a:pPr>
                <a14:m>
                  <m:oMath xmlns:m="http://schemas.openxmlformats.org/officeDocument/2006/math">
                    <m:sSub>
                      <m:sSubPr>
                        <m:ctrlPr>
                          <a:rPr lang="de-DE"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𝑖</m:t>
                        </m:r>
                        <m:r>
                          <a:rPr lang="de-DE" b="0" i="1" smtClean="0">
                            <a:effectLst/>
                            <a:latin typeface="Cambria Math" panose="02040503050406030204" pitchFamily="18" charset="0"/>
                            <a:ea typeface="Calibri" panose="020F0502020204030204" pitchFamily="34" charset="0"/>
                            <a:cs typeface="Times New Roman" panose="02020603050405020304" pitchFamily="18" charset="0"/>
                          </a:rPr>
                          <m:t>𝑧</m:t>
                        </m:r>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de-DE" b="0" i="1" smtClean="0">
                            <a:effectLst/>
                            <a:latin typeface="Cambria Math" panose="02040503050406030204" pitchFamily="18" charset="0"/>
                            <a:ea typeface="Calibri" panose="020F0502020204030204" pitchFamily="34" charset="0"/>
                            <a:cs typeface="Times New Roman" panose="02020603050405020304" pitchFamily="18" charset="0"/>
                          </a:rPr>
                          <m:t>𝑢</m:t>
                        </m:r>
                        <m:r>
                          <a:rPr lang="en-US" i="1">
                            <a:effectLst/>
                            <a:latin typeface="Cambria Math" panose="02040503050406030204" pitchFamily="18" charset="0"/>
                            <a:ea typeface="Calibri" panose="020F0502020204030204" pitchFamily="34" charset="0"/>
                            <a:cs typeface="Times New Roman" panose="02020603050405020304" pitchFamily="18" charset="0"/>
                          </a:rPr>
                          <m:t>)</m:t>
                        </m:r>
                      </m:e>
                      <m:sub>
                        <m:r>
                          <a:rPr lang="de-DE"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de-DE"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de-DE" b="0"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e>
                      <m:sup>
                        <m:r>
                          <a:rPr lang="de-DE" b="0"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de-DE"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de-DE"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𝛼</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de-DE"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𝑖</m:t>
                        </m:r>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de-DE" b="0" i="1" smtClean="0">
                            <a:effectLst/>
                            <a:latin typeface="Cambria Math" panose="02040503050406030204" pitchFamily="18" charset="0"/>
                            <a:ea typeface="Calibri" panose="020F0502020204030204" pitchFamily="34" charset="0"/>
                            <a:cs typeface="Times New Roman" panose="02020603050405020304" pitchFamily="18" charset="0"/>
                          </a:rPr>
                          <m:t>𝑢</m:t>
                        </m:r>
                        <m:r>
                          <a:rPr lang="en-US" i="1">
                            <a:effectLst/>
                            <a:latin typeface="Cambria Math" panose="02040503050406030204" pitchFamily="18" charset="0"/>
                            <a:ea typeface="Calibri" panose="020F0502020204030204" pitchFamily="34" charset="0"/>
                            <a:cs typeface="Times New Roman" panose="02020603050405020304" pitchFamily="18" charset="0"/>
                          </a:rPr>
                          <m:t>)</m:t>
                        </m:r>
                      </m:e>
                      <m:sub>
                        <m:r>
                          <a:rPr lang="de-DE" i="1">
                            <a:effectLst/>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p>
              <a:p>
                <a:pPr lvl="1">
                  <a:lnSpc>
                    <a:spcPct val="115000"/>
                  </a:lnSpc>
                  <a:spcAft>
                    <a:spcPts val="1000"/>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for partial deprivation	</a:t>
                </a:r>
                <a14:m>
                  <m:oMath xmlns:m="http://schemas.openxmlformats.org/officeDocument/2006/math">
                    <m:r>
                      <m:rPr>
                        <m:sty m:val="p"/>
                      </m:rPr>
                      <a:rPr lang="de-DE" sz="1200" b="0" i="0" dirty="0" smtClean="0">
                        <a:latin typeface="Cambria Math" panose="02040503050406030204" pitchFamily="18" charset="0"/>
                        <a:ea typeface="Times New Roman" panose="02020603050405020304" pitchFamily="18" charset="0"/>
                        <a:cs typeface="Times New Roman" panose="02020603050405020304" pitchFamily="18" charset="0"/>
                      </a:rPr>
                      <m:t>y</m:t>
                    </m:r>
                    <m:r>
                      <a:rPr lang="en-US" sz="1200" i="1" baseline="-25000" dirty="0">
                        <a:latin typeface="Cambria Math" panose="02040503050406030204" pitchFamily="18" charset="0"/>
                        <a:ea typeface="Times New Roman" panose="02020603050405020304" pitchFamily="18" charset="0"/>
                        <a:cs typeface="Times New Roman" panose="02020603050405020304" pitchFamily="18" charset="0"/>
                      </a:rPr>
                      <m:t>𝑖</m:t>
                    </m:r>
                    <m:r>
                      <a:rPr lang="de-DE" sz="12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de-DE" sz="1200" b="0" i="1" dirty="0" smtClean="0">
                        <a:latin typeface="Cambria Math" panose="02040503050406030204" pitchFamily="18" charset="0"/>
                        <a:ea typeface="Times New Roman" panose="02020603050405020304" pitchFamily="18" charset="0"/>
                        <a:cs typeface="Times New Roman" panose="02020603050405020304" pitchFamily="18" charset="0"/>
                      </a:rPr>
                      <m:t>𝑢</m:t>
                    </m:r>
                    <m:r>
                      <a:rPr lang="en-US" sz="1200" i="1" dirty="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[linear case (if </a:t>
                </a:r>
                <a14:m>
                  <m:oMath xmlns:m="http://schemas.openxmlformats.org/officeDocument/2006/math">
                    <m:r>
                      <a:rPr lang="de-DE"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=1)]</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and in the same way also for non-linear applications.</a:t>
                </a:r>
                <a:endParaRPr lang="de-DE" sz="1600" dirty="0">
                  <a:latin typeface="Calibri" panose="020F0502020204030204" pitchFamily="34" charset="0"/>
                  <a:ea typeface="Calibri" panose="020F0502020204030204" pitchFamily="34" charset="0"/>
                  <a:cs typeface="Times New Roman" panose="02020603050405020304" pitchFamily="18" charset="0"/>
                </a:endParaRPr>
              </a:p>
              <a:p>
                <a:pPr lvl="1">
                  <a:lnSpc>
                    <a:spcPct val="50000"/>
                  </a:lnSpc>
                  <a:spcAft>
                    <a:spcPts val="1000"/>
                  </a:spcAft>
                </a:pPr>
                <a14:m>
                  <m:oMath xmlns:m="http://schemas.openxmlformats.org/officeDocument/2006/math">
                    <m:sSub>
                      <m:sSubPr>
                        <m:ctrlPr>
                          <a:rPr lang="de-DE"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𝑖</m:t>
                        </m:r>
                        <m:r>
                          <a:rPr lang="de-DE" b="0" i="1" smtClean="0">
                            <a:effectLst/>
                            <a:latin typeface="Cambria Math" panose="02040503050406030204" pitchFamily="18" charset="0"/>
                            <a:ea typeface="Calibri" panose="020F0502020204030204" pitchFamily="34" charset="0"/>
                            <a:cs typeface="Times New Roman" panose="02020603050405020304" pitchFamily="18" charset="0"/>
                          </a:rPr>
                          <m:t>𝑧</m:t>
                        </m:r>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en-US" i="1">
                            <a:effectLst/>
                            <a:latin typeface="Cambria Math" panose="02040503050406030204" pitchFamily="18" charset="0"/>
                            <a:ea typeface="Calibri" panose="020F0502020204030204" pitchFamily="34" charset="0"/>
                            <a:cs typeface="Times New Roman" panose="02020603050405020304" pitchFamily="18" charset="0"/>
                          </a:rPr>
                          <m:t>𝑙</m:t>
                        </m:r>
                        <m:r>
                          <a:rPr lang="en-US" i="1">
                            <a:effectLst/>
                            <a:latin typeface="Cambria Math" panose="02040503050406030204" pitchFamily="18" charset="0"/>
                            <a:ea typeface="Calibri" panose="020F0502020204030204" pitchFamily="34" charset="0"/>
                            <a:cs typeface="Times New Roman" panose="02020603050405020304" pitchFamily="18" charset="0"/>
                          </a:rPr>
                          <m:t>)′</m:t>
                        </m:r>
                      </m:e>
                      <m:sub>
                        <m:r>
                          <a:rPr lang="de-DE"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de-DE"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de-DE" b="0"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e>
                      <m:sup>
                        <m:r>
                          <a:rPr lang="de-DE" b="0"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de-DE"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de-DE"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𝛼</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de-DE"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𝑖</m:t>
                        </m:r>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de-DE" b="0" i="1" smtClean="0">
                            <a:effectLst/>
                            <a:latin typeface="Cambria Math" panose="02040503050406030204" pitchFamily="18" charset="0"/>
                            <a:ea typeface="Calibri" panose="020F0502020204030204" pitchFamily="34" charset="0"/>
                            <a:cs typeface="Times New Roman" panose="02020603050405020304" pitchFamily="18" charset="0"/>
                          </a:rPr>
                          <m:t>𝑢</m:t>
                        </m:r>
                        <m:r>
                          <a:rPr lang="en-US" i="1">
                            <a:effectLst/>
                            <a:latin typeface="Cambria Math" panose="02040503050406030204" pitchFamily="18" charset="0"/>
                            <a:ea typeface="Calibri" panose="020F0502020204030204" pitchFamily="34" charset="0"/>
                            <a:cs typeface="Times New Roman" panose="02020603050405020304" pitchFamily="18" charset="0"/>
                          </a:rPr>
                          <m:t>)′</m:t>
                        </m:r>
                      </m:e>
                      <m:sub>
                        <m:r>
                          <a:rPr lang="de-DE" i="1">
                            <a:effectLst/>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p>
              <a:p>
                <a:pPr lvl="1">
                  <a:lnSpc>
                    <a:spcPct val="115000"/>
                  </a:lnSpc>
                  <a:spcAft>
                    <a:spcPts val="1000"/>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for partial deprivation  y</a:t>
                </a:r>
                <a14:m>
                  <m:oMath xmlns:m="http://schemas.openxmlformats.org/officeDocument/2006/math">
                    <m:r>
                      <a:rPr lang="en-US" sz="1200" i="1" baseline="-25000" dirty="0">
                        <a:latin typeface="Cambria Math" panose="02040503050406030204" pitchFamily="18" charset="0"/>
                        <a:ea typeface="Times New Roman" panose="02020603050405020304" pitchFamily="18" charset="0"/>
                        <a:cs typeface="Times New Roman" panose="02020603050405020304" pitchFamily="18" charset="0"/>
                      </a:rPr>
                      <m:t>𝑖</m:t>
                    </m:r>
                    <m:r>
                      <a:rPr lang="de-DE" sz="12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de-DE" sz="1200" b="0"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1200" i="1" dirty="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[non-linear case (if </a:t>
                </a:r>
                <a14:m>
                  <m:oMath xmlns:m="http://schemas.openxmlformats.org/officeDocument/2006/math">
                    <m:r>
                      <a:rPr lang="de-DE"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=1)]</a:t>
                </a:r>
                <a:r>
                  <a:rPr lang="en-US" i="1" dirty="0">
                    <a:latin typeface="Calibri" panose="020F0502020204030204" pitchFamily="34" charset="0"/>
                    <a:ea typeface="Calibri" panose="020F0502020204030204" pitchFamily="34" charset="0"/>
                    <a:cs typeface="Times New Roman" panose="02020603050405020304" pitchFamily="18" charset="0"/>
                  </a:rPr>
                  <a:t>	</a:t>
                </a:r>
                <a:endParaRPr lang="de-DE" dirty="0"/>
              </a:p>
            </p:txBody>
          </p:sp>
        </mc:Choice>
        <mc:Fallback xmlns="">
          <p:sp>
            <p:nvSpPr>
              <p:cNvPr id="2" name="Rechteck 1">
                <a:extLst>
                  <a:ext uri="{FF2B5EF4-FFF2-40B4-BE49-F238E27FC236}">
                    <a16:creationId xmlns:a16="http://schemas.microsoft.com/office/drawing/2014/main" id="{72CC2C9C-EE52-C592-11C0-D457575EFFAB}"/>
                  </a:ext>
                </a:extLst>
              </p:cNvPr>
              <p:cNvSpPr>
                <a:spLocks noRot="1" noChangeAspect="1" noMove="1" noResize="1" noEditPoints="1" noAdjustHandles="1" noChangeArrowheads="1" noChangeShapeType="1" noTextEdit="1"/>
              </p:cNvSpPr>
              <p:nvPr/>
            </p:nvSpPr>
            <p:spPr>
              <a:xfrm>
                <a:off x="1010193" y="3777599"/>
                <a:ext cx="4764441" cy="2629181"/>
              </a:xfrm>
              <a:prstGeom prst="rect">
                <a:avLst/>
              </a:prstGeom>
              <a:blipFill>
                <a:blip r:embed="rId5"/>
                <a:stretch>
                  <a:fillRect l="-768" r="-1024" b="-232"/>
                </a:stretch>
              </a:blipFill>
            </p:spPr>
            <p:txBody>
              <a:bodyPr/>
              <a:lstStyle/>
              <a:p>
                <a:r>
                  <a:rPr lang="de-DE">
                    <a:noFill/>
                  </a:rPr>
                  <a:t> </a:t>
                </a:r>
              </a:p>
            </p:txBody>
          </p:sp>
        </mc:Fallback>
      </mc:AlternateContent>
    </p:spTree>
    <p:extLst>
      <p:ext uri="{BB962C8B-B14F-4D97-AF65-F5344CB8AC3E}">
        <p14:creationId xmlns:p14="http://schemas.microsoft.com/office/powerpoint/2010/main" val="27908280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10382"/>
                <a:ext cx="4680000" cy="4596643"/>
              </a:xfrm>
              <a:prstGeom prst="rect">
                <a:avLst/>
              </a:prstGeom>
            </p:spPr>
            <p:txBody>
              <a:bodyPr>
                <a:spAutoFit/>
              </a:bodyPr>
              <a:lstStyle/>
              <a:p>
                <a:pPr lvl="1"/>
                <a14:m>
                  <m:oMath xmlns:m="http://schemas.openxmlformats.org/officeDocument/2006/math">
                    <m:sSub>
                      <m:sSubPr>
                        <m:ctrlPr>
                          <a:rPr lang="de-DE" sz="1600" i="1" smtClean="0">
                            <a:latin typeface="Cambria Math" panose="02040503050406030204" pitchFamily="18" charset="0"/>
                          </a:rPr>
                        </m:ctrlPr>
                      </m:sSubPr>
                      <m:e>
                        <m:r>
                          <a:rPr lang="en-US" sz="1600" i="1">
                            <a:latin typeface="Cambria Math" panose="02040503050406030204" pitchFamily="18" charset="0"/>
                          </a:rPr>
                          <m:t>h</m:t>
                        </m:r>
                        <m:r>
                          <a:rPr lang="de-DE" sz="1600" b="0" i="1" smtClean="0">
                            <a:latin typeface="Cambria Math" panose="02040503050406030204" pitchFamily="18" charset="0"/>
                          </a:rPr>
                          <m:t>𝑧</m:t>
                        </m:r>
                      </m:e>
                      <m:sub>
                        <m:r>
                          <a:rPr lang="de-DE" sz="1600" i="1">
                            <a:latin typeface="Cambria Math" panose="02040503050406030204" pitchFamily="18" charset="0"/>
                          </a:rPr>
                          <m:t>𝑖</m:t>
                        </m:r>
                      </m:sub>
                    </m:sSub>
                    <m:r>
                      <a:rPr lang="en-US" sz="1600" i="1">
                        <a:latin typeface="Cambria Math" panose="02040503050406030204" pitchFamily="18" charset="0"/>
                      </a:rPr>
                      <m:t>= 1</m:t>
                    </m:r>
                  </m:oMath>
                </a14:m>
                <a:r>
                  <a:rPr lang="en-US" sz="1600" dirty="0"/>
                  <a:t> if </a:t>
                </a:r>
                <a:r>
                  <a:rPr lang="en-US" sz="1600" baseline="-25000" dirty="0"/>
                  <a:t> </a:t>
                </a:r>
                <a14:m>
                  <m:oMath xmlns:m="http://schemas.openxmlformats.org/officeDocument/2006/math">
                    <m:sSub>
                      <m:sSubPr>
                        <m:ctrlPr>
                          <a:rPr lang="de-DE" sz="1600" i="1">
                            <a:latin typeface="Cambria Math" panose="02040503050406030204" pitchFamily="18" charset="0"/>
                          </a:rPr>
                        </m:ctrlPr>
                      </m:sSubPr>
                      <m:e>
                        <m:r>
                          <a:rPr lang="de-DE" sz="1600" b="0" i="1" smtClean="0">
                            <a:latin typeface="Cambria Math" panose="02040503050406030204" pitchFamily="18" charset="0"/>
                          </a:rPr>
                          <m:t>𝑦</m:t>
                        </m:r>
                      </m:e>
                      <m:sub>
                        <m:r>
                          <a:rPr lang="de-DE" sz="1600" i="1">
                            <a:latin typeface="Cambria Math" panose="02040503050406030204" pitchFamily="18" charset="0"/>
                          </a:rPr>
                          <m:t>𝑖</m:t>
                        </m:r>
                        <m:r>
                          <a:rPr lang="en-US" sz="1600" i="1">
                            <a:latin typeface="Cambria Math" panose="02040503050406030204" pitchFamily="18" charset="0"/>
                          </a:rPr>
                          <m:t> </m:t>
                        </m:r>
                      </m:sub>
                    </m:sSub>
                    <m:r>
                      <a:rPr lang="de-DE" sz="1600" b="0" i="1" smtClean="0">
                        <a:latin typeface="Cambria Math" panose="02040503050406030204" pitchFamily="18" charset="0"/>
                      </a:rPr>
                      <m:t>&lt; </m:t>
                    </m:r>
                    <m:r>
                      <a:rPr lang="de-DE" sz="1600" b="0" i="1" smtClean="0">
                        <a:latin typeface="Cambria Math" panose="02040503050406030204" pitchFamily="18" charset="0"/>
                      </a:rPr>
                      <m:t>𝑧</m:t>
                    </m:r>
                  </m:oMath>
                </a14:m>
                <a:r>
                  <a:rPr lang="de-DE" sz="1600" dirty="0"/>
                  <a:t> </a:t>
                </a:r>
              </a:p>
              <a:p>
                <a:pPr lvl="1"/>
                <a14:m>
                  <m:oMath xmlns:m="http://schemas.openxmlformats.org/officeDocument/2006/math">
                    <m:sSub>
                      <m:sSubPr>
                        <m:ctrlPr>
                          <a:rPr lang="de-DE" sz="1600" i="1" smtClean="0">
                            <a:latin typeface="Cambria Math" panose="02040503050406030204" pitchFamily="18" charset="0"/>
                          </a:rPr>
                        </m:ctrlPr>
                      </m:sSubPr>
                      <m:e>
                        <m:r>
                          <a:rPr lang="en-US" sz="1600" i="1">
                            <a:latin typeface="Cambria Math" panose="02040503050406030204" pitchFamily="18" charset="0"/>
                          </a:rPr>
                          <m:t>h</m:t>
                        </m:r>
                        <m:r>
                          <a:rPr lang="de-DE" sz="1600" b="0" i="1" smtClean="0">
                            <a:latin typeface="Cambria Math" panose="02040503050406030204" pitchFamily="18" charset="0"/>
                          </a:rPr>
                          <m:t>𝑧</m:t>
                        </m:r>
                      </m:e>
                      <m:sub>
                        <m:r>
                          <a:rPr lang="en-US" sz="1600" i="1">
                            <a:latin typeface="Cambria Math" panose="02040503050406030204" pitchFamily="18" charset="0"/>
                          </a:rPr>
                          <m:t>𝑖</m:t>
                        </m:r>
                      </m:sub>
                    </m:sSub>
                    <m:r>
                      <a:rPr lang="en-US" sz="1600" i="1">
                        <a:latin typeface="Cambria Math" panose="02040503050406030204" pitchFamily="18" charset="0"/>
                      </a:rPr>
                      <m:t>=</m:t>
                    </m:r>
                    <m:sSub>
                      <m:sSubPr>
                        <m:ctrlPr>
                          <a:rPr lang="de-DE" sz="1600" i="1" smtClean="0">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𝑝</m:t>
                        </m:r>
                        <m:r>
                          <a:rPr lang="de-DE" sz="1600" b="0" i="1" smtClean="0">
                            <a:solidFill>
                              <a:schemeClr val="tx1"/>
                            </a:solidFill>
                            <a:latin typeface="Cambria Math" panose="02040503050406030204" pitchFamily="18" charset="0"/>
                          </a:rPr>
                          <m:t>𝑑</m:t>
                        </m:r>
                      </m:e>
                      <m:sub>
                        <m:r>
                          <a:rPr lang="en-US" sz="1600" i="1">
                            <a:solidFill>
                              <a:schemeClr val="tx1"/>
                            </a:solidFill>
                            <a:latin typeface="Cambria Math" panose="02040503050406030204" pitchFamily="18" charset="0"/>
                          </a:rPr>
                          <m:t>𝑖</m:t>
                        </m:r>
                      </m:sub>
                    </m:sSub>
                  </m:oMath>
                </a14:m>
                <a:r>
                  <a:rPr lang="en-US" sz="1600" i="1" dirty="0">
                    <a:solidFill>
                      <a:schemeClr val="tx1"/>
                    </a:solidFill>
                  </a:rPr>
                  <a:t> </a:t>
                </a:r>
                <a:r>
                  <a:rPr lang="en-US" sz="1600" dirty="0">
                    <a:solidFill>
                      <a:schemeClr val="tx1"/>
                    </a:solidFill>
                  </a:rPr>
                  <a:t>if</a:t>
                </a:r>
                <a:r>
                  <a:rPr lang="en-US" sz="1600" i="1" dirty="0">
                    <a:solidFill>
                      <a:schemeClr val="tx1"/>
                    </a:solidFill>
                  </a:rPr>
                  <a:t>  </a:t>
                </a:r>
                <a14:m>
                  <m:oMath xmlns:m="http://schemas.openxmlformats.org/officeDocument/2006/math">
                    <m:sSub>
                      <m:sSubPr>
                        <m:ctrlPr>
                          <a:rPr lang="de-DE" sz="1600" i="1">
                            <a:solidFill>
                              <a:schemeClr val="tx1"/>
                            </a:solidFill>
                            <a:latin typeface="Cambria Math" panose="02040503050406030204" pitchFamily="18" charset="0"/>
                          </a:rPr>
                        </m:ctrlPr>
                      </m:sSubPr>
                      <m:e>
                        <m:r>
                          <a:rPr lang="de-DE" sz="1600" i="1">
                            <a:solidFill>
                              <a:schemeClr val="tx1"/>
                            </a:solidFill>
                            <a:latin typeface="Cambria Math" panose="02040503050406030204" pitchFamily="18" charset="0"/>
                          </a:rPr>
                          <m:t>𝑧</m:t>
                        </m:r>
                        <m:r>
                          <a:rPr lang="de-DE" sz="1600" i="1">
                            <a:solidFill>
                              <a:schemeClr val="tx1"/>
                            </a:solidFill>
                            <a:latin typeface="Cambria Math" panose="02040503050406030204" pitchFamily="18" charset="0"/>
                          </a:rPr>
                          <m:t> ≤ </m:t>
                        </m:r>
                        <m:r>
                          <a:rPr lang="de-DE" sz="1600" i="1">
                            <a:solidFill>
                              <a:schemeClr val="tx1"/>
                            </a:solidFill>
                            <a:latin typeface="Cambria Math" panose="02040503050406030204" pitchFamily="18" charset="0"/>
                          </a:rPr>
                          <m:t>𝑦</m:t>
                        </m:r>
                      </m:e>
                      <m:sub>
                        <m:r>
                          <a:rPr lang="en-US" sz="1600" i="1">
                            <a:solidFill>
                              <a:schemeClr val="tx1"/>
                            </a:solidFill>
                            <a:latin typeface="Cambria Math" panose="02040503050406030204" pitchFamily="18" charset="0"/>
                          </a:rPr>
                          <m:t>𝑖</m:t>
                        </m:r>
                        <m:r>
                          <a:rPr lang="en-US" sz="1600" i="1">
                            <a:solidFill>
                              <a:schemeClr val="tx1"/>
                            </a:solidFill>
                            <a:latin typeface="Cambria Math" panose="02040503050406030204" pitchFamily="18" charset="0"/>
                          </a:rPr>
                          <m:t> </m:t>
                        </m:r>
                      </m:sub>
                    </m:sSub>
                    <m:r>
                      <a:rPr lang="de-DE" sz="1600" i="1">
                        <a:solidFill>
                          <a:schemeClr val="tx1"/>
                        </a:solidFill>
                        <a:latin typeface="Cambria Math" panose="02040503050406030204" pitchFamily="18" charset="0"/>
                      </a:rPr>
                      <m:t>&lt;</m:t>
                    </m:r>
                    <m:r>
                      <a:rPr lang="de-DE" sz="1600" i="1">
                        <a:solidFill>
                          <a:schemeClr val="tx1"/>
                        </a:solidFill>
                        <a:latin typeface="Cambria Math" panose="02040503050406030204" pitchFamily="18" charset="0"/>
                      </a:rPr>
                      <m:t>𝑢</m:t>
                    </m:r>
                  </m:oMath>
                </a14:m>
                <a:endParaRPr lang="de-DE" sz="1600" i="1" dirty="0">
                  <a:solidFill>
                    <a:schemeClr val="tx1"/>
                  </a:solidFill>
                  <a:latin typeface="Cambria Math" panose="02040503050406030204" pitchFamily="18" charset="0"/>
                </a:endParaRPr>
              </a:p>
              <a:p>
                <a:pPr lvl="1"/>
                <a14:m>
                  <m:oMath xmlns:m="http://schemas.openxmlformats.org/officeDocument/2006/math">
                    <m:sSub>
                      <m:sSubPr>
                        <m:ctrlPr>
                          <a:rPr lang="de-DE"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h</m:t>
                        </m:r>
                        <m:r>
                          <a:rPr lang="de-DE" sz="1600" b="0" i="1" smtClean="0">
                            <a:solidFill>
                              <a:schemeClr val="tx1"/>
                            </a:solidFill>
                            <a:latin typeface="Cambria Math" panose="02040503050406030204" pitchFamily="18" charset="0"/>
                          </a:rPr>
                          <m:t>𝑧</m:t>
                        </m:r>
                      </m:e>
                      <m:sub>
                        <m:r>
                          <a:rPr lang="en-US" sz="1600" i="1">
                            <a:solidFill>
                              <a:schemeClr val="tx1"/>
                            </a:solidFill>
                            <a:latin typeface="Cambria Math" panose="02040503050406030204" pitchFamily="18" charset="0"/>
                          </a:rPr>
                          <m:t>𝑖</m:t>
                        </m:r>
                      </m:sub>
                    </m:sSub>
                    <m:r>
                      <a:rPr lang="en-US" sz="1600" i="1">
                        <a:solidFill>
                          <a:schemeClr val="tx1"/>
                        </a:solidFill>
                        <a:latin typeface="Cambria Math" panose="02040503050406030204" pitchFamily="18" charset="0"/>
                      </a:rPr>
                      <m:t>= 0</m:t>
                    </m:r>
                  </m:oMath>
                </a14:m>
                <a:r>
                  <a:rPr lang="en-US" sz="1600" i="1" dirty="0">
                    <a:solidFill>
                      <a:schemeClr val="tx1"/>
                    </a:solidFill>
                  </a:rPr>
                  <a:t> </a:t>
                </a:r>
                <a:r>
                  <a:rPr lang="en-US" sz="1600" dirty="0">
                    <a:solidFill>
                      <a:schemeClr val="tx1"/>
                    </a:solidFill>
                  </a:rPr>
                  <a:t>if</a:t>
                </a:r>
                <a:r>
                  <a:rPr lang="en-US" sz="1600" i="1" dirty="0">
                    <a:solidFill>
                      <a:schemeClr val="tx1"/>
                    </a:solidFill>
                  </a:rPr>
                  <a:t>  </a:t>
                </a:r>
                <a14:m>
                  <m:oMath xmlns:m="http://schemas.openxmlformats.org/officeDocument/2006/math">
                    <m:sSub>
                      <m:sSubPr>
                        <m:ctrlPr>
                          <a:rPr lang="de-DE" sz="1600" i="1">
                            <a:solidFill>
                              <a:schemeClr val="tx1"/>
                            </a:solidFill>
                            <a:latin typeface="Cambria Math" panose="02040503050406030204" pitchFamily="18" charset="0"/>
                          </a:rPr>
                        </m:ctrlPr>
                      </m:sSubPr>
                      <m:e>
                        <m:r>
                          <a:rPr lang="de-DE" sz="1600" b="0" i="1" smtClean="0">
                            <a:solidFill>
                              <a:schemeClr val="tx1"/>
                            </a:solidFill>
                            <a:latin typeface="Cambria Math" panose="02040503050406030204" pitchFamily="18" charset="0"/>
                          </a:rPr>
                          <m:t>𝑦</m:t>
                        </m:r>
                      </m:e>
                      <m:sub>
                        <m:r>
                          <a:rPr lang="en-US" sz="1600" i="1">
                            <a:solidFill>
                              <a:schemeClr val="tx1"/>
                            </a:solidFill>
                            <a:latin typeface="Cambria Math" panose="02040503050406030204" pitchFamily="18" charset="0"/>
                          </a:rPr>
                          <m:t>𝑖</m:t>
                        </m:r>
                        <m:r>
                          <a:rPr lang="en-US" sz="1600" i="1">
                            <a:solidFill>
                              <a:schemeClr val="tx1"/>
                            </a:solidFill>
                            <a:latin typeface="Cambria Math" panose="02040503050406030204" pitchFamily="18" charset="0"/>
                          </a:rPr>
                          <m:t> </m:t>
                        </m:r>
                      </m:sub>
                    </m:sSub>
                    <m:r>
                      <a:rPr lang="en-US" sz="1600" i="1">
                        <a:latin typeface="Cambria Math" panose="02040503050406030204" pitchFamily="18" charset="0"/>
                      </a:rPr>
                      <m:t>≥</m:t>
                    </m:r>
                    <m:r>
                      <a:rPr lang="de-DE" sz="1600" b="0" i="1" smtClean="0">
                        <a:solidFill>
                          <a:schemeClr val="tx1"/>
                        </a:solidFill>
                        <a:latin typeface="Cambria Math" panose="02040503050406030204" pitchFamily="18" charset="0"/>
                      </a:rPr>
                      <m:t>𝑢</m:t>
                    </m:r>
                  </m:oMath>
                </a14:m>
                <a:r>
                  <a:rPr lang="en-US" sz="1600" i="1" dirty="0">
                    <a:solidFill>
                      <a:schemeClr val="tx1"/>
                    </a:solidFill>
                  </a:rPr>
                  <a:t> 	</a:t>
                </a:r>
                <a:endParaRPr lang="de-DE" sz="1600" dirty="0">
                  <a:solidFill>
                    <a:schemeClr val="tx1"/>
                  </a:solidFill>
                </a:endParaRPr>
              </a:p>
              <a:p>
                <a:pPr lvl="1"/>
                <a:r>
                  <a:rPr lang="en-US" sz="1600" dirty="0">
                    <a:solidFill>
                      <a:schemeClr val="tx1"/>
                    </a:solidFill>
                  </a:rPr>
                  <a:t> </a:t>
                </a:r>
                <a:endParaRPr lang="de-DE" sz="1600" dirty="0">
                  <a:solidFill>
                    <a:schemeClr val="tx1"/>
                  </a:solidFill>
                </a:endParaRPr>
              </a:p>
              <a:p>
                <a:pPr lvl="1"/>
                <a14:m>
                  <m:oMath xmlns:m="http://schemas.openxmlformats.org/officeDocument/2006/math">
                    <m:sSub>
                      <m:sSubPr>
                        <m:ctrlPr>
                          <a:rPr lang="de-DE"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𝑖</m:t>
                        </m:r>
                        <m:r>
                          <a:rPr lang="de-DE" sz="1600" b="0" i="1" smtClean="0">
                            <a:solidFill>
                              <a:schemeClr val="tx1"/>
                            </a:solidFill>
                            <a:latin typeface="Cambria Math" panose="02040503050406030204" pitchFamily="18" charset="0"/>
                          </a:rPr>
                          <m:t>𝑧</m:t>
                        </m:r>
                      </m:e>
                      <m:sub>
                        <m:r>
                          <a:rPr lang="de-DE" sz="1600" i="1">
                            <a:solidFill>
                              <a:schemeClr val="tx1"/>
                            </a:solidFill>
                            <a:latin typeface="Cambria Math" panose="02040503050406030204" pitchFamily="18" charset="0"/>
                          </a:rPr>
                          <m:t>𝑖</m:t>
                        </m:r>
                      </m:sub>
                    </m:sSub>
                    <m:r>
                      <a:rPr lang="en-US" sz="1600" i="1">
                        <a:solidFill>
                          <a:schemeClr val="tx1"/>
                        </a:solidFill>
                        <a:latin typeface="Cambria Math" panose="02040503050406030204" pitchFamily="18" charset="0"/>
                      </a:rPr>
                      <m:t>= </m:t>
                    </m:r>
                    <m:sSub>
                      <m:sSubPr>
                        <m:ctrlPr>
                          <a:rPr lang="de-DE"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𝑖</m:t>
                        </m:r>
                        <m:r>
                          <a:rPr lang="de-DE" sz="1600" b="0" i="1" smtClean="0">
                            <a:solidFill>
                              <a:schemeClr val="tx1"/>
                            </a:solidFill>
                            <a:latin typeface="Cambria Math" panose="02040503050406030204" pitchFamily="18" charset="0"/>
                          </a:rPr>
                          <m:t>𝑧</m:t>
                        </m:r>
                        <m:r>
                          <a:rPr lang="en-US" sz="1600" i="1">
                            <a:solidFill>
                              <a:schemeClr val="tx1"/>
                            </a:solidFill>
                            <a:latin typeface="Cambria Math" panose="02040503050406030204" pitchFamily="18" charset="0"/>
                          </a:rPr>
                          <m:t>(</m:t>
                        </m:r>
                        <m:r>
                          <a:rPr lang="de-DE" sz="1600" b="0" i="1" smtClean="0">
                            <a:solidFill>
                              <a:schemeClr val="tx1"/>
                            </a:solidFill>
                            <a:latin typeface="Cambria Math" panose="02040503050406030204" pitchFamily="18" charset="0"/>
                          </a:rPr>
                          <m:t>𝑧</m:t>
                        </m:r>
                        <m:r>
                          <a:rPr lang="en-US" sz="1600" i="1">
                            <a:solidFill>
                              <a:schemeClr val="tx1"/>
                            </a:solidFill>
                            <a:latin typeface="Cambria Math" panose="02040503050406030204" pitchFamily="18" charset="0"/>
                          </a:rPr>
                          <m:t>)</m:t>
                        </m:r>
                      </m:e>
                      <m:sub>
                        <m:r>
                          <a:rPr lang="de-DE" sz="1600" i="1">
                            <a:solidFill>
                              <a:schemeClr val="tx1"/>
                            </a:solidFill>
                            <a:latin typeface="Cambria Math" panose="02040503050406030204" pitchFamily="18" charset="0"/>
                          </a:rPr>
                          <m:t>𝑖</m:t>
                        </m:r>
                      </m:sub>
                    </m:sSub>
                  </m:oMath>
                </a14:m>
                <a:r>
                  <a:rPr lang="en-US" sz="1600" dirty="0">
                    <a:solidFill>
                      <a:schemeClr val="tx1"/>
                    </a:solidFill>
                  </a:rPr>
                  <a:t> if </a:t>
                </a:r>
                <a:r>
                  <a:rPr lang="en-US" sz="1600" baseline="-25000" dirty="0">
                    <a:solidFill>
                      <a:schemeClr val="tx1"/>
                    </a:solidFill>
                  </a:rPr>
                  <a:t> </a:t>
                </a:r>
                <a14:m>
                  <m:oMath xmlns:m="http://schemas.openxmlformats.org/officeDocument/2006/math">
                    <m:sSub>
                      <m:sSubPr>
                        <m:ctrlPr>
                          <a:rPr lang="de-DE" sz="1600" i="1">
                            <a:solidFill>
                              <a:schemeClr val="tx1"/>
                            </a:solidFill>
                            <a:latin typeface="Cambria Math" panose="02040503050406030204" pitchFamily="18" charset="0"/>
                          </a:rPr>
                        </m:ctrlPr>
                      </m:sSubPr>
                      <m:e>
                        <m:r>
                          <a:rPr lang="de-DE" sz="1600" b="0" i="1" smtClean="0">
                            <a:solidFill>
                              <a:schemeClr val="tx1"/>
                            </a:solidFill>
                            <a:latin typeface="Cambria Math" panose="02040503050406030204" pitchFamily="18" charset="0"/>
                          </a:rPr>
                          <m:t>𝑦</m:t>
                        </m:r>
                      </m:e>
                      <m:sub>
                        <m:r>
                          <a:rPr lang="de-DE" sz="1600" i="1">
                            <a:solidFill>
                              <a:schemeClr val="tx1"/>
                            </a:solidFill>
                            <a:latin typeface="Cambria Math" panose="02040503050406030204" pitchFamily="18" charset="0"/>
                          </a:rPr>
                          <m:t>𝑖</m:t>
                        </m:r>
                        <m:r>
                          <a:rPr lang="en-US" sz="1600" i="1">
                            <a:solidFill>
                              <a:schemeClr val="tx1"/>
                            </a:solidFill>
                            <a:latin typeface="Cambria Math" panose="02040503050406030204" pitchFamily="18" charset="0"/>
                          </a:rPr>
                          <m:t> </m:t>
                        </m:r>
                      </m:sub>
                    </m:sSub>
                    <m:r>
                      <a:rPr lang="de-DE" sz="1600" b="0" i="1" smtClean="0">
                        <a:solidFill>
                          <a:schemeClr val="tx1"/>
                        </a:solidFill>
                        <a:latin typeface="Cambria Math" panose="02040503050406030204" pitchFamily="18" charset="0"/>
                      </a:rPr>
                      <m:t>&lt;</m:t>
                    </m:r>
                    <m:r>
                      <a:rPr lang="de-DE" sz="1600" b="0" i="1" smtClean="0">
                        <a:solidFill>
                          <a:schemeClr val="tx1"/>
                        </a:solidFill>
                        <a:latin typeface="Cambria Math" panose="02040503050406030204" pitchFamily="18" charset="0"/>
                      </a:rPr>
                      <m:t>𝑧</m:t>
                    </m:r>
                  </m:oMath>
                </a14:m>
                <a:r>
                  <a:rPr lang="de-DE" sz="1600" dirty="0">
                    <a:solidFill>
                      <a:schemeClr val="tx1"/>
                    </a:solidFill>
                  </a:rPr>
                  <a:t> </a:t>
                </a:r>
                <a:r>
                  <a:rPr lang="en-US" sz="1600" dirty="0">
                    <a:solidFill>
                      <a:schemeClr val="tx1"/>
                    </a:solidFill>
                  </a:rPr>
                  <a:t> and  </a:t>
                </a:r>
                <a14:m>
                  <m:oMath xmlns:m="http://schemas.openxmlformats.org/officeDocument/2006/math">
                    <m:sSub>
                      <m:sSubPr>
                        <m:ctrlPr>
                          <a:rPr lang="de-DE" sz="1600" i="1">
                            <a:solidFill>
                              <a:schemeClr val="tx1"/>
                            </a:solidFill>
                            <a:latin typeface="Cambria Math" panose="02040503050406030204" pitchFamily="18" charset="0"/>
                          </a:rPr>
                        </m:ctrlPr>
                      </m:sSubPr>
                      <m:e>
                        <m:r>
                          <a:rPr lang="de-DE" sz="1600" i="1">
                            <a:solidFill>
                              <a:schemeClr val="tx1"/>
                            </a:solidFill>
                            <a:latin typeface="Cambria Math" panose="02040503050406030204" pitchFamily="18" charset="0"/>
                          </a:rPr>
                          <m:t>𝑖</m:t>
                        </m:r>
                        <m:r>
                          <a:rPr lang="de-DE" sz="1600" b="0" i="1" smtClean="0">
                            <a:solidFill>
                              <a:schemeClr val="tx1"/>
                            </a:solidFill>
                            <a:latin typeface="Cambria Math" panose="02040503050406030204" pitchFamily="18" charset="0"/>
                          </a:rPr>
                          <m:t>𝑧</m:t>
                        </m:r>
                        <m:r>
                          <a:rPr lang="fr-CH" sz="1600" i="1">
                            <a:solidFill>
                              <a:schemeClr val="tx1"/>
                            </a:solidFill>
                            <a:latin typeface="Cambria Math" panose="02040503050406030204" pitchFamily="18" charset="0"/>
                          </a:rPr>
                          <m:t>(</m:t>
                        </m:r>
                        <m:r>
                          <a:rPr lang="de-DE" sz="1600" b="0" i="1" smtClean="0">
                            <a:solidFill>
                              <a:schemeClr val="tx1"/>
                            </a:solidFill>
                            <a:latin typeface="Cambria Math" panose="02040503050406030204" pitchFamily="18" charset="0"/>
                          </a:rPr>
                          <m:t>𝑧</m:t>
                        </m:r>
                        <m:r>
                          <a:rPr lang="fr-CH" sz="1600" i="1">
                            <a:solidFill>
                              <a:schemeClr val="tx1"/>
                            </a:solidFill>
                            <a:latin typeface="Cambria Math" panose="02040503050406030204" pitchFamily="18" charset="0"/>
                          </a:rPr>
                          <m:t>)</m:t>
                        </m:r>
                      </m:e>
                      <m:sub>
                        <m:r>
                          <a:rPr lang="de-DE" sz="1600" i="1">
                            <a:solidFill>
                              <a:schemeClr val="tx1"/>
                            </a:solidFill>
                            <a:latin typeface="Cambria Math" panose="02040503050406030204" pitchFamily="18" charset="0"/>
                          </a:rPr>
                          <m:t>𝑖</m:t>
                        </m:r>
                      </m:sub>
                    </m:sSub>
                    <m:r>
                      <a:rPr lang="en-US" sz="1600" i="1">
                        <a:latin typeface="Cambria Math" panose="02040503050406030204" pitchFamily="18" charset="0"/>
                      </a:rPr>
                      <m:t>≥</m:t>
                    </m:r>
                    <m:sSub>
                      <m:sSubPr>
                        <m:ctrlPr>
                          <a:rPr lang="de-DE" sz="1600" i="1">
                            <a:solidFill>
                              <a:schemeClr val="tx1"/>
                            </a:solidFill>
                            <a:latin typeface="Cambria Math" panose="02040503050406030204" pitchFamily="18" charset="0"/>
                          </a:rPr>
                        </m:ctrlPr>
                      </m:sSubPr>
                      <m:e>
                        <m:r>
                          <a:rPr lang="de-DE" sz="1600" i="1">
                            <a:solidFill>
                              <a:schemeClr val="tx1"/>
                            </a:solidFill>
                            <a:latin typeface="Cambria Math" panose="02040503050406030204" pitchFamily="18" charset="0"/>
                          </a:rPr>
                          <m:t>𝑖</m:t>
                        </m:r>
                        <m:r>
                          <a:rPr lang="de-DE" sz="1600" b="0" i="1" smtClean="0">
                            <a:solidFill>
                              <a:schemeClr val="tx1"/>
                            </a:solidFill>
                            <a:latin typeface="Cambria Math" panose="02040503050406030204" pitchFamily="18" charset="0"/>
                          </a:rPr>
                          <m:t>𝑧</m:t>
                        </m:r>
                        <m:r>
                          <a:rPr lang="fr-CH" sz="1600" i="1">
                            <a:solidFill>
                              <a:schemeClr val="tx1"/>
                            </a:solidFill>
                            <a:latin typeface="Cambria Math" panose="02040503050406030204" pitchFamily="18" charset="0"/>
                          </a:rPr>
                          <m:t>(</m:t>
                        </m:r>
                        <m:r>
                          <a:rPr lang="de-DE" sz="1600" b="0" i="1" smtClean="0">
                            <a:solidFill>
                              <a:schemeClr val="tx1"/>
                            </a:solidFill>
                            <a:latin typeface="Cambria Math" panose="02040503050406030204" pitchFamily="18" charset="0"/>
                          </a:rPr>
                          <m:t>𝑢</m:t>
                        </m:r>
                        <m:r>
                          <a:rPr lang="fr-CH" sz="1600" i="1">
                            <a:solidFill>
                              <a:schemeClr val="tx1"/>
                            </a:solidFill>
                            <a:latin typeface="Cambria Math" panose="02040503050406030204" pitchFamily="18" charset="0"/>
                          </a:rPr>
                          <m:t>)</m:t>
                        </m:r>
                      </m:e>
                      <m:sub>
                        <m:r>
                          <a:rPr lang="de-DE" sz="1600" i="1">
                            <a:solidFill>
                              <a:schemeClr val="tx1"/>
                            </a:solidFill>
                            <a:latin typeface="Cambria Math" panose="02040503050406030204" pitchFamily="18" charset="0"/>
                          </a:rPr>
                          <m:t>𝑖</m:t>
                        </m:r>
                      </m:sub>
                    </m:sSub>
                  </m:oMath>
                </a14:m>
                <a:r>
                  <a:rPr lang="en-US" sz="1600" dirty="0">
                    <a:solidFill>
                      <a:schemeClr val="tx1"/>
                    </a:solidFill>
                  </a:rPr>
                  <a:t> </a:t>
                </a:r>
                <a:endParaRPr lang="de-DE" sz="1600" dirty="0">
                  <a:solidFill>
                    <a:schemeClr val="tx1"/>
                  </a:solidFill>
                </a:endParaRPr>
              </a:p>
              <a:p>
                <a:pPr lvl="1"/>
                <a14:m>
                  <m:oMath xmlns:m="http://schemas.openxmlformats.org/officeDocument/2006/math">
                    <m:sSub>
                      <m:sSubPr>
                        <m:ctrlPr>
                          <a:rPr lang="de-DE"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𝑖</m:t>
                        </m:r>
                        <m:r>
                          <a:rPr lang="de-DE" sz="1600" b="0" i="1" smtClean="0">
                            <a:solidFill>
                              <a:schemeClr val="tx1"/>
                            </a:solidFill>
                            <a:latin typeface="Cambria Math" panose="02040503050406030204" pitchFamily="18" charset="0"/>
                          </a:rPr>
                          <m:t>𝑧</m:t>
                        </m:r>
                      </m:e>
                      <m:sub>
                        <m:r>
                          <a:rPr lang="de-DE" sz="1600" i="1">
                            <a:solidFill>
                              <a:schemeClr val="tx1"/>
                            </a:solidFill>
                            <a:latin typeface="Cambria Math" panose="02040503050406030204" pitchFamily="18" charset="0"/>
                          </a:rPr>
                          <m:t>𝑖</m:t>
                        </m:r>
                      </m:sub>
                    </m:sSub>
                    <m:r>
                      <a:rPr lang="en-US" sz="1600" i="1">
                        <a:solidFill>
                          <a:schemeClr val="tx1"/>
                        </a:solidFill>
                        <a:latin typeface="Cambria Math" panose="02040503050406030204" pitchFamily="18" charset="0"/>
                      </a:rPr>
                      <m:t>= </m:t>
                    </m:r>
                    <m:sSub>
                      <m:sSubPr>
                        <m:ctrlPr>
                          <a:rPr lang="de-DE"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𝑖</m:t>
                        </m:r>
                        <m:r>
                          <a:rPr lang="de-DE" sz="1600" b="0" i="1" smtClean="0">
                            <a:solidFill>
                              <a:schemeClr val="tx1"/>
                            </a:solidFill>
                            <a:latin typeface="Cambria Math" panose="02040503050406030204" pitchFamily="18" charset="0"/>
                          </a:rPr>
                          <m:t>𝑧</m:t>
                        </m:r>
                        <m:r>
                          <a:rPr lang="en-US" sz="1600" i="1">
                            <a:solidFill>
                              <a:schemeClr val="tx1"/>
                            </a:solidFill>
                            <a:latin typeface="Cambria Math" panose="02040503050406030204" pitchFamily="18" charset="0"/>
                          </a:rPr>
                          <m:t>(</m:t>
                        </m:r>
                        <m:r>
                          <a:rPr lang="de-DE" sz="1600" b="0" i="1" smtClean="0">
                            <a:solidFill>
                              <a:schemeClr val="tx1"/>
                            </a:solidFill>
                            <a:latin typeface="Cambria Math" panose="02040503050406030204" pitchFamily="18" charset="0"/>
                          </a:rPr>
                          <m:t>𝑢</m:t>
                        </m:r>
                        <m:r>
                          <a:rPr lang="en-US" sz="1600" i="1">
                            <a:solidFill>
                              <a:schemeClr val="tx1"/>
                            </a:solidFill>
                            <a:latin typeface="Cambria Math" panose="02040503050406030204" pitchFamily="18" charset="0"/>
                          </a:rPr>
                          <m:t>)</m:t>
                        </m:r>
                      </m:e>
                      <m:sub>
                        <m:r>
                          <a:rPr lang="de-DE" sz="1600" i="1">
                            <a:solidFill>
                              <a:schemeClr val="tx1"/>
                            </a:solidFill>
                            <a:latin typeface="Cambria Math" panose="02040503050406030204" pitchFamily="18" charset="0"/>
                          </a:rPr>
                          <m:t>𝑖</m:t>
                        </m:r>
                      </m:sub>
                    </m:sSub>
                  </m:oMath>
                </a14:m>
                <a:r>
                  <a:rPr lang="en-US" sz="1600" dirty="0">
                    <a:solidFill>
                      <a:schemeClr val="tx1"/>
                    </a:solidFill>
                  </a:rPr>
                  <a:t> </a:t>
                </a:r>
                <a:r>
                  <a:rPr lang="en-US" sz="1600" i="1" dirty="0">
                    <a:solidFill>
                      <a:schemeClr val="tx1"/>
                    </a:solidFill>
                  </a:rPr>
                  <a:t> </a:t>
                </a:r>
                <a:r>
                  <a:rPr lang="en-US" sz="1600" dirty="0">
                    <a:solidFill>
                      <a:schemeClr val="tx1"/>
                    </a:solidFill>
                  </a:rPr>
                  <a:t>if</a:t>
                </a:r>
                <a:r>
                  <a:rPr lang="en-US" sz="1600" i="1" dirty="0">
                    <a:solidFill>
                      <a:schemeClr val="tx1"/>
                    </a:solidFill>
                  </a:rPr>
                  <a:t>  </a:t>
                </a:r>
                <a14:m>
                  <m:oMath xmlns:m="http://schemas.openxmlformats.org/officeDocument/2006/math">
                    <m:sSub>
                      <m:sSubPr>
                        <m:ctrlPr>
                          <a:rPr lang="de-DE" sz="1600" i="1">
                            <a:solidFill>
                              <a:schemeClr val="tx1"/>
                            </a:solidFill>
                            <a:latin typeface="Cambria Math" panose="02040503050406030204" pitchFamily="18" charset="0"/>
                          </a:rPr>
                        </m:ctrlPr>
                      </m:sSubPr>
                      <m:e>
                        <m:r>
                          <a:rPr lang="de-DE" sz="1600" b="0" i="1" smtClean="0">
                            <a:solidFill>
                              <a:schemeClr val="tx1"/>
                            </a:solidFill>
                            <a:latin typeface="Cambria Math" panose="02040503050406030204" pitchFamily="18" charset="0"/>
                          </a:rPr>
                          <m:t>𝑦</m:t>
                        </m:r>
                      </m:e>
                      <m:sub>
                        <m:r>
                          <a:rPr lang="de-DE" sz="1600" i="1">
                            <a:solidFill>
                              <a:schemeClr val="tx1"/>
                            </a:solidFill>
                            <a:latin typeface="Cambria Math" panose="02040503050406030204" pitchFamily="18" charset="0"/>
                          </a:rPr>
                          <m:t>𝑖</m:t>
                        </m:r>
                        <m:r>
                          <a:rPr lang="en-US" sz="1600" i="1">
                            <a:solidFill>
                              <a:schemeClr val="tx1"/>
                            </a:solidFill>
                            <a:latin typeface="Cambria Math" panose="02040503050406030204" pitchFamily="18" charset="0"/>
                          </a:rPr>
                          <m:t> </m:t>
                        </m:r>
                      </m:sub>
                    </m:sSub>
                    <m:r>
                      <a:rPr lang="de-DE" sz="1600" i="1">
                        <a:solidFill>
                          <a:schemeClr val="tx1"/>
                        </a:solidFill>
                        <a:latin typeface="Cambria Math" panose="02040503050406030204" pitchFamily="18" charset="0"/>
                      </a:rPr>
                      <m:t>&lt;</m:t>
                    </m:r>
                    <m:r>
                      <a:rPr lang="de-DE" sz="1600" b="0" i="1" smtClean="0">
                        <a:solidFill>
                          <a:schemeClr val="tx1"/>
                        </a:solidFill>
                        <a:latin typeface="Cambria Math" panose="02040503050406030204" pitchFamily="18" charset="0"/>
                      </a:rPr>
                      <m:t>𝑧</m:t>
                    </m:r>
                  </m:oMath>
                </a14:m>
                <a:r>
                  <a:rPr lang="de-DE" sz="1600" dirty="0">
                    <a:solidFill>
                      <a:schemeClr val="tx1"/>
                    </a:solidFill>
                  </a:rPr>
                  <a:t> </a:t>
                </a:r>
                <a:r>
                  <a:rPr lang="en-US" sz="1600" dirty="0">
                    <a:solidFill>
                      <a:schemeClr val="tx1"/>
                    </a:solidFill>
                  </a:rPr>
                  <a:t> and  </a:t>
                </a:r>
                <a14:m>
                  <m:oMath xmlns:m="http://schemas.openxmlformats.org/officeDocument/2006/math">
                    <m:sSub>
                      <m:sSubPr>
                        <m:ctrlPr>
                          <a:rPr lang="de-DE" sz="1600" i="1">
                            <a:solidFill>
                              <a:schemeClr val="tx1"/>
                            </a:solidFill>
                            <a:latin typeface="Cambria Math" panose="02040503050406030204" pitchFamily="18" charset="0"/>
                          </a:rPr>
                        </m:ctrlPr>
                      </m:sSubPr>
                      <m:e>
                        <m:r>
                          <a:rPr lang="de-DE" sz="1600" i="1">
                            <a:solidFill>
                              <a:schemeClr val="tx1"/>
                            </a:solidFill>
                            <a:latin typeface="Cambria Math" panose="02040503050406030204" pitchFamily="18" charset="0"/>
                          </a:rPr>
                          <m:t>𝑖</m:t>
                        </m:r>
                        <m:r>
                          <a:rPr lang="de-DE" sz="1600" b="0" i="1" smtClean="0">
                            <a:solidFill>
                              <a:schemeClr val="tx1"/>
                            </a:solidFill>
                            <a:latin typeface="Cambria Math" panose="02040503050406030204" pitchFamily="18" charset="0"/>
                          </a:rPr>
                          <m:t>𝑧</m:t>
                        </m:r>
                        <m:r>
                          <a:rPr lang="fr-CH" sz="1600" i="1">
                            <a:solidFill>
                              <a:schemeClr val="tx1"/>
                            </a:solidFill>
                            <a:latin typeface="Cambria Math" panose="02040503050406030204" pitchFamily="18" charset="0"/>
                          </a:rPr>
                          <m:t>(</m:t>
                        </m:r>
                        <m:r>
                          <a:rPr lang="de-DE" sz="1600" b="0" i="1" smtClean="0">
                            <a:solidFill>
                              <a:schemeClr val="tx1"/>
                            </a:solidFill>
                            <a:latin typeface="Cambria Math" panose="02040503050406030204" pitchFamily="18" charset="0"/>
                          </a:rPr>
                          <m:t>𝑧</m:t>
                        </m:r>
                        <m:r>
                          <a:rPr lang="fr-CH" sz="1600" i="1">
                            <a:solidFill>
                              <a:schemeClr val="tx1"/>
                            </a:solidFill>
                            <a:latin typeface="Cambria Math" panose="02040503050406030204" pitchFamily="18" charset="0"/>
                          </a:rPr>
                          <m:t>)</m:t>
                        </m:r>
                      </m:e>
                      <m:sub>
                        <m:r>
                          <a:rPr lang="de-DE" sz="1600" i="1">
                            <a:solidFill>
                              <a:schemeClr val="tx1"/>
                            </a:solidFill>
                            <a:latin typeface="Cambria Math" panose="02040503050406030204" pitchFamily="18" charset="0"/>
                          </a:rPr>
                          <m:t>𝑖</m:t>
                        </m:r>
                      </m:sub>
                    </m:sSub>
                    <m:r>
                      <a:rPr lang="de-DE" sz="1600" i="1">
                        <a:latin typeface="Cambria Math" panose="02040503050406030204" pitchFamily="18" charset="0"/>
                      </a:rPr>
                      <m:t>&lt;</m:t>
                    </m:r>
                    <m:sSub>
                      <m:sSubPr>
                        <m:ctrlPr>
                          <a:rPr lang="de-DE" sz="1600" i="1">
                            <a:solidFill>
                              <a:schemeClr val="tx1"/>
                            </a:solidFill>
                            <a:latin typeface="Cambria Math" panose="02040503050406030204" pitchFamily="18" charset="0"/>
                          </a:rPr>
                        </m:ctrlPr>
                      </m:sSubPr>
                      <m:e>
                        <m:r>
                          <a:rPr lang="de-DE" sz="1600" i="1">
                            <a:solidFill>
                              <a:schemeClr val="tx1"/>
                            </a:solidFill>
                            <a:latin typeface="Cambria Math" panose="02040503050406030204" pitchFamily="18" charset="0"/>
                          </a:rPr>
                          <m:t>𝑖</m:t>
                        </m:r>
                        <m:r>
                          <a:rPr lang="de-DE" sz="1600" b="0" i="1" smtClean="0">
                            <a:solidFill>
                              <a:schemeClr val="tx1"/>
                            </a:solidFill>
                            <a:latin typeface="Cambria Math" panose="02040503050406030204" pitchFamily="18" charset="0"/>
                          </a:rPr>
                          <m:t>𝑧</m:t>
                        </m:r>
                        <m:r>
                          <a:rPr lang="fr-CH" sz="1600" i="1">
                            <a:solidFill>
                              <a:schemeClr val="tx1"/>
                            </a:solidFill>
                            <a:latin typeface="Cambria Math" panose="02040503050406030204" pitchFamily="18" charset="0"/>
                          </a:rPr>
                          <m:t>(</m:t>
                        </m:r>
                        <m:r>
                          <a:rPr lang="de-DE" sz="1600" b="0" i="1" smtClean="0">
                            <a:solidFill>
                              <a:schemeClr val="tx1"/>
                            </a:solidFill>
                            <a:latin typeface="Cambria Math" panose="02040503050406030204" pitchFamily="18" charset="0"/>
                          </a:rPr>
                          <m:t>𝑢</m:t>
                        </m:r>
                        <m:r>
                          <a:rPr lang="fr-CH" sz="1600" i="1">
                            <a:solidFill>
                              <a:schemeClr val="tx1"/>
                            </a:solidFill>
                            <a:latin typeface="Cambria Math" panose="02040503050406030204" pitchFamily="18" charset="0"/>
                          </a:rPr>
                          <m:t>)</m:t>
                        </m:r>
                      </m:e>
                      <m:sub>
                        <m:r>
                          <a:rPr lang="de-DE" sz="1600" i="1">
                            <a:solidFill>
                              <a:schemeClr val="tx1"/>
                            </a:solidFill>
                            <a:latin typeface="Cambria Math" panose="02040503050406030204" pitchFamily="18" charset="0"/>
                          </a:rPr>
                          <m:t>𝑖</m:t>
                        </m:r>
                      </m:sub>
                    </m:sSub>
                  </m:oMath>
                </a14:m>
                <a:endParaRPr lang="de-DE" sz="1600" dirty="0">
                  <a:solidFill>
                    <a:schemeClr val="tx1"/>
                  </a:solidFill>
                </a:endParaRPr>
              </a:p>
              <a:p>
                <a:pPr lvl="1"/>
                <a14:m>
                  <m:oMath xmlns:m="http://schemas.openxmlformats.org/officeDocument/2006/math">
                    <m:sSub>
                      <m:sSubPr>
                        <m:ctrlPr>
                          <a:rPr lang="de-DE"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𝑖</m:t>
                        </m:r>
                        <m:r>
                          <a:rPr lang="de-DE" sz="1600" b="0" i="1" smtClean="0">
                            <a:solidFill>
                              <a:schemeClr val="tx1"/>
                            </a:solidFill>
                            <a:latin typeface="Cambria Math" panose="02040503050406030204" pitchFamily="18" charset="0"/>
                          </a:rPr>
                          <m:t>𝑧</m:t>
                        </m:r>
                      </m:e>
                      <m:sub>
                        <m:r>
                          <a:rPr lang="de-DE" sz="1600" i="1">
                            <a:solidFill>
                              <a:schemeClr val="tx1"/>
                            </a:solidFill>
                            <a:latin typeface="Cambria Math" panose="02040503050406030204" pitchFamily="18" charset="0"/>
                          </a:rPr>
                          <m:t>𝑖</m:t>
                        </m:r>
                      </m:sub>
                    </m:sSub>
                    <m:r>
                      <a:rPr lang="en-US" sz="1600" i="1">
                        <a:solidFill>
                          <a:schemeClr val="tx1"/>
                        </a:solidFill>
                        <a:latin typeface="Cambria Math" panose="02040503050406030204" pitchFamily="18" charset="0"/>
                      </a:rPr>
                      <m:t>= </m:t>
                    </m:r>
                    <m:sSub>
                      <m:sSubPr>
                        <m:ctrlPr>
                          <a:rPr lang="de-DE"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𝑖</m:t>
                        </m:r>
                        <m:r>
                          <a:rPr lang="de-DE" sz="1600" b="0" i="1" smtClean="0">
                            <a:solidFill>
                              <a:schemeClr val="tx1"/>
                            </a:solidFill>
                            <a:latin typeface="Cambria Math" panose="02040503050406030204" pitchFamily="18" charset="0"/>
                          </a:rPr>
                          <m:t>𝑧</m:t>
                        </m:r>
                        <m:r>
                          <a:rPr lang="en-US" sz="1600" i="1">
                            <a:solidFill>
                              <a:schemeClr val="tx1"/>
                            </a:solidFill>
                            <a:latin typeface="Cambria Math" panose="02040503050406030204" pitchFamily="18" charset="0"/>
                          </a:rPr>
                          <m:t>(</m:t>
                        </m:r>
                        <m:r>
                          <a:rPr lang="de-DE" sz="1600" b="0" i="1" smtClean="0">
                            <a:solidFill>
                              <a:schemeClr val="tx1"/>
                            </a:solidFill>
                            <a:latin typeface="Cambria Math" panose="02040503050406030204" pitchFamily="18" charset="0"/>
                          </a:rPr>
                          <m:t>𝑢</m:t>
                        </m:r>
                        <m:r>
                          <a:rPr lang="en-US" sz="1600" i="1">
                            <a:solidFill>
                              <a:schemeClr val="tx1"/>
                            </a:solidFill>
                            <a:latin typeface="Cambria Math" panose="02040503050406030204" pitchFamily="18" charset="0"/>
                          </a:rPr>
                          <m:t>)</m:t>
                        </m:r>
                      </m:e>
                      <m:sub>
                        <m:r>
                          <a:rPr lang="de-DE" sz="1600" i="1">
                            <a:solidFill>
                              <a:schemeClr val="tx1"/>
                            </a:solidFill>
                            <a:latin typeface="Cambria Math" panose="02040503050406030204" pitchFamily="18" charset="0"/>
                          </a:rPr>
                          <m:t>𝑖</m:t>
                        </m:r>
                      </m:sub>
                    </m:sSub>
                  </m:oMath>
                </a14:m>
                <a:r>
                  <a:rPr lang="en-US" sz="1600" dirty="0">
                    <a:solidFill>
                      <a:schemeClr val="tx1"/>
                    </a:solidFill>
                  </a:rPr>
                  <a:t> </a:t>
                </a:r>
                <a:r>
                  <a:rPr lang="en-US" sz="1600" i="1" dirty="0">
                    <a:solidFill>
                      <a:schemeClr val="tx1"/>
                    </a:solidFill>
                  </a:rPr>
                  <a:t> </a:t>
                </a:r>
                <a:r>
                  <a:rPr lang="en-US" sz="1600" dirty="0">
                    <a:solidFill>
                      <a:schemeClr val="tx1"/>
                    </a:solidFill>
                  </a:rPr>
                  <a:t>if</a:t>
                </a:r>
                <a:r>
                  <a:rPr lang="en-US" sz="1600" i="1" dirty="0">
                    <a:solidFill>
                      <a:schemeClr val="tx1"/>
                    </a:solidFill>
                  </a:rPr>
                  <a:t>  </a:t>
                </a:r>
                <a14:m>
                  <m:oMath xmlns:m="http://schemas.openxmlformats.org/officeDocument/2006/math">
                    <m:sSub>
                      <m:sSubPr>
                        <m:ctrlPr>
                          <a:rPr lang="de-DE" sz="1600" i="1">
                            <a:solidFill>
                              <a:schemeClr val="tx1"/>
                            </a:solidFill>
                            <a:latin typeface="Cambria Math" panose="02040503050406030204" pitchFamily="18" charset="0"/>
                          </a:rPr>
                        </m:ctrlPr>
                      </m:sSubPr>
                      <m:e>
                        <m:r>
                          <a:rPr lang="de-DE" sz="1600" b="0" i="1" smtClean="0">
                            <a:solidFill>
                              <a:schemeClr val="tx1"/>
                            </a:solidFill>
                            <a:latin typeface="Cambria Math" panose="02040503050406030204" pitchFamily="18" charset="0"/>
                          </a:rPr>
                          <m:t>𝑧</m:t>
                        </m:r>
                        <m:r>
                          <a:rPr lang="de-DE" sz="1600" b="0" i="1" smtClean="0">
                            <a:solidFill>
                              <a:schemeClr val="tx1"/>
                            </a:solidFill>
                            <a:latin typeface="Cambria Math" panose="02040503050406030204" pitchFamily="18" charset="0"/>
                          </a:rPr>
                          <m:t> ≤ </m:t>
                        </m:r>
                        <m:r>
                          <a:rPr lang="de-DE" sz="1600" b="0" i="1" smtClean="0">
                            <a:solidFill>
                              <a:schemeClr val="tx1"/>
                            </a:solidFill>
                            <a:latin typeface="Cambria Math" panose="02040503050406030204" pitchFamily="18" charset="0"/>
                          </a:rPr>
                          <m:t>𝑦</m:t>
                        </m:r>
                      </m:e>
                      <m:sub>
                        <m:r>
                          <a:rPr lang="en-US" sz="1600" i="1">
                            <a:solidFill>
                              <a:schemeClr val="tx1"/>
                            </a:solidFill>
                            <a:latin typeface="Cambria Math" panose="02040503050406030204" pitchFamily="18" charset="0"/>
                          </a:rPr>
                          <m:t>𝑖</m:t>
                        </m:r>
                        <m:r>
                          <a:rPr lang="en-US" sz="1600" i="1">
                            <a:solidFill>
                              <a:schemeClr val="tx1"/>
                            </a:solidFill>
                            <a:latin typeface="Cambria Math" panose="02040503050406030204" pitchFamily="18" charset="0"/>
                          </a:rPr>
                          <m:t> </m:t>
                        </m:r>
                      </m:sub>
                    </m:sSub>
                    <m:r>
                      <a:rPr lang="de-DE" sz="1600" b="0" i="1" smtClean="0">
                        <a:solidFill>
                          <a:schemeClr val="tx1"/>
                        </a:solidFill>
                        <a:latin typeface="Cambria Math" panose="02040503050406030204" pitchFamily="18" charset="0"/>
                      </a:rPr>
                      <m:t>&lt;</m:t>
                    </m:r>
                    <m:r>
                      <a:rPr lang="de-DE" sz="1600" b="0" i="1" smtClean="0">
                        <a:solidFill>
                          <a:schemeClr val="tx1"/>
                        </a:solidFill>
                        <a:latin typeface="Cambria Math" panose="02040503050406030204" pitchFamily="18" charset="0"/>
                      </a:rPr>
                      <m:t>𝑢</m:t>
                    </m:r>
                  </m:oMath>
                </a14:m>
                <a:endParaRPr lang="de-DE" sz="1600" b="0" i="1" dirty="0">
                  <a:solidFill>
                    <a:schemeClr val="tx1"/>
                  </a:solidFill>
                  <a:latin typeface="Cambria Math" panose="02040503050406030204" pitchFamily="18" charset="0"/>
                </a:endParaRPr>
              </a:p>
              <a:p>
                <a:pPr lvl="1"/>
                <a14:m>
                  <m:oMath xmlns:m="http://schemas.openxmlformats.org/officeDocument/2006/math">
                    <m:sSub>
                      <m:sSubPr>
                        <m:ctrlPr>
                          <a:rPr lang="de-DE"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𝑖</m:t>
                        </m:r>
                        <m:r>
                          <a:rPr lang="de-DE" sz="1600" b="0" i="1" smtClean="0">
                            <a:solidFill>
                              <a:schemeClr val="tx1"/>
                            </a:solidFill>
                            <a:latin typeface="Cambria Math" panose="02040503050406030204" pitchFamily="18" charset="0"/>
                          </a:rPr>
                          <m:t>𝑧</m:t>
                        </m:r>
                      </m:e>
                      <m:sub>
                        <m:r>
                          <a:rPr lang="de-DE" sz="1600" i="1">
                            <a:solidFill>
                              <a:schemeClr val="tx1"/>
                            </a:solidFill>
                            <a:latin typeface="Cambria Math" panose="02040503050406030204" pitchFamily="18" charset="0"/>
                          </a:rPr>
                          <m:t>𝑖</m:t>
                        </m:r>
                      </m:sub>
                    </m:sSub>
                    <m:r>
                      <a:rPr lang="en-US" sz="1600" i="1">
                        <a:solidFill>
                          <a:schemeClr val="tx1"/>
                        </a:solidFill>
                        <a:latin typeface="Cambria Math" panose="02040503050406030204" pitchFamily="18" charset="0"/>
                      </a:rPr>
                      <m:t>= 0</m:t>
                    </m:r>
                  </m:oMath>
                </a14:m>
                <a:r>
                  <a:rPr lang="en-US" sz="1600" dirty="0">
                    <a:solidFill>
                      <a:schemeClr val="tx1"/>
                    </a:solidFill>
                  </a:rPr>
                  <a:t> </a:t>
                </a:r>
                <a:r>
                  <a:rPr lang="en-US" sz="1600" i="1" dirty="0">
                    <a:solidFill>
                      <a:schemeClr val="tx1"/>
                    </a:solidFill>
                  </a:rPr>
                  <a:t> </a:t>
                </a:r>
                <a:r>
                  <a:rPr lang="en-US" sz="1600" dirty="0">
                    <a:solidFill>
                      <a:schemeClr val="tx1"/>
                    </a:solidFill>
                  </a:rPr>
                  <a:t>if </a:t>
                </a:r>
                <a:r>
                  <a:rPr lang="en-US" sz="1600" i="1" dirty="0">
                    <a:solidFill>
                      <a:schemeClr val="tx1"/>
                    </a:solidFill>
                  </a:rPr>
                  <a:t> </a:t>
                </a:r>
                <a14:m>
                  <m:oMath xmlns:m="http://schemas.openxmlformats.org/officeDocument/2006/math">
                    <m:sSub>
                      <m:sSubPr>
                        <m:ctrlPr>
                          <a:rPr lang="de-DE" sz="1600" i="1">
                            <a:solidFill>
                              <a:schemeClr val="tx1"/>
                            </a:solidFill>
                            <a:latin typeface="Cambria Math" panose="02040503050406030204" pitchFamily="18" charset="0"/>
                          </a:rPr>
                        </m:ctrlPr>
                      </m:sSubPr>
                      <m:e>
                        <m:r>
                          <a:rPr lang="de-DE" sz="1600" b="0" i="1" smtClean="0">
                            <a:solidFill>
                              <a:schemeClr val="tx1"/>
                            </a:solidFill>
                            <a:latin typeface="Cambria Math" panose="02040503050406030204" pitchFamily="18" charset="0"/>
                          </a:rPr>
                          <m:t>𝑦</m:t>
                        </m:r>
                      </m:e>
                      <m:sub>
                        <m:r>
                          <a:rPr lang="en-US" sz="1600" i="1">
                            <a:solidFill>
                              <a:schemeClr val="tx1"/>
                            </a:solidFill>
                            <a:latin typeface="Cambria Math" panose="02040503050406030204" pitchFamily="18" charset="0"/>
                          </a:rPr>
                          <m:t>𝑖</m:t>
                        </m:r>
                        <m:r>
                          <a:rPr lang="en-US" sz="1600" i="1">
                            <a:solidFill>
                              <a:schemeClr val="tx1"/>
                            </a:solidFill>
                            <a:latin typeface="Cambria Math" panose="02040503050406030204" pitchFamily="18" charset="0"/>
                          </a:rPr>
                          <m:t> </m:t>
                        </m:r>
                      </m:sub>
                    </m:sSub>
                    <m:r>
                      <a:rPr lang="en-US" sz="1600" i="1" smtClean="0">
                        <a:solidFill>
                          <a:schemeClr val="tx1"/>
                        </a:solidFill>
                        <a:latin typeface="Cambria Math" panose="02040503050406030204" pitchFamily="18" charset="0"/>
                      </a:rPr>
                      <m:t>≥</m:t>
                    </m:r>
                    <m:r>
                      <a:rPr lang="de-DE" sz="1600" b="0" i="1" smtClean="0">
                        <a:solidFill>
                          <a:schemeClr val="tx1"/>
                        </a:solidFill>
                        <a:latin typeface="Cambria Math" panose="02040503050406030204" pitchFamily="18" charset="0"/>
                      </a:rPr>
                      <m:t>𝑢</m:t>
                    </m:r>
                  </m:oMath>
                </a14:m>
                <a:r>
                  <a:rPr lang="en-US" sz="1600" i="1" dirty="0">
                    <a:solidFill>
                      <a:schemeClr val="tx1"/>
                    </a:solidFill>
                  </a:rPr>
                  <a:t> </a:t>
                </a:r>
                <a:endParaRPr lang="de-DE" sz="1600" dirty="0">
                  <a:solidFill>
                    <a:schemeClr val="tx1"/>
                  </a:solidFill>
                </a:endParaRPr>
              </a:p>
              <a:p>
                <a:r>
                  <a:rPr lang="en-US" sz="1600" dirty="0">
                    <a:solidFill>
                      <a:schemeClr val="tx1"/>
                    </a:solidFill>
                  </a:rPr>
                  <a:t>with		</a:t>
                </a:r>
              </a:p>
              <a:p>
                <a14:m>
                  <m:oMath xmlns:m="http://schemas.openxmlformats.org/officeDocument/2006/math">
                    <m:sSub>
                      <m:sSubPr>
                        <m:ctrlPr>
                          <a:rPr lang="de-DE" sz="1600" i="1">
                            <a:solidFill>
                              <a:schemeClr val="tx1"/>
                            </a:solidFill>
                            <a:latin typeface="Cambria Math" panose="02040503050406030204" pitchFamily="18" charset="0"/>
                          </a:rPr>
                        </m:ctrlPr>
                      </m:sSubPr>
                      <m:e>
                        <m:r>
                          <a:rPr lang="de-DE" sz="1600" b="0" i="1" smtClean="0">
                            <a:solidFill>
                              <a:schemeClr val="tx1"/>
                            </a:solidFill>
                            <a:latin typeface="Cambria Math" panose="02040503050406030204" pitchFamily="18" charset="0"/>
                          </a:rPr>
                          <m:t>𝑦</m:t>
                        </m:r>
                      </m:e>
                      <m:sub>
                        <m:r>
                          <a:rPr lang="de-DE" sz="1600" i="1">
                            <a:solidFill>
                              <a:schemeClr val="tx1"/>
                            </a:solidFill>
                            <a:latin typeface="Cambria Math" panose="02040503050406030204" pitchFamily="18" charset="0"/>
                          </a:rPr>
                          <m:t>𝑖</m:t>
                        </m:r>
                        <m:r>
                          <a:rPr lang="en-US" sz="1600" i="1">
                            <a:solidFill>
                              <a:schemeClr val="tx1"/>
                            </a:solidFill>
                            <a:latin typeface="Cambria Math" panose="02040503050406030204" pitchFamily="18" charset="0"/>
                          </a:rPr>
                          <m:t> </m:t>
                        </m:r>
                      </m:sub>
                    </m:sSub>
                  </m:oMath>
                </a14:m>
                <a:r>
                  <a:rPr lang="en-US" sz="1600" dirty="0">
                    <a:solidFill>
                      <a:schemeClr val="tx1"/>
                    </a:solidFill>
                  </a:rPr>
                  <a:t>    individual indicator for poverty</a:t>
                </a:r>
                <a:endParaRPr lang="de-DE" sz="1600" dirty="0">
                  <a:solidFill>
                    <a:schemeClr val="tx1"/>
                  </a:solidFill>
                </a:endParaRPr>
              </a:p>
              <a:p>
                <a14:m>
                  <m:oMath xmlns:m="http://schemas.openxmlformats.org/officeDocument/2006/math">
                    <m:r>
                      <a:rPr lang="de-DE" sz="1600" b="0" i="1" dirty="0" smtClean="0">
                        <a:solidFill>
                          <a:schemeClr val="tx1"/>
                        </a:solidFill>
                        <a:latin typeface="Cambria Math" panose="02040503050406030204" pitchFamily="18" charset="0"/>
                      </a:rPr>
                      <m:t>𝑧</m:t>
                    </m:r>
                  </m:oMath>
                </a14:m>
                <a:r>
                  <a:rPr lang="en-US" sz="1600" dirty="0">
                    <a:solidFill>
                      <a:schemeClr val="tx1"/>
                    </a:solidFill>
                  </a:rPr>
                  <a:t>      poverty threshold (lower limit for fuzzy zone of</a:t>
                </a:r>
              </a:p>
              <a:p>
                <a:r>
                  <a:rPr lang="en-US" sz="1600" dirty="0">
                    <a:solidFill>
                      <a:schemeClr val="tx1"/>
                    </a:solidFill>
                  </a:rPr>
                  <a:t>         </a:t>
                </a:r>
                <a:r>
                  <a:rPr lang="en-US" sz="1600" dirty="0" err="1">
                    <a:solidFill>
                      <a:schemeClr val="tx1"/>
                    </a:solidFill>
                  </a:rPr>
                  <a:t>precarity</a:t>
                </a:r>
                <a:r>
                  <a:rPr lang="en-US" sz="1600" dirty="0">
                    <a:solidFill>
                      <a:schemeClr val="tx1"/>
                    </a:solidFill>
                  </a:rPr>
                  <a:t>)</a:t>
                </a:r>
                <a:endParaRPr lang="de-DE" sz="1600" dirty="0">
                  <a:solidFill>
                    <a:schemeClr val="tx1"/>
                  </a:solidFill>
                </a:endParaRPr>
              </a:p>
              <a:p>
                <a14:m>
                  <m:oMath xmlns:m="http://schemas.openxmlformats.org/officeDocument/2006/math">
                    <m:r>
                      <a:rPr lang="de-DE" sz="1600" b="0" i="1" smtClean="0">
                        <a:solidFill>
                          <a:schemeClr val="tx1"/>
                        </a:solidFill>
                        <a:latin typeface="Cambria Math" panose="02040503050406030204" pitchFamily="18" charset="0"/>
                      </a:rPr>
                      <m:t>𝑢</m:t>
                    </m:r>
                  </m:oMath>
                </a14:m>
                <a:r>
                  <a:rPr lang="en-US" sz="1600" dirty="0">
                    <a:solidFill>
                      <a:schemeClr val="tx1"/>
                    </a:solidFill>
                  </a:rPr>
                  <a:t>      precarity threshold (upper limit for fuzzy zone of</a:t>
                </a:r>
              </a:p>
              <a:p>
                <a:r>
                  <a:rPr lang="en-US" sz="1600" dirty="0">
                    <a:solidFill>
                      <a:schemeClr val="tx1"/>
                    </a:solidFill>
                  </a:rPr>
                  <a:t>         </a:t>
                </a:r>
                <a:r>
                  <a:rPr lang="en-US" sz="1600" dirty="0" err="1">
                    <a:solidFill>
                      <a:schemeClr val="tx1"/>
                    </a:solidFill>
                  </a:rPr>
                  <a:t>precarity</a:t>
                </a:r>
                <a:r>
                  <a:rPr lang="en-US" sz="1600" dirty="0">
                    <a:solidFill>
                      <a:schemeClr val="tx1"/>
                    </a:solidFill>
                  </a:rPr>
                  <a:t>)</a:t>
                </a:r>
                <a:endParaRPr lang="de-DE" sz="1600" dirty="0">
                  <a:solidFill>
                    <a:schemeClr val="tx1"/>
                  </a:solidFill>
                </a:endParaRPr>
              </a:p>
              <a:p>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h</m:t>
                        </m:r>
                        <m:r>
                          <a:rPr lang="de-DE" sz="1600" b="0" i="1" smtClean="0">
                            <a:latin typeface="Cambria Math" panose="02040503050406030204" pitchFamily="18" charset="0"/>
                          </a:rPr>
                          <m:t>𝑧</m:t>
                        </m:r>
                      </m:e>
                      <m:sub>
                        <m:r>
                          <a:rPr lang="de-DE" sz="1600" i="1">
                            <a:latin typeface="Cambria Math" panose="02040503050406030204" pitchFamily="18" charset="0"/>
                          </a:rPr>
                          <m:t>𝑖</m:t>
                        </m:r>
                      </m:sub>
                    </m:sSub>
                  </m:oMath>
                </a14:m>
                <a:r>
                  <a:rPr lang="en-US" sz="1600" dirty="0"/>
                  <a:t>   individual poverty score [0,1]</a:t>
                </a:r>
                <a:endParaRPr lang="de-DE" sz="1600" dirty="0"/>
              </a:p>
              <a:p>
                <a14:m>
                  <m:oMath xmlns:m="http://schemas.openxmlformats.org/officeDocument/2006/math">
                    <m:sSub>
                      <m:sSubPr>
                        <m:ctrlPr>
                          <a:rPr lang="de-DE" sz="1600" i="1" smtClean="0">
                            <a:solidFill>
                              <a:schemeClr val="tx1"/>
                            </a:solidFill>
                            <a:latin typeface="Cambria Math" panose="02040503050406030204" pitchFamily="18" charset="0"/>
                          </a:rPr>
                        </m:ctrlPr>
                      </m:sSubPr>
                      <m:e>
                        <m:r>
                          <a:rPr lang="en-US" sz="1600" i="1" smtClean="0">
                            <a:solidFill>
                              <a:schemeClr val="tx1"/>
                            </a:solidFill>
                            <a:latin typeface="Cambria Math" panose="02040503050406030204" pitchFamily="18" charset="0"/>
                          </a:rPr>
                          <m:t>𝑝</m:t>
                        </m:r>
                        <m:r>
                          <a:rPr lang="de-DE" sz="1600" b="0" i="1" smtClean="0">
                            <a:solidFill>
                              <a:schemeClr val="tx1"/>
                            </a:solidFill>
                            <a:latin typeface="Cambria Math" panose="02040503050406030204" pitchFamily="18" charset="0"/>
                          </a:rPr>
                          <m:t>𝑑</m:t>
                        </m:r>
                      </m:e>
                      <m:sub>
                        <m:r>
                          <a:rPr lang="de-DE" sz="1600" i="1">
                            <a:solidFill>
                              <a:schemeClr val="tx1"/>
                            </a:solidFill>
                            <a:latin typeface="Cambria Math" panose="02040503050406030204" pitchFamily="18" charset="0"/>
                          </a:rPr>
                          <m:t>𝑖</m:t>
                        </m:r>
                      </m:sub>
                    </m:sSub>
                  </m:oMath>
                </a14:m>
                <a:r>
                  <a:rPr lang="en-US" sz="1600" dirty="0">
                    <a:solidFill>
                      <a:schemeClr val="tx1"/>
                    </a:solidFill>
                  </a:rPr>
                  <a:t>  individual </a:t>
                </a:r>
                <a:r>
                  <a:rPr lang="en-US" sz="1600" dirty="0"/>
                  <a:t>partial deprivation score within the</a:t>
                </a:r>
              </a:p>
              <a:p>
                <a:r>
                  <a:rPr lang="en-US" sz="1600" dirty="0"/>
                  <a:t>         fuzzy zone of </a:t>
                </a:r>
                <a:r>
                  <a:rPr lang="en-US" sz="1600" dirty="0" err="1"/>
                  <a:t>precarity</a:t>
                </a:r>
                <a:r>
                  <a:rPr lang="en-US" sz="1600" dirty="0"/>
                  <a:t> [0,1].</a:t>
                </a:r>
                <a:endParaRPr lang="de-DE" sz="1600" dirty="0"/>
              </a:p>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10382"/>
                <a:ext cx="4680000" cy="4596643"/>
              </a:xfrm>
              <a:prstGeom prst="rect">
                <a:avLst/>
              </a:prstGeom>
              <a:blipFill rotWithShape="0">
                <a:blip r:embed="rId2"/>
                <a:stretch>
                  <a:fillRect l="-782" t="-398"/>
                </a:stretch>
              </a:blipFill>
            </p:spPr>
            <p:txBody>
              <a:bodyPr/>
              <a:lstStyle/>
              <a:p>
                <a:r>
                  <a:rPr lang="de-DE">
                    <a:noFill/>
                  </a:rPr>
                  <a:t> </a:t>
                </a:r>
              </a:p>
            </p:txBody>
          </p:sp>
        </mc:Fallback>
      </mc:AlternateContent>
      <p:sp>
        <p:nvSpPr>
          <p:cNvPr id="5" name="Rechteck 4"/>
          <p:cNvSpPr/>
          <p:nvPr/>
        </p:nvSpPr>
        <p:spPr>
          <a:xfrm>
            <a:off x="1010194" y="1146439"/>
            <a:ext cx="5610062" cy="830997"/>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[10] Inclusive Aggregation of Poverty and Partial Deprivation</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hteck 5"/>
              <p:cNvSpPr/>
              <p:nvPr/>
            </p:nvSpPr>
            <p:spPr>
              <a:xfrm>
                <a:off x="6823151" y="2010382"/>
                <a:ext cx="4680000" cy="4278094"/>
              </a:xfrm>
              <a:prstGeom prst="rect">
                <a:avLst/>
              </a:prstGeom>
            </p:spPr>
            <p:txBody>
              <a:bodyPr wrap="square">
                <a:spAutoFit/>
              </a:bodyPr>
              <a:lstStyle/>
              <a:p>
                <a:pPr lvl="1"/>
                <a14:m>
                  <m:oMath xmlns:m="http://schemas.openxmlformats.org/officeDocument/2006/math">
                    <m:sSub>
                      <m:sSubPr>
                        <m:ctrlPr>
                          <a:rPr lang="de-DE" sz="1600" i="1" smtClean="0">
                            <a:latin typeface="Cambria Math" panose="02040503050406030204" pitchFamily="18" charset="0"/>
                          </a:rPr>
                        </m:ctrlPr>
                      </m:sSubPr>
                      <m:e>
                        <m:r>
                          <a:rPr lang="en-US" sz="1600" i="1">
                            <a:latin typeface="Cambria Math" panose="02040503050406030204" pitchFamily="18" charset="0"/>
                          </a:rPr>
                          <m:t>h𝑤</m:t>
                        </m:r>
                      </m:e>
                      <m:sub>
                        <m:r>
                          <a:rPr lang="de-DE" sz="1600" i="1">
                            <a:latin typeface="Cambria Math" panose="02040503050406030204" pitchFamily="18" charset="0"/>
                          </a:rPr>
                          <m:t>𝑖</m:t>
                        </m:r>
                      </m:sub>
                    </m:sSub>
                    <m:r>
                      <a:rPr lang="en-US" sz="1600" i="1">
                        <a:latin typeface="Cambria Math" panose="02040503050406030204" pitchFamily="18" charset="0"/>
                      </a:rPr>
                      <m:t>= 1</m:t>
                    </m:r>
                  </m:oMath>
                </a14:m>
                <a:r>
                  <a:rPr lang="en-US" sz="1600" dirty="0"/>
                  <a:t> if </a:t>
                </a:r>
                <a:r>
                  <a:rPr lang="en-US" sz="1600" baseline="-25000" dirty="0"/>
                  <a:t>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𝑥</m:t>
                        </m:r>
                      </m:e>
                      <m:sub>
                        <m:r>
                          <a:rPr lang="de-DE" sz="1600" i="1">
                            <a:latin typeface="Cambria Math" panose="02040503050406030204" pitchFamily="18" charset="0"/>
                          </a:rPr>
                          <m:t>𝑖</m:t>
                        </m:r>
                        <m:r>
                          <a:rPr lang="en-US" sz="1600" i="1">
                            <a:latin typeface="Cambria Math" panose="02040503050406030204" pitchFamily="18" charset="0"/>
                          </a:rPr>
                          <m:t> </m:t>
                        </m:r>
                      </m:sub>
                    </m:sSub>
                    <m:r>
                      <a:rPr lang="en-US" sz="1600" i="1">
                        <a:latin typeface="Cambria Math" panose="02040503050406030204" pitchFamily="18" charset="0"/>
                      </a:rPr>
                      <m:t>≥ </m:t>
                    </m:r>
                    <m:r>
                      <a:rPr lang="de-DE" sz="1600" i="1">
                        <a:latin typeface="Cambria Math" panose="02040503050406030204" pitchFamily="18" charset="0"/>
                      </a:rPr>
                      <m:t>𝑤</m:t>
                    </m:r>
                  </m:oMath>
                </a14:m>
                <a:r>
                  <a:rPr lang="de-DE" sz="1600" dirty="0"/>
                  <a:t> </a:t>
                </a:r>
              </a:p>
              <a:p>
                <a:pPr lvl="1"/>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h𝑤</m:t>
                        </m:r>
                      </m:e>
                      <m:sub>
                        <m:r>
                          <a:rPr lang="en-US" sz="1600" i="1">
                            <a:latin typeface="Cambria Math" panose="02040503050406030204" pitchFamily="18" charset="0"/>
                          </a:rPr>
                          <m:t>𝑖</m:t>
                        </m:r>
                      </m:sub>
                    </m:sSub>
                    <m:r>
                      <a:rPr lang="en-US" sz="1600" i="1">
                        <a:latin typeface="Cambria Math" panose="02040503050406030204" pitchFamily="18" charset="0"/>
                      </a:rPr>
                      <m:t>=</m:t>
                    </m:r>
                    <m:sSub>
                      <m:sSubPr>
                        <m:ctrlPr>
                          <a:rPr lang="de-DE" sz="1600" i="1">
                            <a:latin typeface="Cambria Math" panose="02040503050406030204" pitchFamily="18" charset="0"/>
                          </a:rPr>
                        </m:ctrlPr>
                      </m:sSubPr>
                      <m:e>
                        <m:r>
                          <a:rPr lang="en-US" sz="1600" i="1">
                            <a:latin typeface="Cambria Math" panose="02040503050406030204" pitchFamily="18" charset="0"/>
                          </a:rPr>
                          <m:t>𝑝𝑤</m:t>
                        </m:r>
                      </m:e>
                      <m:sub>
                        <m:r>
                          <a:rPr lang="en-US" sz="1600" i="1">
                            <a:latin typeface="Cambria Math" panose="02040503050406030204" pitchFamily="18" charset="0"/>
                          </a:rPr>
                          <m:t>𝑖</m:t>
                        </m:r>
                      </m:sub>
                    </m:sSub>
                  </m:oMath>
                </a14:m>
                <a:r>
                  <a:rPr lang="en-US" sz="1600" i="1" dirty="0"/>
                  <a:t> </a:t>
                </a:r>
                <a:r>
                  <a:rPr lang="en-US" sz="1600" dirty="0"/>
                  <a:t>if</a:t>
                </a:r>
                <a:r>
                  <a:rPr lang="en-US" sz="1600" i="1" dirty="0"/>
                  <a:t>  </a:t>
                </a:r>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𝑤</m:t>
                        </m:r>
                        <m:r>
                          <a:rPr lang="en-US" sz="1600" i="1">
                            <a:latin typeface="Cambria Math" panose="02040503050406030204" pitchFamily="18" charset="0"/>
                          </a:rPr>
                          <m:t>&gt; </m:t>
                        </m:r>
                        <m:r>
                          <a:rPr lang="en-US" sz="1600" i="1">
                            <a:latin typeface="Cambria Math" panose="02040503050406030204" pitchFamily="18" charset="0"/>
                          </a:rPr>
                          <m:t>𝑥</m:t>
                        </m:r>
                      </m:e>
                      <m:sub>
                        <m:r>
                          <a:rPr lang="en-US" sz="1600" i="1">
                            <a:latin typeface="Cambria Math" panose="02040503050406030204" pitchFamily="18" charset="0"/>
                          </a:rPr>
                          <m:t>𝑖</m:t>
                        </m:r>
                        <m:r>
                          <a:rPr lang="en-US" sz="1600" i="1">
                            <a:latin typeface="Cambria Math" panose="02040503050406030204" pitchFamily="18" charset="0"/>
                          </a:rPr>
                          <m:t> </m:t>
                        </m:r>
                      </m:sub>
                    </m:sSub>
                    <m:r>
                      <a:rPr lang="en-US" sz="1600" i="1">
                        <a:latin typeface="Cambria Math" panose="02040503050406030204" pitchFamily="18" charset="0"/>
                      </a:rPr>
                      <m:t>≥ </m:t>
                    </m:r>
                    <m:r>
                      <a:rPr lang="en-US" sz="1600" i="1">
                        <a:latin typeface="Cambria Math" panose="02040503050406030204" pitchFamily="18" charset="0"/>
                      </a:rPr>
                      <m:t>𝑙</m:t>
                    </m:r>
                  </m:oMath>
                </a14:m>
                <a:endParaRPr lang="de-DE" sz="1600" dirty="0"/>
              </a:p>
              <a:p>
                <a:pPr lvl="1"/>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h𝑤</m:t>
                        </m:r>
                      </m:e>
                      <m:sub>
                        <m:r>
                          <a:rPr lang="en-US" sz="1600" i="1">
                            <a:latin typeface="Cambria Math" panose="02040503050406030204" pitchFamily="18" charset="0"/>
                          </a:rPr>
                          <m:t>𝑖</m:t>
                        </m:r>
                      </m:sub>
                    </m:sSub>
                    <m:r>
                      <a:rPr lang="en-US" sz="1600" i="1">
                        <a:latin typeface="Cambria Math" panose="02040503050406030204" pitchFamily="18" charset="0"/>
                      </a:rPr>
                      <m:t>= </m:t>
                    </m:r>
                    <m:r>
                      <a:rPr lang="en-US" sz="1600" i="1" smtClean="0">
                        <a:solidFill>
                          <a:schemeClr val="tx1"/>
                        </a:solidFill>
                        <a:latin typeface="Cambria Math" panose="02040503050406030204" pitchFamily="18" charset="0"/>
                      </a:rPr>
                      <m:t>0</m:t>
                    </m:r>
                  </m:oMath>
                </a14:m>
                <a:r>
                  <a:rPr lang="en-US" sz="1600" i="1" dirty="0">
                    <a:solidFill>
                      <a:schemeClr val="tx1"/>
                    </a:solidFill>
                  </a:rPr>
                  <a:t> </a:t>
                </a:r>
                <a:r>
                  <a:rPr lang="en-US" sz="1600" dirty="0">
                    <a:solidFill>
                      <a:schemeClr val="tx1"/>
                    </a:solidFill>
                  </a:rPr>
                  <a:t>if</a:t>
                </a:r>
                <a:r>
                  <a:rPr lang="en-US" sz="1600" i="1" dirty="0">
                    <a:solidFill>
                      <a:schemeClr val="tx1"/>
                    </a:solidFill>
                  </a:rPr>
                  <a:t>  </a:t>
                </a:r>
                <a14:m>
                  <m:oMath xmlns:m="http://schemas.openxmlformats.org/officeDocument/2006/math">
                    <m:sSub>
                      <m:sSubPr>
                        <m:ctrlPr>
                          <a:rPr lang="de-DE"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𝑥</m:t>
                        </m:r>
                      </m:e>
                      <m:sub>
                        <m:r>
                          <a:rPr lang="en-US" sz="1600" i="1">
                            <a:solidFill>
                              <a:schemeClr val="tx1"/>
                            </a:solidFill>
                            <a:latin typeface="Cambria Math" panose="02040503050406030204" pitchFamily="18" charset="0"/>
                          </a:rPr>
                          <m:t>𝑖</m:t>
                        </m:r>
                        <m:r>
                          <a:rPr lang="en-US" sz="1600" i="1">
                            <a:solidFill>
                              <a:schemeClr val="tx1"/>
                            </a:solidFill>
                            <a:latin typeface="Cambria Math" panose="02040503050406030204" pitchFamily="18" charset="0"/>
                          </a:rPr>
                          <m:t> </m:t>
                        </m:r>
                      </m:sub>
                    </m:sSub>
                    <m:r>
                      <a:rPr lang="en-US" sz="1600" i="1">
                        <a:solidFill>
                          <a:schemeClr val="tx1"/>
                        </a:solidFill>
                        <a:latin typeface="Cambria Math" panose="02040503050406030204" pitchFamily="18" charset="0"/>
                      </a:rPr>
                      <m:t>≤</m:t>
                    </m:r>
                    <m:r>
                      <a:rPr lang="en-US" sz="1600" i="1" smtClean="0">
                        <a:solidFill>
                          <a:schemeClr val="tx1"/>
                        </a:solidFill>
                        <a:latin typeface="Cambria Math" panose="02040503050406030204" pitchFamily="18" charset="0"/>
                      </a:rPr>
                      <m:t> </m:t>
                    </m:r>
                    <m:r>
                      <a:rPr lang="en-US" sz="1600" i="1" smtClean="0">
                        <a:solidFill>
                          <a:schemeClr val="tx1"/>
                        </a:solidFill>
                        <a:latin typeface="Cambria Math" panose="02040503050406030204" pitchFamily="18" charset="0"/>
                      </a:rPr>
                      <m:t>𝑙</m:t>
                    </m:r>
                  </m:oMath>
                </a14:m>
                <a:r>
                  <a:rPr lang="en-US" sz="1600" i="1" dirty="0">
                    <a:solidFill>
                      <a:schemeClr val="tx1"/>
                    </a:solidFill>
                  </a:rPr>
                  <a:t> </a:t>
                </a:r>
                <a:r>
                  <a:rPr lang="en-US" sz="1600" i="1" dirty="0"/>
                  <a:t>	</a:t>
                </a:r>
                <a:endParaRPr lang="de-DE" sz="1600" dirty="0"/>
              </a:p>
              <a:p>
                <a:pPr lvl="1"/>
                <a:r>
                  <a:rPr lang="en-US" sz="1600" dirty="0"/>
                  <a:t> </a:t>
                </a:r>
                <a:endParaRPr lang="de-DE" sz="1600" dirty="0"/>
              </a:p>
              <a:p>
                <a:pPr lvl="1"/>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𝑖𝑤</m:t>
                        </m:r>
                      </m:e>
                      <m:sub>
                        <m:r>
                          <a:rPr lang="de-DE" sz="1600" i="1">
                            <a:latin typeface="Cambria Math" panose="02040503050406030204" pitchFamily="18" charset="0"/>
                          </a:rPr>
                          <m:t>𝑖</m:t>
                        </m:r>
                      </m:sub>
                    </m:sSub>
                    <m:r>
                      <a:rPr lang="en-US" sz="1600" i="1">
                        <a:latin typeface="Cambria Math" panose="02040503050406030204" pitchFamily="18" charset="0"/>
                      </a:rPr>
                      <m:t>= </m:t>
                    </m:r>
                    <m:sSub>
                      <m:sSubPr>
                        <m:ctrlPr>
                          <a:rPr lang="de-DE" sz="1600" i="1">
                            <a:latin typeface="Cambria Math" panose="02040503050406030204" pitchFamily="18" charset="0"/>
                          </a:rPr>
                        </m:ctrlPr>
                      </m:sSubPr>
                      <m:e>
                        <m:r>
                          <a:rPr lang="en-US" sz="1600" i="1">
                            <a:latin typeface="Cambria Math" panose="02040503050406030204" pitchFamily="18" charset="0"/>
                          </a:rPr>
                          <m:t>𝑖𝑤</m:t>
                        </m:r>
                        <m:r>
                          <a:rPr lang="en-US" sz="1600" i="1">
                            <a:latin typeface="Cambria Math" panose="02040503050406030204" pitchFamily="18" charset="0"/>
                          </a:rPr>
                          <m:t>(</m:t>
                        </m:r>
                        <m:r>
                          <a:rPr lang="en-US" sz="1600" i="1">
                            <a:latin typeface="Cambria Math" panose="02040503050406030204" pitchFamily="18" charset="0"/>
                          </a:rPr>
                          <m:t>𝑤</m:t>
                        </m:r>
                        <m:r>
                          <a:rPr lang="en-US" sz="1600" i="1">
                            <a:latin typeface="Cambria Math" panose="02040503050406030204" pitchFamily="18" charset="0"/>
                          </a:rPr>
                          <m:t>)</m:t>
                        </m:r>
                      </m:e>
                      <m:sub>
                        <m:r>
                          <a:rPr lang="de-DE" sz="1600" i="1">
                            <a:latin typeface="Cambria Math" panose="02040503050406030204" pitchFamily="18" charset="0"/>
                          </a:rPr>
                          <m:t>𝑖</m:t>
                        </m:r>
                      </m:sub>
                    </m:sSub>
                  </m:oMath>
                </a14:m>
                <a:r>
                  <a:rPr lang="en-US" sz="1600" dirty="0"/>
                  <a:t> if </a:t>
                </a:r>
                <a:r>
                  <a:rPr lang="en-US" sz="1600" baseline="-25000" dirty="0"/>
                  <a:t>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𝑥</m:t>
                        </m:r>
                      </m:e>
                      <m:sub>
                        <m:r>
                          <a:rPr lang="de-DE" sz="1600" i="1">
                            <a:latin typeface="Cambria Math" panose="02040503050406030204" pitchFamily="18" charset="0"/>
                          </a:rPr>
                          <m:t>𝑖</m:t>
                        </m:r>
                        <m:r>
                          <a:rPr lang="en-US" sz="1600" i="1">
                            <a:latin typeface="Cambria Math" panose="02040503050406030204" pitchFamily="18" charset="0"/>
                          </a:rPr>
                          <m:t> </m:t>
                        </m:r>
                      </m:sub>
                    </m:sSub>
                    <m:r>
                      <a:rPr lang="en-US" sz="1600" i="1">
                        <a:latin typeface="Cambria Math" panose="02040503050406030204" pitchFamily="18" charset="0"/>
                      </a:rPr>
                      <m:t>≥ </m:t>
                    </m:r>
                    <m:r>
                      <a:rPr lang="de-DE" sz="1600" i="1">
                        <a:latin typeface="Cambria Math" panose="02040503050406030204" pitchFamily="18" charset="0"/>
                      </a:rPr>
                      <m:t>𝑤</m:t>
                    </m:r>
                  </m:oMath>
                </a14:m>
                <a:r>
                  <a:rPr lang="de-DE" sz="1600" dirty="0"/>
                  <a:t> </a:t>
                </a:r>
                <a:r>
                  <a:rPr lang="en-US" sz="1600" dirty="0"/>
                  <a:t> and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𝑖𝑤</m:t>
                        </m:r>
                        <m:r>
                          <a:rPr lang="fr-CH" sz="1600" i="1">
                            <a:latin typeface="Cambria Math" panose="02040503050406030204" pitchFamily="18" charset="0"/>
                          </a:rPr>
                          <m:t>(</m:t>
                        </m:r>
                        <m:r>
                          <a:rPr lang="de-DE" sz="1600" i="1">
                            <a:latin typeface="Cambria Math" panose="02040503050406030204" pitchFamily="18" charset="0"/>
                          </a:rPr>
                          <m:t>𝑤</m:t>
                        </m:r>
                        <m:r>
                          <a:rPr lang="fr-CH" sz="1600" i="1">
                            <a:latin typeface="Cambria Math" panose="02040503050406030204" pitchFamily="18" charset="0"/>
                          </a:rPr>
                          <m:t>)</m:t>
                        </m:r>
                      </m:e>
                      <m:sub>
                        <m:r>
                          <a:rPr lang="de-DE" sz="1600" i="1">
                            <a:latin typeface="Cambria Math" panose="02040503050406030204" pitchFamily="18" charset="0"/>
                          </a:rPr>
                          <m:t>𝑖</m:t>
                        </m:r>
                      </m:sub>
                    </m:sSub>
                    <m:r>
                      <a:rPr lang="en-US" sz="1600" i="1">
                        <a:latin typeface="Cambria Math" panose="02040503050406030204" pitchFamily="18" charset="0"/>
                      </a:rPr>
                      <m:t>≥</m:t>
                    </m:r>
                    <m:sSub>
                      <m:sSubPr>
                        <m:ctrlPr>
                          <a:rPr lang="de-DE" sz="1600" i="1">
                            <a:latin typeface="Cambria Math" panose="02040503050406030204" pitchFamily="18" charset="0"/>
                          </a:rPr>
                        </m:ctrlPr>
                      </m:sSubPr>
                      <m:e>
                        <m:r>
                          <a:rPr lang="de-DE" sz="1600" i="1">
                            <a:latin typeface="Cambria Math" panose="02040503050406030204" pitchFamily="18" charset="0"/>
                          </a:rPr>
                          <m:t>𝑖𝑤</m:t>
                        </m:r>
                        <m:r>
                          <a:rPr lang="fr-CH" sz="1600" i="1">
                            <a:latin typeface="Cambria Math" panose="02040503050406030204" pitchFamily="18" charset="0"/>
                          </a:rPr>
                          <m:t>(</m:t>
                        </m:r>
                        <m:r>
                          <a:rPr lang="de-DE" sz="1600" i="1">
                            <a:latin typeface="Cambria Math" panose="02040503050406030204" pitchFamily="18" charset="0"/>
                          </a:rPr>
                          <m:t>𝑙</m:t>
                        </m:r>
                        <m:r>
                          <a:rPr lang="fr-CH" sz="1600" i="1">
                            <a:latin typeface="Cambria Math" panose="02040503050406030204" pitchFamily="18" charset="0"/>
                          </a:rPr>
                          <m:t>)</m:t>
                        </m:r>
                      </m:e>
                      <m:sub>
                        <m:r>
                          <a:rPr lang="de-DE" sz="1600" i="1">
                            <a:latin typeface="Cambria Math" panose="02040503050406030204" pitchFamily="18" charset="0"/>
                          </a:rPr>
                          <m:t>𝑖</m:t>
                        </m:r>
                      </m:sub>
                    </m:sSub>
                  </m:oMath>
                </a14:m>
                <a:r>
                  <a:rPr lang="en-US" sz="1600" dirty="0"/>
                  <a:t> </a:t>
                </a:r>
                <a:endParaRPr lang="de-DE" sz="1600" dirty="0"/>
              </a:p>
              <a:p>
                <a:pPr lvl="1"/>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𝑖𝑤</m:t>
                        </m:r>
                      </m:e>
                      <m:sub>
                        <m:r>
                          <a:rPr lang="de-DE" sz="1600" i="1">
                            <a:latin typeface="Cambria Math" panose="02040503050406030204" pitchFamily="18" charset="0"/>
                          </a:rPr>
                          <m:t>𝑖</m:t>
                        </m:r>
                      </m:sub>
                    </m:sSub>
                    <m:r>
                      <a:rPr lang="en-US" sz="1600" i="1">
                        <a:latin typeface="Cambria Math" panose="02040503050406030204" pitchFamily="18" charset="0"/>
                      </a:rPr>
                      <m:t>= </m:t>
                    </m:r>
                    <m:sSub>
                      <m:sSubPr>
                        <m:ctrlPr>
                          <a:rPr lang="de-DE" sz="1600" i="1">
                            <a:latin typeface="Cambria Math" panose="02040503050406030204" pitchFamily="18" charset="0"/>
                          </a:rPr>
                        </m:ctrlPr>
                      </m:sSubPr>
                      <m:e>
                        <m:r>
                          <a:rPr lang="en-US" sz="1600" i="1">
                            <a:latin typeface="Cambria Math" panose="02040503050406030204" pitchFamily="18" charset="0"/>
                          </a:rPr>
                          <m:t>𝑖𝑤</m:t>
                        </m:r>
                        <m:r>
                          <a:rPr lang="en-US" sz="1600" i="1">
                            <a:latin typeface="Cambria Math" panose="02040503050406030204" pitchFamily="18" charset="0"/>
                          </a:rPr>
                          <m:t>(</m:t>
                        </m:r>
                        <m:r>
                          <a:rPr lang="en-US" sz="1600" i="1">
                            <a:latin typeface="Cambria Math" panose="02040503050406030204" pitchFamily="18" charset="0"/>
                          </a:rPr>
                          <m:t>𝑙</m:t>
                        </m:r>
                        <m:r>
                          <a:rPr lang="en-US" sz="1600" i="1">
                            <a:latin typeface="Cambria Math" panose="02040503050406030204" pitchFamily="18" charset="0"/>
                          </a:rPr>
                          <m:t>)</m:t>
                        </m:r>
                      </m:e>
                      <m:sub>
                        <m:r>
                          <a:rPr lang="de-DE" sz="1600" i="1">
                            <a:latin typeface="Cambria Math" panose="02040503050406030204" pitchFamily="18" charset="0"/>
                          </a:rPr>
                          <m:t>𝑖</m:t>
                        </m:r>
                      </m:sub>
                    </m:sSub>
                  </m:oMath>
                </a14:m>
                <a:r>
                  <a:rPr lang="en-US" sz="1600" dirty="0"/>
                  <a:t> </a:t>
                </a:r>
                <a:r>
                  <a:rPr lang="en-US" sz="1600" i="1" dirty="0"/>
                  <a:t> </a:t>
                </a:r>
                <a:r>
                  <a:rPr lang="en-US" sz="1600" dirty="0"/>
                  <a:t>if</a:t>
                </a:r>
                <a:r>
                  <a:rPr lang="en-US" sz="1600" i="1" dirty="0"/>
                  <a:t>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𝑥</m:t>
                        </m:r>
                      </m:e>
                      <m:sub>
                        <m:r>
                          <a:rPr lang="de-DE" sz="1600" i="1">
                            <a:latin typeface="Cambria Math" panose="02040503050406030204" pitchFamily="18" charset="0"/>
                          </a:rPr>
                          <m:t>𝑖</m:t>
                        </m:r>
                        <m:r>
                          <a:rPr lang="en-US" sz="1600" i="1">
                            <a:latin typeface="Cambria Math" panose="02040503050406030204" pitchFamily="18" charset="0"/>
                          </a:rPr>
                          <m:t> </m:t>
                        </m:r>
                      </m:sub>
                    </m:sSub>
                    <m:r>
                      <a:rPr lang="en-US" sz="1600" i="1">
                        <a:latin typeface="Cambria Math" panose="02040503050406030204" pitchFamily="18" charset="0"/>
                      </a:rPr>
                      <m:t>≥ </m:t>
                    </m:r>
                    <m:r>
                      <a:rPr lang="de-DE" sz="1600" i="1">
                        <a:latin typeface="Cambria Math" panose="02040503050406030204" pitchFamily="18" charset="0"/>
                      </a:rPr>
                      <m:t>𝑤</m:t>
                    </m:r>
                  </m:oMath>
                </a14:m>
                <a:r>
                  <a:rPr lang="de-DE" sz="1600" dirty="0"/>
                  <a:t> </a:t>
                </a:r>
                <a:r>
                  <a:rPr lang="en-US" sz="1600" dirty="0"/>
                  <a:t> and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𝑖𝑤</m:t>
                        </m:r>
                        <m:r>
                          <a:rPr lang="fr-CH" sz="1600" i="1">
                            <a:latin typeface="Cambria Math" panose="02040503050406030204" pitchFamily="18" charset="0"/>
                          </a:rPr>
                          <m:t>(</m:t>
                        </m:r>
                        <m:r>
                          <a:rPr lang="de-DE" sz="1600" i="1">
                            <a:latin typeface="Cambria Math" panose="02040503050406030204" pitchFamily="18" charset="0"/>
                          </a:rPr>
                          <m:t>𝑤</m:t>
                        </m:r>
                        <m:r>
                          <a:rPr lang="fr-CH" sz="1600" i="1">
                            <a:latin typeface="Cambria Math" panose="02040503050406030204" pitchFamily="18" charset="0"/>
                          </a:rPr>
                          <m:t>)</m:t>
                        </m:r>
                      </m:e>
                      <m:sub>
                        <m:r>
                          <a:rPr lang="de-DE" sz="1600" i="1">
                            <a:latin typeface="Cambria Math" panose="02040503050406030204" pitchFamily="18" charset="0"/>
                          </a:rPr>
                          <m:t>𝑖</m:t>
                        </m:r>
                      </m:sub>
                    </m:sSub>
                    <m:r>
                      <a:rPr lang="en-US" sz="1600" i="1">
                        <a:latin typeface="Cambria Math" panose="02040503050406030204" pitchFamily="18" charset="0"/>
                      </a:rPr>
                      <m:t>&lt;</m:t>
                    </m:r>
                    <m:sSub>
                      <m:sSubPr>
                        <m:ctrlPr>
                          <a:rPr lang="de-DE" sz="1600" i="1">
                            <a:latin typeface="Cambria Math" panose="02040503050406030204" pitchFamily="18" charset="0"/>
                          </a:rPr>
                        </m:ctrlPr>
                      </m:sSubPr>
                      <m:e>
                        <m:r>
                          <a:rPr lang="de-DE" sz="1600" i="1">
                            <a:latin typeface="Cambria Math" panose="02040503050406030204" pitchFamily="18" charset="0"/>
                          </a:rPr>
                          <m:t>𝑖𝑤</m:t>
                        </m:r>
                        <m:r>
                          <a:rPr lang="fr-CH" sz="1600" i="1">
                            <a:latin typeface="Cambria Math" panose="02040503050406030204" pitchFamily="18" charset="0"/>
                          </a:rPr>
                          <m:t>(</m:t>
                        </m:r>
                        <m:r>
                          <a:rPr lang="de-DE" sz="1600" i="1">
                            <a:latin typeface="Cambria Math" panose="02040503050406030204" pitchFamily="18" charset="0"/>
                          </a:rPr>
                          <m:t>𝑙</m:t>
                        </m:r>
                        <m:r>
                          <a:rPr lang="fr-CH" sz="1600" i="1">
                            <a:latin typeface="Cambria Math" panose="02040503050406030204" pitchFamily="18" charset="0"/>
                          </a:rPr>
                          <m:t>)</m:t>
                        </m:r>
                      </m:e>
                      <m:sub>
                        <m:r>
                          <a:rPr lang="de-DE" sz="1600" i="1">
                            <a:latin typeface="Cambria Math" panose="02040503050406030204" pitchFamily="18" charset="0"/>
                          </a:rPr>
                          <m:t>𝑖</m:t>
                        </m:r>
                      </m:sub>
                    </m:sSub>
                  </m:oMath>
                </a14:m>
                <a:endParaRPr lang="de-DE" sz="1600" dirty="0"/>
              </a:p>
              <a:p>
                <a:pPr lvl="1"/>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𝑖𝑤</m:t>
                        </m:r>
                      </m:e>
                      <m:sub>
                        <m:r>
                          <a:rPr lang="de-DE" sz="1600" i="1">
                            <a:latin typeface="Cambria Math" panose="02040503050406030204" pitchFamily="18" charset="0"/>
                          </a:rPr>
                          <m:t>𝑖</m:t>
                        </m:r>
                      </m:sub>
                    </m:sSub>
                    <m:r>
                      <a:rPr lang="en-US" sz="1600" i="1">
                        <a:latin typeface="Cambria Math" panose="02040503050406030204" pitchFamily="18" charset="0"/>
                      </a:rPr>
                      <m:t>= </m:t>
                    </m:r>
                    <m:sSub>
                      <m:sSubPr>
                        <m:ctrlPr>
                          <a:rPr lang="de-DE" sz="1600" i="1">
                            <a:latin typeface="Cambria Math" panose="02040503050406030204" pitchFamily="18" charset="0"/>
                          </a:rPr>
                        </m:ctrlPr>
                      </m:sSubPr>
                      <m:e>
                        <m:r>
                          <a:rPr lang="en-US" sz="1600" i="1">
                            <a:latin typeface="Cambria Math" panose="02040503050406030204" pitchFamily="18" charset="0"/>
                          </a:rPr>
                          <m:t>𝑖𝑤</m:t>
                        </m:r>
                        <m:r>
                          <a:rPr lang="en-US" sz="1600" i="1">
                            <a:latin typeface="Cambria Math" panose="02040503050406030204" pitchFamily="18" charset="0"/>
                          </a:rPr>
                          <m:t>(</m:t>
                        </m:r>
                        <m:r>
                          <a:rPr lang="en-US" sz="1600" i="1">
                            <a:latin typeface="Cambria Math" panose="02040503050406030204" pitchFamily="18" charset="0"/>
                          </a:rPr>
                          <m:t>𝑙</m:t>
                        </m:r>
                        <m:r>
                          <a:rPr lang="en-US" sz="1600" i="1">
                            <a:latin typeface="Cambria Math" panose="02040503050406030204" pitchFamily="18" charset="0"/>
                          </a:rPr>
                          <m:t>)</m:t>
                        </m:r>
                      </m:e>
                      <m:sub>
                        <m:r>
                          <a:rPr lang="de-DE" sz="1600" i="1">
                            <a:latin typeface="Cambria Math" panose="02040503050406030204" pitchFamily="18" charset="0"/>
                          </a:rPr>
                          <m:t>𝑖</m:t>
                        </m:r>
                      </m:sub>
                    </m:sSub>
                  </m:oMath>
                </a14:m>
                <a:r>
                  <a:rPr lang="en-US" sz="1600" dirty="0"/>
                  <a:t> </a:t>
                </a:r>
                <a:r>
                  <a:rPr lang="en-US" sz="1600" i="1" dirty="0"/>
                  <a:t> </a:t>
                </a:r>
                <a:r>
                  <a:rPr lang="en-US" sz="1600" dirty="0"/>
                  <a:t>if</a:t>
                </a:r>
                <a:r>
                  <a:rPr lang="en-US" sz="1600" i="1" dirty="0"/>
                  <a:t>  </a:t>
                </a:r>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𝑤</m:t>
                        </m:r>
                        <m:r>
                          <a:rPr lang="en-US" sz="1600" i="1">
                            <a:latin typeface="Cambria Math" panose="02040503050406030204" pitchFamily="18" charset="0"/>
                          </a:rPr>
                          <m:t>&gt; </m:t>
                        </m:r>
                        <m:r>
                          <a:rPr lang="en-US" sz="1600" i="1">
                            <a:latin typeface="Cambria Math" panose="02040503050406030204" pitchFamily="18" charset="0"/>
                          </a:rPr>
                          <m:t>𝑥</m:t>
                        </m:r>
                      </m:e>
                      <m:sub>
                        <m:r>
                          <a:rPr lang="en-US" sz="1600" i="1">
                            <a:latin typeface="Cambria Math" panose="02040503050406030204" pitchFamily="18" charset="0"/>
                          </a:rPr>
                          <m:t>𝑖</m:t>
                        </m:r>
                        <m:r>
                          <a:rPr lang="en-US" sz="1600" i="1">
                            <a:latin typeface="Cambria Math" panose="02040503050406030204" pitchFamily="18" charset="0"/>
                          </a:rPr>
                          <m:t> </m:t>
                        </m:r>
                      </m:sub>
                    </m:sSub>
                    <m:r>
                      <a:rPr lang="en-US" sz="1600" i="1">
                        <a:latin typeface="Cambria Math" panose="02040503050406030204" pitchFamily="18" charset="0"/>
                      </a:rPr>
                      <m:t>≥ </m:t>
                    </m:r>
                    <m:r>
                      <a:rPr lang="en-US" sz="1600" i="1">
                        <a:latin typeface="Cambria Math" panose="02040503050406030204" pitchFamily="18" charset="0"/>
                      </a:rPr>
                      <m:t>𝑙</m:t>
                    </m:r>
                  </m:oMath>
                </a14:m>
                <a:endParaRPr lang="de-DE" sz="1600" dirty="0"/>
              </a:p>
              <a:p>
                <a:pPr lvl="1"/>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𝑖𝑤</m:t>
                        </m:r>
                      </m:e>
                      <m:sub>
                        <m:r>
                          <a:rPr lang="de-DE" sz="1600" i="1">
                            <a:latin typeface="Cambria Math" panose="02040503050406030204" pitchFamily="18" charset="0"/>
                          </a:rPr>
                          <m:t>𝑖</m:t>
                        </m:r>
                      </m:sub>
                    </m:sSub>
                    <m:r>
                      <a:rPr lang="en-US" sz="1600" i="1">
                        <a:latin typeface="Cambria Math" panose="02040503050406030204" pitchFamily="18" charset="0"/>
                      </a:rPr>
                      <m:t>= </m:t>
                    </m:r>
                    <m:r>
                      <a:rPr lang="en-US" sz="1600" i="1" smtClean="0">
                        <a:solidFill>
                          <a:schemeClr val="tx1"/>
                        </a:solidFill>
                        <a:latin typeface="Cambria Math" panose="02040503050406030204" pitchFamily="18" charset="0"/>
                      </a:rPr>
                      <m:t>0</m:t>
                    </m:r>
                  </m:oMath>
                </a14:m>
                <a:r>
                  <a:rPr lang="en-US" sz="1600" dirty="0">
                    <a:solidFill>
                      <a:schemeClr val="tx1"/>
                    </a:solidFill>
                  </a:rPr>
                  <a:t> </a:t>
                </a:r>
                <a:r>
                  <a:rPr lang="en-US" sz="1600" i="1" dirty="0">
                    <a:solidFill>
                      <a:schemeClr val="tx1"/>
                    </a:solidFill>
                  </a:rPr>
                  <a:t> </a:t>
                </a:r>
                <a:r>
                  <a:rPr lang="en-US" sz="1600" dirty="0">
                    <a:solidFill>
                      <a:schemeClr val="tx1"/>
                    </a:solidFill>
                  </a:rPr>
                  <a:t>if </a:t>
                </a:r>
                <a:r>
                  <a:rPr lang="en-US" sz="1600" i="1" dirty="0">
                    <a:solidFill>
                      <a:schemeClr val="tx1"/>
                    </a:solidFill>
                  </a:rPr>
                  <a:t> </a:t>
                </a:r>
                <a14:m>
                  <m:oMath xmlns:m="http://schemas.openxmlformats.org/officeDocument/2006/math">
                    <m:sSub>
                      <m:sSubPr>
                        <m:ctrlPr>
                          <a:rPr lang="de-DE" sz="1600" i="1" smtClean="0">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𝑥</m:t>
                        </m:r>
                      </m:e>
                      <m:sub>
                        <m:r>
                          <a:rPr lang="en-US" sz="1600" i="1">
                            <a:solidFill>
                              <a:schemeClr val="tx1"/>
                            </a:solidFill>
                            <a:latin typeface="Cambria Math" panose="02040503050406030204" pitchFamily="18" charset="0"/>
                          </a:rPr>
                          <m:t>𝑖</m:t>
                        </m:r>
                        <m:r>
                          <a:rPr lang="en-US" sz="1600" i="1">
                            <a:solidFill>
                              <a:schemeClr val="tx1"/>
                            </a:solidFill>
                            <a:latin typeface="Cambria Math" panose="02040503050406030204" pitchFamily="18" charset="0"/>
                          </a:rPr>
                          <m:t> </m:t>
                        </m:r>
                      </m:sub>
                    </m:sSub>
                    <m:r>
                      <a:rPr lang="en-US" sz="1600" i="1">
                        <a:latin typeface="Cambria Math" panose="02040503050406030204" pitchFamily="18" charset="0"/>
                      </a:rPr>
                      <m:t>≤</m:t>
                    </m:r>
                    <m:r>
                      <a:rPr lang="en-US" sz="1600" i="1">
                        <a:solidFill>
                          <a:schemeClr val="tx1"/>
                        </a:solidFill>
                        <a:latin typeface="Cambria Math" panose="02040503050406030204" pitchFamily="18" charset="0"/>
                      </a:rPr>
                      <m:t>𝑙</m:t>
                    </m:r>
                  </m:oMath>
                </a14:m>
                <a:r>
                  <a:rPr lang="en-US" sz="1600" i="1" dirty="0">
                    <a:solidFill>
                      <a:schemeClr val="tx1"/>
                    </a:solidFill>
                  </a:rPr>
                  <a:t> </a:t>
                </a:r>
                <a:endParaRPr lang="de-DE" sz="1600" dirty="0">
                  <a:solidFill>
                    <a:schemeClr val="tx1"/>
                  </a:solidFill>
                </a:endParaRPr>
              </a:p>
              <a:p>
                <a:r>
                  <a:rPr lang="en-US" sz="1600" dirty="0"/>
                  <a:t>with		</a:t>
                </a:r>
              </a:p>
              <a:p>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𝑥</m:t>
                        </m:r>
                      </m:e>
                      <m:sub>
                        <m:r>
                          <a:rPr lang="de-DE" sz="1600" i="1">
                            <a:latin typeface="Cambria Math" panose="02040503050406030204" pitchFamily="18" charset="0"/>
                          </a:rPr>
                          <m:t>𝑖</m:t>
                        </m:r>
                        <m:r>
                          <a:rPr lang="en-US" sz="1600" i="1">
                            <a:latin typeface="Cambria Math" panose="02040503050406030204" pitchFamily="18" charset="0"/>
                          </a:rPr>
                          <m:t> </m:t>
                        </m:r>
                      </m:sub>
                    </m:sSub>
                  </m:oMath>
                </a14:m>
                <a:r>
                  <a:rPr lang="en-US" sz="1600" dirty="0"/>
                  <a:t>    individual indicator for wealth</a:t>
                </a:r>
                <a:endParaRPr lang="de-DE" sz="1600" dirty="0"/>
              </a:p>
              <a:p>
                <a14:m>
                  <m:oMath xmlns:m="http://schemas.openxmlformats.org/officeDocument/2006/math">
                    <m:r>
                      <a:rPr lang="en-US" sz="1600" i="1" dirty="0" smtClean="0">
                        <a:latin typeface="Cambria Math" panose="02040503050406030204" pitchFamily="18" charset="0"/>
                      </a:rPr>
                      <m:t>𝑤</m:t>
                    </m:r>
                  </m:oMath>
                </a14:m>
                <a:r>
                  <a:rPr lang="en-US" sz="1600" dirty="0"/>
                  <a:t>     wealth threshold (upper limit for fuzzy zone of</a:t>
                </a:r>
              </a:p>
              <a:p>
                <a:r>
                  <a:rPr lang="en-US" sz="1600" dirty="0"/>
                  <a:t>         prosperity)</a:t>
                </a:r>
                <a:endParaRPr lang="de-DE" sz="1600" dirty="0"/>
              </a:p>
              <a:p>
                <a14:m>
                  <m:oMath xmlns:m="http://schemas.openxmlformats.org/officeDocument/2006/math">
                    <m:r>
                      <a:rPr lang="en-US" sz="1600" i="1" dirty="0" smtClean="0">
                        <a:latin typeface="Cambria Math" panose="02040503050406030204" pitchFamily="18" charset="0"/>
                      </a:rPr>
                      <m:t>𝑙</m:t>
                    </m:r>
                  </m:oMath>
                </a14:m>
                <a:r>
                  <a:rPr lang="en-US" sz="1600" dirty="0"/>
                  <a:t>       prosperity threshold (lower limit for fuzzy zone of</a:t>
                </a:r>
              </a:p>
              <a:p>
                <a:r>
                  <a:rPr lang="en-US" sz="1600" dirty="0"/>
                  <a:t>         prosperity)</a:t>
                </a:r>
                <a:endParaRPr lang="de-DE" sz="1600" dirty="0"/>
              </a:p>
              <a:p>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h𝑤</m:t>
                        </m:r>
                      </m:e>
                      <m:sub>
                        <m:r>
                          <a:rPr lang="de-DE" sz="1600" i="1">
                            <a:latin typeface="Cambria Math" panose="02040503050406030204" pitchFamily="18" charset="0"/>
                          </a:rPr>
                          <m:t>𝑖</m:t>
                        </m:r>
                      </m:sub>
                    </m:sSub>
                  </m:oMath>
                </a14:m>
                <a:r>
                  <a:rPr lang="en-US" sz="1600" dirty="0"/>
                  <a:t>  individual wealth score [0,1]</a:t>
                </a:r>
                <a:endParaRPr lang="de-DE" sz="1600" dirty="0"/>
              </a:p>
              <a:p>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𝑝𝑤</m:t>
                        </m:r>
                      </m:e>
                      <m:sub>
                        <m:r>
                          <a:rPr lang="de-DE" sz="1600" i="1">
                            <a:latin typeface="Cambria Math" panose="02040503050406030204" pitchFamily="18" charset="0"/>
                          </a:rPr>
                          <m:t>𝑖</m:t>
                        </m:r>
                      </m:sub>
                    </m:sSub>
                  </m:oMath>
                </a14:m>
                <a:r>
                  <a:rPr lang="en-US" sz="1600" dirty="0"/>
                  <a:t>  individual partial wealth score within the fuzzy</a:t>
                </a:r>
              </a:p>
              <a:p>
                <a:r>
                  <a:rPr lang="en-US" sz="1600" dirty="0"/>
                  <a:t>         zone of prosperity [0,1].</a:t>
                </a:r>
                <a:endParaRPr lang="de-DE" sz="1600" dirty="0"/>
              </a:p>
            </p:txBody>
          </p:sp>
        </mc:Choice>
        <mc:Fallback xmlns="">
          <p:sp>
            <p:nvSpPr>
              <p:cNvPr id="6" name="Rechteck 5"/>
              <p:cNvSpPr>
                <a:spLocks noRot="1" noChangeAspect="1" noMove="1" noResize="1" noEditPoints="1" noAdjustHandles="1" noChangeArrowheads="1" noChangeShapeType="1" noTextEdit="1"/>
              </p:cNvSpPr>
              <p:nvPr/>
            </p:nvSpPr>
            <p:spPr>
              <a:xfrm>
                <a:off x="6823151" y="2010382"/>
                <a:ext cx="4680000" cy="4278094"/>
              </a:xfrm>
              <a:prstGeom prst="rect">
                <a:avLst/>
              </a:prstGeom>
              <a:blipFill rotWithShape="0">
                <a:blip r:embed="rId3"/>
                <a:stretch>
                  <a:fillRect l="-651" t="-427" r="-130" b="-855"/>
                </a:stretch>
              </a:blipFill>
            </p:spPr>
            <p:txBody>
              <a:bodyPr/>
              <a:lstStyle/>
              <a:p>
                <a:r>
                  <a:rPr lang="de-DE">
                    <a:noFill/>
                  </a:rPr>
                  <a:t> </a:t>
                </a:r>
              </a:p>
            </p:txBody>
          </p:sp>
        </mc:Fallback>
      </mc:AlternateContent>
      <p:sp>
        <p:nvSpPr>
          <p:cNvPr id="7" name="Rechteck 6"/>
          <p:cNvSpPr/>
          <p:nvPr/>
        </p:nvSpPr>
        <p:spPr>
          <a:xfrm>
            <a:off x="6890276" y="1146439"/>
            <a:ext cx="4612875" cy="830997"/>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[10] Inclusive Aggregation of Wealth and Partial Wealth</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87132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826329" y="2777694"/>
                <a:ext cx="4680000" cy="3120662"/>
              </a:xfrm>
              <a:prstGeom prst="rect">
                <a:avLst/>
              </a:prstGeom>
            </p:spPr>
            <p:txBody>
              <a:bodyPr>
                <a:spAutoFit/>
              </a:bodyPr>
              <a:lstStyle/>
              <a:p>
                <a:pPr marL="449580">
                  <a:lnSpc>
                    <a:spcPct val="115000"/>
                  </a:lnSpc>
                  <a:spcAft>
                    <a:spcPts val="1000"/>
                  </a:spcAft>
                </a:pPr>
                <a14:m>
                  <m:oMath xmlns:m="http://schemas.openxmlformats.org/officeDocument/2006/math">
                    <m:r>
                      <a:rPr lang="de-DE" sz="28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𝑧</m:t>
                    </m:r>
                    <m:r>
                      <a:rPr lang="de-DE"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𝐹𝐺𝑇</m:t>
                    </m:r>
                    <m:r>
                      <a:rPr lang="en-US"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f>
                      <m:fPr>
                        <m:ctrlPr>
                          <a:rPr lang="de-DE"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de-DE"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𝑛</m:t>
                        </m:r>
                      </m:den>
                    </m:f>
                    <m:r>
                      <a:rPr lang="en-US"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nary>
                      <m:naryPr>
                        <m:chr m:val="∑"/>
                        <m:limLoc m:val="undOvr"/>
                        <m:ctrlPr>
                          <a:rPr lang="de-DE"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naryPr>
                      <m:sub>
                        <m:r>
                          <a:rPr lang="de-DE" sz="28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𝑖</m:t>
                        </m:r>
                        <m:r>
                          <a:rPr lang="en-US"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up>
                        <m:r>
                          <a:rPr lang="de-DE"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t>h</m:t>
                            </m:r>
                            <m:r>
                              <a:rPr lang="de-DE" sz="28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𝑧</m:t>
                            </m:r>
                          </m:e>
                          <m:sub>
                            <m:r>
                              <a:rPr lang="de-DE"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𝑖</m:t>
                            </m:r>
                            <m:r>
                              <a:rPr lang="en-US"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sub>
                        </m:sSub>
                        <m:r>
                          <a:rPr lang="en-US"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𝑖</m:t>
                        </m:r>
                        <m:sSub>
                          <m:sSubPr>
                            <m:ctrlPr>
                              <a:rPr lang="de-DE"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de-DE" sz="28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𝑧</m:t>
                            </m:r>
                          </m:e>
                          <m:sub>
                            <m:r>
                              <a:rPr lang="de-DE"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𝑖</m:t>
                            </m:r>
                            <m:r>
                              <a:rPr lang="en-US" sz="28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sub>
                        </m:sSub>
                      </m:e>
                    </m:nary>
                  </m:oMath>
                </a14:m>
                <a:r>
                  <a:rPr lang="en-US" sz="2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a:p>
                <a:pPr marL="449580">
                  <a:lnSpc>
                    <a:spcPct val="115000"/>
                  </a:lnSpc>
                  <a:spcAft>
                    <a:spcPts val="1000"/>
                  </a:spcAft>
                </a:pPr>
                <a:r>
                  <a:rPr lang="en-US" i="1" dirty="0">
                    <a:latin typeface="Cambria Math" panose="02040503050406030204" pitchFamily="18" charset="0"/>
                    <a:ea typeface="Calibri" panose="020F0502020204030204" pitchFamily="34" charset="0"/>
                    <a:cs typeface="Times New Roman" panose="02020603050405020304" pitchFamily="18" charset="0"/>
                  </a:rPr>
                  <a:t>Intensity levels of gaps(</a:t>
                </a:r>
                <a14:m>
                  <m:oMath xmlns:m="http://schemas.openxmlformats.org/officeDocument/2006/math">
                    <m:r>
                      <a:rPr lang="en-US" i="1" dirty="0">
                        <a:latin typeface="Cambria Math" panose="02040503050406030204" pitchFamily="18" charset="0"/>
                        <a:ea typeface="Times New Roman" panose="02020603050405020304" pitchFamily="18" charset="0"/>
                        <a:cs typeface="Times New Roman" panose="02020603050405020304" pitchFamily="18" charset="0"/>
                      </a:rPr>
                      <m:t>𝑖</m:t>
                    </m:r>
                    <m:r>
                      <a:rPr lang="de-DE" b="0" i="1" dirty="0" smtClean="0">
                        <a:latin typeface="Cambria Math" panose="02040503050406030204" pitchFamily="18" charset="0"/>
                        <a:ea typeface="Times New Roman" panose="02020603050405020304" pitchFamily="18" charset="0"/>
                        <a:cs typeface="Times New Roman" panose="02020603050405020304" pitchFamily="18" charset="0"/>
                      </a:rPr>
                      <m:t>𝑧</m:t>
                    </m:r>
                    <m:r>
                      <a:rPr lang="en-US" i="1" baseline="-25000" dirty="0">
                        <a:latin typeface="Cambria Math" panose="02040503050406030204" pitchFamily="18" charset="0"/>
                        <a:ea typeface="Times New Roman" panose="02020603050405020304" pitchFamily="18" charset="0"/>
                        <a:cs typeface="Times New Roman" panose="02020603050405020304" pitchFamily="18" charset="0"/>
                      </a:rPr>
                      <m:t>𝑖</m:t>
                    </m:r>
                  </m:oMath>
                </a14:m>
                <a:r>
                  <a:rPr lang="en-US" i="1" dirty="0">
                    <a:latin typeface="Cambria Math" panose="02040503050406030204" pitchFamily="18" charset="0"/>
                    <a:ea typeface="Calibri" panose="020F0502020204030204" pitchFamily="34" charset="0"/>
                    <a:cs typeface="Times New Roman" panose="02020603050405020304" pitchFamily="18" charset="0"/>
                  </a:rPr>
                  <a:t>) can each be replaced by nonlinear components  (</a:t>
                </a:r>
                <a14:m>
                  <m:oMath xmlns:m="http://schemas.openxmlformats.org/officeDocument/2006/math">
                    <m:r>
                      <a:rPr lang="en-US" i="1" dirty="0">
                        <a:latin typeface="Cambria Math" panose="02040503050406030204" pitchFamily="18" charset="0"/>
                        <a:ea typeface="Times New Roman" panose="02020603050405020304" pitchFamily="18" charset="0"/>
                        <a:cs typeface="Times New Roman" panose="02020603050405020304" pitchFamily="18" charset="0"/>
                      </a:rPr>
                      <m:t>𝑖</m:t>
                    </m:r>
                    <m:r>
                      <a:rPr lang="de-DE" b="0" i="1" dirty="0" smtClean="0">
                        <a:latin typeface="Cambria Math" panose="02040503050406030204" pitchFamily="18" charset="0"/>
                        <a:ea typeface="Times New Roman" panose="02020603050405020304" pitchFamily="18" charset="0"/>
                        <a:cs typeface="Times New Roman" panose="02020603050405020304" pitchFamily="18" charset="0"/>
                      </a:rPr>
                      <m:t>𝑧</m:t>
                    </m:r>
                    <m:r>
                      <a:rPr lang="en-US" i="1" dirty="0">
                        <a:latin typeface="Cambria Math" panose="02040503050406030204" pitchFamily="18" charset="0"/>
                        <a:ea typeface="Times New Roman" panose="02020603050405020304" pitchFamily="18" charset="0"/>
                        <a:cs typeface="Times New Roman" panose="02020603050405020304" pitchFamily="18" charset="0"/>
                      </a:rPr>
                      <m:t>’</m:t>
                    </m:r>
                    <m:r>
                      <a:rPr lang="en-US" i="1" baseline="-25000" dirty="0" err="1">
                        <a:latin typeface="Cambria Math" panose="02040503050406030204" pitchFamily="18" charset="0"/>
                        <a:ea typeface="Times New Roman" panose="02020603050405020304" pitchFamily="18" charset="0"/>
                        <a:cs typeface="Times New Roman" panose="02020603050405020304" pitchFamily="18" charset="0"/>
                      </a:rPr>
                      <m:t>𝑖</m:t>
                    </m:r>
                  </m:oMath>
                </a14:m>
                <a:r>
                  <a:rPr lang="en-US" i="1" dirty="0">
                    <a:latin typeface="Cambria Math" panose="02040503050406030204" pitchFamily="18" charset="0"/>
                    <a:ea typeface="Calibri" panose="020F0502020204030204" pitchFamily="34" charset="0"/>
                    <a:cs typeface="Times New Roman" panose="02020603050405020304" pitchFamily="18" charset="0"/>
                  </a:rPr>
                  <a:t>) for both partial and non-partial elements, (</a:t>
                </a:r>
                <a14:m>
                  <m:oMath xmlns:m="http://schemas.openxmlformats.org/officeDocument/2006/math">
                    <m:r>
                      <a:rPr lang="en-US" i="1" dirty="0">
                        <a:latin typeface="Cambria Math" panose="02040503050406030204" pitchFamily="18" charset="0"/>
                        <a:ea typeface="Times New Roman" panose="02020603050405020304" pitchFamily="18" charset="0"/>
                        <a:cs typeface="Times New Roman" panose="02020603050405020304" pitchFamily="18" charset="0"/>
                      </a:rPr>
                      <m:t>𝑖</m:t>
                    </m:r>
                    <m:r>
                      <a:rPr lang="de-DE" b="0" i="1" dirty="0" smtClean="0">
                        <a:latin typeface="Cambria Math" panose="02040503050406030204" pitchFamily="18" charset="0"/>
                        <a:ea typeface="Times New Roman" panose="02020603050405020304" pitchFamily="18" charset="0"/>
                        <a:cs typeface="Times New Roman" panose="02020603050405020304" pitchFamily="18" charset="0"/>
                      </a:rPr>
                      <m:t>𝑧</m:t>
                    </m:r>
                    <m:d>
                      <m:dPr>
                        <m:ctrlPr>
                          <a:rPr lang="en-US" i="1" dirty="0">
                            <a:latin typeface="Cambria Math" panose="02040503050406030204" pitchFamily="18" charset="0"/>
                            <a:ea typeface="Times New Roman" panose="02020603050405020304" pitchFamily="18" charset="0"/>
                            <a:cs typeface="Times New Roman" panose="02020603050405020304" pitchFamily="18" charset="0"/>
                          </a:rPr>
                        </m:ctrlPr>
                      </m:dPr>
                      <m:e>
                        <m:r>
                          <a:rPr lang="de-DE" b="0" i="1" dirty="0" smtClean="0">
                            <a:latin typeface="Cambria Math" panose="02040503050406030204" pitchFamily="18" charset="0"/>
                            <a:ea typeface="Times New Roman" panose="02020603050405020304" pitchFamily="18" charset="0"/>
                            <a:cs typeface="Times New Roman" panose="02020603050405020304" pitchFamily="18" charset="0"/>
                          </a:rPr>
                          <m:t>𝑧</m:t>
                        </m:r>
                      </m:e>
                    </m:d>
                    <m:r>
                      <a:rPr lang="en-US" i="1" dirty="0">
                        <a:latin typeface="Cambria Math" panose="02040503050406030204" pitchFamily="18" charset="0"/>
                        <a:ea typeface="Times New Roman" panose="02020603050405020304" pitchFamily="18" charset="0"/>
                        <a:cs typeface="Times New Roman" panose="02020603050405020304" pitchFamily="18" charset="0"/>
                      </a:rPr>
                      <m:t>’</m:t>
                    </m:r>
                    <m:r>
                      <a:rPr lang="en-US" i="1" baseline="-25000" dirty="0" err="1">
                        <a:latin typeface="Cambria Math" panose="02040503050406030204" pitchFamily="18" charset="0"/>
                        <a:ea typeface="Times New Roman" panose="02020603050405020304" pitchFamily="18" charset="0"/>
                        <a:cs typeface="Times New Roman" panose="02020603050405020304" pitchFamily="18" charset="0"/>
                      </a:rPr>
                      <m:t>𝑖</m:t>
                    </m:r>
                    <m:r>
                      <a:rPr lang="en-US" i="1" baseline="-25000" dirty="0">
                        <a:latin typeface="Cambria Math" panose="02040503050406030204" pitchFamily="18" charset="0"/>
                        <a:ea typeface="Times New Roman" panose="02020603050405020304" pitchFamily="18" charset="0"/>
                        <a:cs typeface="Times New Roman" panose="02020603050405020304" pitchFamily="18" charset="0"/>
                      </a:rPr>
                      <m:t> </m:t>
                    </m:r>
                    <m:r>
                      <a:rPr lang="de-DE" i="1" baseline="-25000" dirty="0">
                        <a:latin typeface="Cambria Math" panose="02040503050406030204" pitchFamily="18" charset="0"/>
                        <a:ea typeface="Times New Roman" panose="02020603050405020304" pitchFamily="18" charset="0"/>
                        <a:cs typeface="Times New Roman" panose="02020603050405020304" pitchFamily="18" charset="0"/>
                      </a:rPr>
                      <m:t>;</m:t>
                    </m:r>
                    <m:r>
                      <a:rPr lang="en-US" i="1" dirty="0">
                        <a:latin typeface="Cambria Math" panose="02040503050406030204" pitchFamily="18" charset="0"/>
                        <a:ea typeface="Calibri" panose="020F0502020204030204" pitchFamily="34" charset="0"/>
                        <a:cs typeface="Times New Roman" panose="02020603050405020304" pitchFamily="18" charset="0"/>
                      </a:rPr>
                      <m:t>(</m:t>
                    </m:r>
                    <m:r>
                      <a:rPr lang="en-US" i="1" dirty="0" err="1">
                        <a:latin typeface="Cambria Math" panose="02040503050406030204" pitchFamily="18" charset="0"/>
                        <a:ea typeface="Times New Roman" panose="02020603050405020304" pitchFamily="18" charset="0"/>
                        <a:cs typeface="Times New Roman" panose="02020603050405020304" pitchFamily="18" charset="0"/>
                      </a:rPr>
                      <m:t>𝑖</m:t>
                    </m:r>
                    <m:r>
                      <a:rPr lang="de-DE" b="0" i="1" dirty="0" smtClean="0">
                        <a:latin typeface="Cambria Math" panose="02040503050406030204" pitchFamily="18" charset="0"/>
                        <a:ea typeface="Times New Roman" panose="02020603050405020304" pitchFamily="18" charset="0"/>
                        <a:cs typeface="Times New Roman" panose="02020603050405020304" pitchFamily="18" charset="0"/>
                      </a:rPr>
                      <m:t>𝑢</m:t>
                    </m:r>
                    <m:r>
                      <a:rPr lang="en-US" i="1" dirty="0">
                        <a:latin typeface="Cambria Math" panose="02040503050406030204" pitchFamily="18" charset="0"/>
                        <a:ea typeface="Times New Roman" panose="02020603050405020304" pitchFamily="18" charset="0"/>
                        <a:cs typeface="Times New Roman" panose="02020603050405020304" pitchFamily="18" charset="0"/>
                      </a:rPr>
                      <m:t>(</m:t>
                    </m:r>
                    <m:r>
                      <a:rPr lang="de-DE" b="0" i="1" dirty="0" smtClean="0">
                        <a:latin typeface="Cambria Math" panose="02040503050406030204" pitchFamily="18" charset="0"/>
                        <a:ea typeface="Times New Roman" panose="02020603050405020304" pitchFamily="18" charset="0"/>
                        <a:cs typeface="Times New Roman" panose="02020603050405020304" pitchFamily="18" charset="0"/>
                      </a:rPr>
                      <m:t>𝑢</m:t>
                    </m:r>
                    <m:r>
                      <a:rPr lang="en-US" i="1" dirty="0">
                        <a:latin typeface="Cambria Math" panose="02040503050406030204" pitchFamily="18" charset="0"/>
                        <a:ea typeface="Times New Roman" panose="02020603050405020304" pitchFamily="18" charset="0"/>
                        <a:cs typeface="Times New Roman" panose="02020603050405020304" pitchFamily="18" charset="0"/>
                      </a:rPr>
                      <m:t>)’</m:t>
                    </m:r>
                    <m:r>
                      <a:rPr lang="en-US" i="1" baseline="-25000" dirty="0" err="1">
                        <a:latin typeface="Cambria Math" panose="02040503050406030204" pitchFamily="18" charset="0"/>
                        <a:ea typeface="Times New Roman" panose="02020603050405020304" pitchFamily="18" charset="0"/>
                        <a:cs typeface="Times New Roman" panose="02020603050405020304" pitchFamily="18" charset="0"/>
                      </a:rPr>
                      <m:t>𝑖</m:t>
                    </m:r>
                  </m:oMath>
                </a14:m>
                <a:r>
                  <a:rPr lang="en-US" i="1" dirty="0">
                    <a:latin typeface="Cambria Math" panose="02040503050406030204" pitchFamily="18" charset="0"/>
                    <a:ea typeface="Calibri" panose="020F0502020204030204" pitchFamily="34" charset="0"/>
                    <a:cs typeface="Times New Roman" panose="02020603050405020304" pitchFamily="18" charset="0"/>
                  </a:rPr>
                  <a:t>).</a:t>
                </a:r>
                <a:endParaRPr lang="de-DE" i="1"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15000"/>
                  </a:lnSpc>
                  <a:spcAft>
                    <a:spcPts val="1000"/>
                  </a:spcAft>
                </a:pPr>
                <a:r>
                  <a:rPr lang="en-US"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826329" y="2777694"/>
                <a:ext cx="4680000" cy="3120662"/>
              </a:xfrm>
              <a:prstGeom prst="rect">
                <a:avLst/>
              </a:prstGeom>
              <a:blipFill>
                <a:blip r:embed="rId2"/>
                <a:stretch>
                  <a:fillRect r="-1825"/>
                </a:stretch>
              </a:blipFill>
            </p:spPr>
            <p:txBody>
              <a:bodyPr/>
              <a:lstStyle/>
              <a:p>
                <a:r>
                  <a:rPr lang="de-DE">
                    <a:noFill/>
                  </a:rPr>
                  <a:t> </a:t>
                </a:r>
              </a:p>
            </p:txBody>
          </p:sp>
        </mc:Fallback>
      </mc:AlternateContent>
      <p:sp>
        <p:nvSpPr>
          <p:cNvPr id="5" name="Rechteck 4"/>
          <p:cNvSpPr/>
          <p:nvPr/>
        </p:nvSpPr>
        <p:spPr>
          <a:xfrm>
            <a:off x="1010194" y="1146439"/>
            <a:ext cx="4464556" cy="1200329"/>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[11] Aggregation of Poverty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and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p>
          <a:p>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Partial Deprivation</a:t>
            </a:r>
          </a:p>
          <a:p>
            <a:endParaRPr lang="de-DE" sz="2400" b="1"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823151" y="2810043"/>
                <a:ext cx="4680000" cy="2495107"/>
              </a:xfrm>
              <a:prstGeom prst="rect">
                <a:avLst/>
              </a:prstGeom>
            </p:spPr>
            <p:txBody>
              <a:bodyPr wrap="square">
                <a:spAutoFit/>
              </a:bodyPr>
              <a:lstStyle/>
              <a:p>
                <a:pPr marL="449580">
                  <a:lnSpc>
                    <a:spcPct val="115000"/>
                  </a:lnSpc>
                  <a:spcAft>
                    <a:spcPts val="1000"/>
                  </a:spcAft>
                </a:pPr>
                <a14:m>
                  <m:oMath xmlns:m="http://schemas.openxmlformats.org/officeDocument/2006/math">
                    <m:r>
                      <a:rPr lang="de-DE" sz="2800" i="1" smtClean="0">
                        <a:latin typeface="Cambria Math" panose="02040503050406030204" pitchFamily="18" charset="0"/>
                        <a:ea typeface="Calibri" panose="020F0502020204030204" pitchFamily="34" charset="0"/>
                        <a:cs typeface="Times New Roman" panose="02020603050405020304" pitchFamily="18" charset="0"/>
                      </a:rPr>
                      <m:t>𝑤𝐹𝐺𝑇</m:t>
                    </m:r>
                    <m:r>
                      <a:rPr lang="en-US" sz="2800" i="1">
                        <a:latin typeface="Cambria Math" panose="02040503050406030204" pitchFamily="18" charset="0"/>
                        <a:ea typeface="Calibri" panose="020F0502020204030204" pitchFamily="34" charset="0"/>
                        <a:cs typeface="Times New Roman" panose="02020603050405020304" pitchFamily="18" charset="0"/>
                      </a:rPr>
                      <m:t>= </m:t>
                    </m:r>
                    <m:f>
                      <m:fPr>
                        <m:ctrlPr>
                          <a:rPr lang="de-DE" sz="2800" i="1">
                            <a:latin typeface="Cambria Math" panose="02040503050406030204" pitchFamily="18" charset="0"/>
                            <a:ea typeface="Calibri" panose="020F0502020204030204" pitchFamily="34" charset="0"/>
                            <a:cs typeface="Times New Roman" panose="02020603050405020304" pitchFamily="18" charset="0"/>
                          </a:rPr>
                        </m:ctrlPr>
                      </m:fPr>
                      <m:num>
                        <m:r>
                          <a:rPr lang="en-US" sz="2800" i="1">
                            <a:latin typeface="Cambria Math" panose="02040503050406030204" pitchFamily="18" charset="0"/>
                            <a:ea typeface="Calibri" panose="020F0502020204030204" pitchFamily="34" charset="0"/>
                            <a:cs typeface="Times New Roman" panose="02020603050405020304" pitchFamily="18" charset="0"/>
                          </a:rPr>
                          <m:t>1</m:t>
                        </m:r>
                      </m:num>
                      <m:den>
                        <m:r>
                          <a:rPr lang="de-DE" sz="2800" i="1">
                            <a:latin typeface="Cambria Math" panose="02040503050406030204" pitchFamily="18" charset="0"/>
                            <a:ea typeface="Calibri" panose="020F0502020204030204" pitchFamily="34" charset="0"/>
                            <a:cs typeface="Times New Roman" panose="02020603050405020304" pitchFamily="18" charset="0"/>
                          </a:rPr>
                          <m:t>𝑛</m:t>
                        </m:r>
                      </m:den>
                    </m:f>
                    <m:r>
                      <a:rPr lang="en-US" sz="2800" i="1">
                        <a:latin typeface="Cambria Math" panose="02040503050406030204" pitchFamily="18" charset="0"/>
                        <a:ea typeface="Calibri" panose="020F0502020204030204" pitchFamily="34" charset="0"/>
                        <a:cs typeface="Times New Roman" panose="02020603050405020304" pitchFamily="18" charset="0"/>
                      </a:rPr>
                      <m:t> </m:t>
                    </m:r>
                    <m:nary>
                      <m:naryPr>
                        <m:chr m:val="∑"/>
                        <m:limLoc m:val="undOvr"/>
                        <m:ctrlPr>
                          <a:rPr lang="de-DE" sz="2800" i="1">
                            <a:latin typeface="Cambria Math" panose="02040503050406030204" pitchFamily="18" charset="0"/>
                            <a:ea typeface="Calibri" panose="020F0502020204030204" pitchFamily="34" charset="0"/>
                            <a:cs typeface="Times New Roman" panose="02020603050405020304" pitchFamily="18" charset="0"/>
                          </a:rPr>
                        </m:ctrlPr>
                      </m:naryPr>
                      <m:sub>
                        <m:r>
                          <a:rPr lang="de-DE" sz="2800" i="1">
                            <a:latin typeface="Cambria Math" panose="02040503050406030204" pitchFamily="18" charset="0"/>
                            <a:ea typeface="Calibri" panose="020F0502020204030204" pitchFamily="34" charset="0"/>
                            <a:cs typeface="Times New Roman" panose="02020603050405020304" pitchFamily="18" charset="0"/>
                          </a:rPr>
                          <m:t>𝑖</m:t>
                        </m:r>
                        <m:r>
                          <a:rPr lang="en-US" sz="2800" i="1">
                            <a:latin typeface="Cambria Math" panose="02040503050406030204" pitchFamily="18" charset="0"/>
                            <a:ea typeface="Calibri" panose="020F0502020204030204" pitchFamily="34" charset="0"/>
                            <a:cs typeface="Times New Roman" panose="02020603050405020304" pitchFamily="18" charset="0"/>
                          </a:rPr>
                          <m:t>=1</m:t>
                        </m:r>
                      </m:sub>
                      <m:sup>
                        <m:r>
                          <a:rPr lang="de-DE" sz="2800" i="1">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2800" i="1">
                                <a:latin typeface="Cambria Math" panose="02040503050406030204" pitchFamily="18" charset="0"/>
                                <a:ea typeface="Calibri" panose="020F0502020204030204" pitchFamily="34" charset="0"/>
                                <a:cs typeface="Times New Roman" panose="02020603050405020304" pitchFamily="18" charset="0"/>
                              </a:rPr>
                            </m:ctrlPr>
                          </m:sSubPr>
                          <m:e>
                            <m:r>
                              <a:rPr lang="en-US" sz="2800" i="1">
                                <a:latin typeface="Cambria Math" panose="02040503050406030204" pitchFamily="18" charset="0"/>
                                <a:ea typeface="Calibri" panose="020F0502020204030204" pitchFamily="34" charset="0"/>
                                <a:cs typeface="Times New Roman" panose="02020603050405020304" pitchFamily="18" charset="0"/>
                              </a:rPr>
                              <m:t>h</m:t>
                            </m:r>
                            <m:r>
                              <a:rPr lang="de-DE" sz="2800" i="1">
                                <a:latin typeface="Cambria Math" panose="02040503050406030204" pitchFamily="18" charset="0"/>
                                <a:ea typeface="Calibri" panose="020F0502020204030204" pitchFamily="34" charset="0"/>
                                <a:cs typeface="Times New Roman" panose="02020603050405020304" pitchFamily="18" charset="0"/>
                              </a:rPr>
                              <m:t>𝑤</m:t>
                            </m:r>
                          </m:e>
                          <m:sub>
                            <m:r>
                              <a:rPr lang="de-DE" sz="2800" i="1">
                                <a:latin typeface="Cambria Math" panose="02040503050406030204" pitchFamily="18" charset="0"/>
                                <a:ea typeface="Calibri" panose="020F0502020204030204" pitchFamily="34" charset="0"/>
                                <a:cs typeface="Times New Roman" panose="02020603050405020304" pitchFamily="18" charset="0"/>
                              </a:rPr>
                              <m:t>𝑖</m:t>
                            </m:r>
                            <m:r>
                              <a:rPr lang="en-US" sz="2800" i="1">
                                <a:latin typeface="Cambria Math" panose="02040503050406030204" pitchFamily="18" charset="0"/>
                                <a:ea typeface="Calibri" panose="020F0502020204030204" pitchFamily="34" charset="0"/>
                                <a:cs typeface="Times New Roman" panose="02020603050405020304" pitchFamily="18" charset="0"/>
                              </a:rPr>
                              <m:t> </m:t>
                            </m:r>
                          </m:sub>
                        </m:sSub>
                        <m:r>
                          <a:rPr lang="en-US" sz="2800" i="1">
                            <a:latin typeface="Cambria Math" panose="02040503050406030204" pitchFamily="18" charset="0"/>
                            <a:ea typeface="Calibri" panose="020F0502020204030204" pitchFamily="34" charset="0"/>
                            <a:cs typeface="Times New Roman" panose="02020603050405020304" pitchFamily="18" charset="0"/>
                          </a:rPr>
                          <m:t>𝑖</m:t>
                        </m:r>
                        <m:sSub>
                          <m:sSubPr>
                            <m:ctrlPr>
                              <a:rPr lang="de-DE" sz="2800" i="1">
                                <a:latin typeface="Cambria Math" panose="02040503050406030204" pitchFamily="18" charset="0"/>
                                <a:ea typeface="Calibri" panose="020F0502020204030204" pitchFamily="34" charset="0"/>
                                <a:cs typeface="Times New Roman" panose="02020603050405020304" pitchFamily="18" charset="0"/>
                              </a:rPr>
                            </m:ctrlPr>
                          </m:sSubPr>
                          <m:e>
                            <m:r>
                              <a:rPr lang="de-DE" sz="2800" i="1">
                                <a:latin typeface="Cambria Math" panose="02040503050406030204" pitchFamily="18" charset="0"/>
                                <a:ea typeface="Calibri" panose="020F0502020204030204" pitchFamily="34" charset="0"/>
                                <a:cs typeface="Times New Roman" panose="02020603050405020304" pitchFamily="18" charset="0"/>
                              </a:rPr>
                              <m:t>𝑤</m:t>
                            </m:r>
                          </m:e>
                          <m:sub>
                            <m:r>
                              <a:rPr lang="de-DE" sz="2800" i="1">
                                <a:latin typeface="Cambria Math" panose="02040503050406030204" pitchFamily="18" charset="0"/>
                                <a:ea typeface="Calibri" panose="020F0502020204030204" pitchFamily="34" charset="0"/>
                                <a:cs typeface="Times New Roman" panose="02020603050405020304" pitchFamily="18" charset="0"/>
                              </a:rPr>
                              <m:t>𝑖</m:t>
                            </m:r>
                            <m:r>
                              <a:rPr lang="en-US" sz="2800" i="1">
                                <a:latin typeface="Cambria Math" panose="02040503050406030204" pitchFamily="18" charset="0"/>
                                <a:ea typeface="Calibri" panose="020F0502020204030204" pitchFamily="34" charset="0"/>
                                <a:cs typeface="Times New Roman" panose="02020603050405020304" pitchFamily="18" charset="0"/>
                              </a:rPr>
                              <m:t> </m:t>
                            </m:r>
                          </m:sub>
                        </m:sSub>
                      </m:e>
                    </m:nary>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i="1" dirty="0">
                    <a:latin typeface="Cambria Math" panose="02040503050406030204" pitchFamily="18" charset="0"/>
                    <a:ea typeface="Calibri" panose="020F0502020204030204" pitchFamily="34" charset="0"/>
                    <a:cs typeface="Times New Roman" panose="02020603050405020304" pitchFamily="18" charset="0"/>
                  </a:rPr>
                  <a:t>Intensity levels of affluence (</a:t>
                </a:r>
                <a14:m>
                  <m:oMath xmlns:m="http://schemas.openxmlformats.org/officeDocument/2006/math">
                    <m:r>
                      <a:rPr lang="en-US" i="1" dirty="0" smtClean="0">
                        <a:latin typeface="Cambria Math" panose="02040503050406030204" pitchFamily="18" charset="0"/>
                        <a:ea typeface="Times New Roman" panose="02020603050405020304" pitchFamily="18" charset="0"/>
                        <a:cs typeface="Times New Roman" panose="02020603050405020304" pitchFamily="18" charset="0"/>
                      </a:rPr>
                      <m:t>𝑖𝑤</m:t>
                    </m:r>
                    <m:r>
                      <a:rPr lang="en-US" i="1" baseline="-25000" dirty="0">
                        <a:latin typeface="Cambria Math" panose="02040503050406030204" pitchFamily="18" charset="0"/>
                        <a:ea typeface="Times New Roman" panose="02020603050405020304" pitchFamily="18" charset="0"/>
                        <a:cs typeface="Times New Roman" panose="02020603050405020304" pitchFamily="18" charset="0"/>
                      </a:rPr>
                      <m:t>𝑖</m:t>
                    </m:r>
                  </m:oMath>
                </a14:m>
                <a:r>
                  <a:rPr lang="en-US" i="1" dirty="0">
                    <a:latin typeface="Cambria Math" panose="02040503050406030204" pitchFamily="18" charset="0"/>
                    <a:ea typeface="Calibri" panose="020F0502020204030204" pitchFamily="34" charset="0"/>
                    <a:cs typeface="Times New Roman" panose="02020603050405020304" pitchFamily="18" charset="0"/>
                  </a:rPr>
                  <a:t>) can each be replaced by nonlinear components  (</a:t>
                </a:r>
                <a14:m>
                  <m:oMath xmlns:m="http://schemas.openxmlformats.org/officeDocument/2006/math">
                    <m:r>
                      <a:rPr lang="en-US" i="1" dirty="0" smtClean="0">
                        <a:latin typeface="Cambria Math" panose="02040503050406030204" pitchFamily="18" charset="0"/>
                        <a:ea typeface="Times New Roman" panose="02020603050405020304" pitchFamily="18" charset="0"/>
                        <a:cs typeface="Times New Roman" panose="02020603050405020304" pitchFamily="18" charset="0"/>
                      </a:rPr>
                      <m:t>𝑖𝑤</m:t>
                    </m:r>
                    <m:r>
                      <a:rPr lang="en-US" i="1" dirty="0" smtClean="0">
                        <a:latin typeface="Cambria Math" panose="02040503050406030204" pitchFamily="18" charset="0"/>
                        <a:ea typeface="Times New Roman" panose="02020603050405020304" pitchFamily="18" charset="0"/>
                        <a:cs typeface="Times New Roman" panose="02020603050405020304" pitchFamily="18" charset="0"/>
                      </a:rPr>
                      <m:t>’</m:t>
                    </m:r>
                    <m:r>
                      <a:rPr lang="en-US" i="1" baseline="-25000" dirty="0" err="1">
                        <a:latin typeface="Cambria Math" panose="02040503050406030204" pitchFamily="18" charset="0"/>
                        <a:ea typeface="Times New Roman" panose="02020603050405020304" pitchFamily="18" charset="0"/>
                        <a:cs typeface="Times New Roman" panose="02020603050405020304" pitchFamily="18" charset="0"/>
                      </a:rPr>
                      <m:t>𝑖</m:t>
                    </m:r>
                  </m:oMath>
                </a14:m>
                <a:r>
                  <a:rPr lang="en-US" i="1" dirty="0">
                    <a:latin typeface="Cambria Math" panose="02040503050406030204" pitchFamily="18" charset="0"/>
                    <a:ea typeface="Calibri" panose="020F0502020204030204" pitchFamily="34" charset="0"/>
                    <a:cs typeface="Times New Roman" panose="02020603050405020304" pitchFamily="18" charset="0"/>
                  </a:rPr>
                  <a:t>) for both partial and non-partial elements,  (</a:t>
                </a:r>
                <a14:m>
                  <m:oMath xmlns:m="http://schemas.openxmlformats.org/officeDocument/2006/math">
                    <m:r>
                      <a:rPr lang="en-US" i="1" dirty="0" smtClean="0">
                        <a:latin typeface="Cambria Math" panose="02040503050406030204" pitchFamily="18" charset="0"/>
                        <a:ea typeface="Times New Roman" panose="02020603050405020304" pitchFamily="18" charset="0"/>
                        <a:cs typeface="Times New Roman" panose="02020603050405020304" pitchFamily="18" charset="0"/>
                      </a:rPr>
                      <m:t>𝑖𝑤</m:t>
                    </m:r>
                    <m:d>
                      <m:dPr>
                        <m:ctrlPr>
                          <a:rPr lang="en-US" i="1" dirty="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i="1" dirty="0">
                            <a:latin typeface="Cambria Math" panose="02040503050406030204" pitchFamily="18" charset="0"/>
                            <a:ea typeface="Times New Roman" panose="02020603050405020304" pitchFamily="18" charset="0"/>
                            <a:cs typeface="Times New Roman" panose="02020603050405020304" pitchFamily="18" charset="0"/>
                          </a:rPr>
                          <m:t>𝑤</m:t>
                        </m:r>
                      </m:e>
                    </m:d>
                    <m:r>
                      <a:rPr lang="en-US" i="1" dirty="0">
                        <a:latin typeface="Cambria Math" panose="02040503050406030204" pitchFamily="18" charset="0"/>
                        <a:ea typeface="Times New Roman" panose="02020603050405020304" pitchFamily="18" charset="0"/>
                        <a:cs typeface="Times New Roman" panose="02020603050405020304" pitchFamily="18" charset="0"/>
                      </a:rPr>
                      <m:t>’</m:t>
                    </m:r>
                    <m:r>
                      <a:rPr lang="en-US" i="1" baseline="-25000" dirty="0" err="1">
                        <a:latin typeface="Cambria Math" panose="02040503050406030204" pitchFamily="18" charset="0"/>
                        <a:ea typeface="Times New Roman" panose="02020603050405020304" pitchFamily="18" charset="0"/>
                        <a:cs typeface="Times New Roman" panose="02020603050405020304" pitchFamily="18" charset="0"/>
                      </a:rPr>
                      <m:t>𝑖</m:t>
                    </m:r>
                    <m:r>
                      <a:rPr lang="en-US" i="1" baseline="-25000" dirty="0">
                        <a:latin typeface="Cambria Math" panose="02040503050406030204" pitchFamily="18" charset="0"/>
                        <a:ea typeface="Times New Roman" panose="02020603050405020304" pitchFamily="18" charset="0"/>
                        <a:cs typeface="Times New Roman" panose="02020603050405020304" pitchFamily="18" charset="0"/>
                      </a:rPr>
                      <m:t> </m:t>
                    </m:r>
                    <m:r>
                      <a:rPr lang="de-DE" b="0" i="1" baseline="-25000" dirty="0" smtClean="0">
                        <a:latin typeface="Cambria Math" panose="02040503050406030204" pitchFamily="18" charset="0"/>
                        <a:ea typeface="Times New Roman" panose="02020603050405020304" pitchFamily="18" charset="0"/>
                        <a:cs typeface="Times New Roman" panose="02020603050405020304" pitchFamily="18" charset="0"/>
                      </a:rPr>
                      <m:t>;</m:t>
                    </m:r>
                    <m:r>
                      <a:rPr lang="en-US" i="1" dirty="0">
                        <a:latin typeface="Cambria Math" panose="02040503050406030204" pitchFamily="18" charset="0"/>
                        <a:ea typeface="Calibri" panose="020F0502020204030204" pitchFamily="34" charset="0"/>
                        <a:cs typeface="Times New Roman" panose="02020603050405020304" pitchFamily="18" charset="0"/>
                      </a:rPr>
                      <m:t>(</m:t>
                    </m:r>
                    <m:r>
                      <a:rPr lang="en-US" i="1" dirty="0" err="1">
                        <a:latin typeface="Cambria Math" panose="02040503050406030204" pitchFamily="18" charset="0"/>
                        <a:ea typeface="Times New Roman" panose="02020603050405020304" pitchFamily="18" charset="0"/>
                        <a:cs typeface="Times New Roman" panose="02020603050405020304" pitchFamily="18" charset="0"/>
                      </a:rPr>
                      <m:t>𝑖𝑤</m:t>
                    </m:r>
                    <m:r>
                      <a:rPr lang="en-US" i="1" dirty="0">
                        <a:latin typeface="Cambria Math" panose="02040503050406030204" pitchFamily="18" charset="0"/>
                        <a:ea typeface="Times New Roman" panose="02020603050405020304" pitchFamily="18" charset="0"/>
                        <a:cs typeface="Times New Roman" panose="02020603050405020304" pitchFamily="18" charset="0"/>
                      </a:rPr>
                      <m:t>(</m:t>
                    </m:r>
                    <m:r>
                      <a:rPr lang="en-US" i="1" dirty="0">
                        <a:latin typeface="Cambria Math" panose="02040503050406030204" pitchFamily="18" charset="0"/>
                        <a:ea typeface="Times New Roman" panose="02020603050405020304" pitchFamily="18" charset="0"/>
                        <a:cs typeface="Times New Roman" panose="02020603050405020304" pitchFamily="18" charset="0"/>
                      </a:rPr>
                      <m:t>𝑙</m:t>
                    </m:r>
                    <m:r>
                      <a:rPr lang="en-US" i="1" dirty="0">
                        <a:latin typeface="Cambria Math" panose="02040503050406030204" pitchFamily="18" charset="0"/>
                        <a:ea typeface="Times New Roman" panose="02020603050405020304" pitchFamily="18" charset="0"/>
                        <a:cs typeface="Times New Roman" panose="02020603050405020304" pitchFamily="18" charset="0"/>
                      </a:rPr>
                      <m:t>)’</m:t>
                    </m:r>
                    <m:r>
                      <a:rPr lang="en-US" i="1" baseline="-25000" dirty="0" err="1">
                        <a:latin typeface="Cambria Math" panose="02040503050406030204" pitchFamily="18" charset="0"/>
                        <a:ea typeface="Times New Roman" panose="02020603050405020304" pitchFamily="18" charset="0"/>
                        <a:cs typeface="Times New Roman" panose="02020603050405020304" pitchFamily="18" charset="0"/>
                      </a:rPr>
                      <m:t>𝑖</m:t>
                    </m:r>
                  </m:oMath>
                </a14:m>
                <a:r>
                  <a:rPr lang="en-US" i="1" dirty="0">
                    <a:latin typeface="Cambria Math" panose="02040503050406030204" pitchFamily="18" charset="0"/>
                    <a:ea typeface="Calibri" panose="020F0502020204030204" pitchFamily="34" charset="0"/>
                    <a:cs typeface="Times New Roman" panose="02020603050405020304" pitchFamily="18" charset="0"/>
                  </a:rPr>
                  <a:t>).</a:t>
                </a:r>
                <a:endParaRPr lang="de-DE" i="1"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hteck 5"/>
              <p:cNvSpPr>
                <a:spLocks noRot="1" noChangeAspect="1" noMove="1" noResize="1" noEditPoints="1" noAdjustHandles="1" noChangeArrowheads="1" noChangeShapeType="1" noTextEdit="1"/>
              </p:cNvSpPr>
              <p:nvPr/>
            </p:nvSpPr>
            <p:spPr>
              <a:xfrm>
                <a:off x="6823151" y="2810043"/>
                <a:ext cx="4680000" cy="2495107"/>
              </a:xfrm>
              <a:prstGeom prst="rect">
                <a:avLst/>
              </a:prstGeom>
              <a:blipFill>
                <a:blip r:embed="rId3"/>
                <a:stretch>
                  <a:fillRect l="-1042" b="-2689"/>
                </a:stretch>
              </a:blipFill>
            </p:spPr>
            <p:txBody>
              <a:bodyPr/>
              <a:lstStyle/>
              <a:p>
                <a:r>
                  <a:rPr lang="de-DE">
                    <a:noFill/>
                  </a:rPr>
                  <a:t> </a:t>
                </a:r>
              </a:p>
            </p:txBody>
          </p:sp>
        </mc:Fallback>
      </mc:AlternateContent>
      <p:sp>
        <p:nvSpPr>
          <p:cNvPr id="7" name="Rechteck 6"/>
          <p:cNvSpPr/>
          <p:nvPr/>
        </p:nvSpPr>
        <p:spPr>
          <a:xfrm>
            <a:off x="6890276" y="1146439"/>
            <a:ext cx="4612875" cy="830997"/>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[11] Aggregation of Wealth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and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Partial Wealth</a:t>
            </a:r>
            <a:endParaRPr lang="de-DE"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95928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10194" y="2010382"/>
            <a:ext cx="4680000" cy="410882"/>
          </a:xfrm>
          <a:prstGeom prst="rect">
            <a:avLst/>
          </a:prstGeom>
        </p:spPr>
        <p:txBody>
          <a:bodyPr>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hteck 4"/>
          <p:cNvSpPr/>
          <p:nvPr/>
        </p:nvSpPr>
        <p:spPr>
          <a:xfrm>
            <a:off x="1010194" y="1146439"/>
            <a:ext cx="4527778" cy="1200329"/>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[12] Joint Cardinal FGT Measures</a:t>
            </a:r>
          </a:p>
          <a:p>
            <a:r>
              <a:rPr lang="en-US" sz="2400" b="1" dirty="0">
                <a:solidFill>
                  <a:srgbClr val="0070C0"/>
                </a:solidFill>
                <a:latin typeface="Calibri" panose="020F0502020204030204" pitchFamily="34" charset="0"/>
                <a:cs typeface="Times New Roman" panose="02020603050405020304" pitchFamily="18" charset="0"/>
              </a:rPr>
              <a:t>for Intensity (gaps) of</a:t>
            </a:r>
          </a:p>
          <a:p>
            <a:r>
              <a:rPr lang="en-US" sz="2400" b="1" dirty="0">
                <a:solidFill>
                  <a:srgbClr val="0070C0"/>
                </a:solidFill>
                <a:latin typeface="Calibri" panose="020F0502020204030204" pitchFamily="34" charset="0"/>
                <a:cs typeface="Times New Roman" panose="02020603050405020304" pitchFamily="18" charset="0"/>
              </a:rPr>
              <a:t>Poverty and Partial Deprivation*</a:t>
            </a:r>
            <a:endParaRPr lang="de-DE" sz="2400" b="1" dirty="0">
              <a:solidFill>
                <a:srgbClr val="0070C0"/>
              </a:solidFill>
            </a:endParaRPr>
          </a:p>
        </p:txBody>
      </p:sp>
      <p:sp>
        <p:nvSpPr>
          <p:cNvPr id="6" name="Rechteck 5"/>
          <p:cNvSpPr/>
          <p:nvPr/>
        </p:nvSpPr>
        <p:spPr>
          <a:xfrm>
            <a:off x="6823151" y="2010382"/>
            <a:ext cx="4680000" cy="392159"/>
          </a:xfrm>
          <a:prstGeom prst="rect">
            <a:avLst/>
          </a:prstGeom>
        </p:spPr>
        <p:txBody>
          <a:bodyPr wrap="square">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endParaRPr lang="de-DE" dirty="0"/>
          </a:p>
        </p:txBody>
      </p:sp>
      <p:sp>
        <p:nvSpPr>
          <p:cNvPr id="7" name="Rechteck 6"/>
          <p:cNvSpPr/>
          <p:nvPr/>
        </p:nvSpPr>
        <p:spPr>
          <a:xfrm>
            <a:off x="6890276" y="1146439"/>
            <a:ext cx="4612875" cy="1200329"/>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[12] Joint Cardinal FGT Measures for Intensity (negative gaps) of Wealth and Partial Wealth</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Diagramm 7"/>
          <p:cNvGraphicFramePr/>
          <p:nvPr/>
        </p:nvGraphicFramePr>
        <p:xfrm>
          <a:off x="6463151" y="2346766"/>
          <a:ext cx="2520000" cy="34730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m 9"/>
          <p:cNvGraphicFramePr/>
          <p:nvPr/>
        </p:nvGraphicFramePr>
        <p:xfrm>
          <a:off x="8983151" y="2346767"/>
          <a:ext cx="2520000" cy="34730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m 10"/>
          <p:cNvGraphicFramePr/>
          <p:nvPr/>
        </p:nvGraphicFramePr>
        <p:xfrm>
          <a:off x="1010194" y="2421263"/>
          <a:ext cx="2520000" cy="33985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m 11"/>
          <p:cNvGraphicFramePr/>
          <p:nvPr/>
        </p:nvGraphicFramePr>
        <p:xfrm>
          <a:off x="3530194" y="2421264"/>
          <a:ext cx="2520000" cy="3398510"/>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3" name="Rechteck 2">
                <a:extLst>
                  <a:ext uri="{FF2B5EF4-FFF2-40B4-BE49-F238E27FC236}">
                    <a16:creationId xmlns:a16="http://schemas.microsoft.com/office/drawing/2014/main" id="{2C5E2A2F-E557-AF32-BFE9-B7CB5CCE9F04}"/>
                  </a:ext>
                </a:extLst>
              </p:cNvPr>
              <p:cNvSpPr/>
              <p:nvPr/>
            </p:nvSpPr>
            <p:spPr>
              <a:xfrm>
                <a:off x="1076869" y="5819772"/>
                <a:ext cx="4305612" cy="919675"/>
              </a:xfrm>
              <a:prstGeom prst="rect">
                <a:avLst/>
              </a:prstGeom>
            </p:spPr>
            <p:txBody>
              <a:bodyPr wrap="square">
                <a:spAutoFit/>
              </a:bodyPr>
              <a:lstStyle/>
              <a:p>
                <a:pPr marL="228600">
                  <a:lnSpc>
                    <a:spcPct val="115000"/>
                  </a:lnSpc>
                  <a:spcAft>
                    <a:spcPts val="1000"/>
                  </a:spcAft>
                </a:pPr>
                <a:r>
                  <a:rPr lang="de-DE" sz="1200" dirty="0">
                    <a:ea typeface="Calibri" panose="020F0502020204030204" pitchFamily="34" charset="0"/>
                    <a:cs typeface="Times New Roman" panose="02020603050405020304" pitchFamily="18" charset="0"/>
                  </a:rPr>
                  <a:t>*h</a:t>
                </a:r>
                <a14:m>
                  <m:oMath xmlns:m="http://schemas.openxmlformats.org/officeDocument/2006/math">
                    <m:r>
                      <m:rPr>
                        <m:sty m:val="p"/>
                      </m:rPr>
                      <a:rPr lang="de-DE" sz="1200" b="0" i="0" smtClean="0">
                        <a:latin typeface="Cambria Math" panose="02040503050406030204" pitchFamily="18" charset="0"/>
                        <a:ea typeface="Calibri" panose="020F0502020204030204" pitchFamily="34" charset="0"/>
                        <a:cs typeface="Times New Roman" panose="02020603050405020304" pitchFamily="18" charset="0"/>
                      </a:rPr>
                      <m:t>ere</m:t>
                    </m:r>
                    <m:r>
                      <a:rPr lang="de-DE" sz="1200" b="0" i="0" smtClean="0">
                        <a:latin typeface="Cambria Math" panose="02040503050406030204" pitchFamily="18" charset="0"/>
                        <a:ea typeface="Calibri" panose="020F0502020204030204" pitchFamily="34" charset="0"/>
                        <a:cs typeface="Times New Roman" panose="02020603050405020304" pitchFamily="18" charset="0"/>
                      </a:rPr>
                      <m:t>: </m:t>
                    </m:r>
                    <m:sSub>
                      <m:sSubPr>
                        <m:ctrlPr>
                          <a:rPr lang="de-DE" sz="1200" i="1">
                            <a:latin typeface="Cambria Math" panose="02040503050406030204" pitchFamily="18" charset="0"/>
                            <a:ea typeface="Calibri" panose="020F0502020204030204" pitchFamily="34" charset="0"/>
                            <a:cs typeface="Times New Roman" panose="02020603050405020304" pitchFamily="18" charset="0"/>
                          </a:rPr>
                        </m:ctrlPr>
                      </m:sSubPr>
                      <m:e>
                        <m:r>
                          <a:rPr lang="de-DE" sz="12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200" i="1">
                            <a:effectLst/>
                            <a:latin typeface="Cambria Math" panose="02040503050406030204" pitchFamily="18" charset="0"/>
                            <a:ea typeface="Calibri" panose="020F0502020204030204" pitchFamily="34" charset="0"/>
                            <a:cs typeface="Times New Roman" panose="02020603050405020304" pitchFamily="18" charset="0"/>
                          </a:rPr>
                          <m:t>(</m:t>
                        </m:r>
                        <m:r>
                          <a:rPr lang="de-DE" sz="1200" i="1">
                            <a:effectLst/>
                            <a:latin typeface="Cambria Math" panose="02040503050406030204" pitchFamily="18" charset="0"/>
                            <a:ea typeface="Calibri" panose="020F0502020204030204" pitchFamily="34" charset="0"/>
                            <a:cs typeface="Times New Roman" panose="02020603050405020304" pitchFamily="18" charset="0"/>
                          </a:rPr>
                          <m:t>𝑢</m:t>
                        </m:r>
                        <m:r>
                          <a:rPr lang="en-US" sz="1200" i="1">
                            <a:effectLst/>
                            <a:latin typeface="Cambria Math" panose="02040503050406030204" pitchFamily="18" charset="0"/>
                            <a:ea typeface="Calibri" panose="020F0502020204030204" pitchFamily="34" charset="0"/>
                            <a:cs typeface="Times New Roman" panose="02020603050405020304" pitchFamily="18" charset="0"/>
                          </a:rPr>
                          <m:t>)</m:t>
                        </m:r>
                      </m:e>
                      <m:sub>
                        <m:r>
                          <a:rPr lang="de-DE" sz="12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de-DE" sz="12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sz="12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de-DE" sz="12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2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2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m:t>
                                </m:r>
                              </m:den>
                            </m:f>
                          </m:e>
                        </m:d>
                      </m:e>
                      <m:sup>
                        <m:r>
                          <a:rPr lang="de-DE" sz="12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𝛼</m:t>
                        </m:r>
                      </m:sup>
                    </m:sSup>
                    <m:sSup>
                      <m:sSup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fPr>
                              <m:num>
                                <m:r>
                                  <a:rPr lang="de-DE" sz="1200" i="1">
                                    <a:effectLst/>
                                    <a:latin typeface="Cambria Math" panose="02040503050406030204" pitchFamily="18" charset="0"/>
                                    <a:ea typeface="Calibri" panose="020F0502020204030204" pitchFamily="34" charset="0"/>
                                    <a:cs typeface="Times New Roman" panose="02020603050405020304" pitchFamily="18" charset="0"/>
                                  </a:rPr>
                                  <m:t>𝑢</m:t>
                                </m:r>
                                <m:r>
                                  <a:rPr lang="en-US" sz="1200" i="1">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200" i="1">
                                        <a:effectLst/>
                                        <a:latin typeface="Cambria Math" panose="02040503050406030204" pitchFamily="18" charset="0"/>
                                        <a:ea typeface="Calibri" panose="020F0502020204030204" pitchFamily="34" charset="0"/>
                                        <a:cs typeface="Times New Roman" panose="02020603050405020304" pitchFamily="18" charset="0"/>
                                      </a:rPr>
                                      <m:t>𝑦</m:t>
                                    </m:r>
                                  </m:e>
                                  <m:sub>
                                    <m:r>
                                      <a:rPr lang="de-DE" sz="1200" i="1">
                                        <a:effectLst/>
                                        <a:latin typeface="Cambria Math" panose="02040503050406030204" pitchFamily="18" charset="0"/>
                                        <a:ea typeface="Calibri" panose="020F0502020204030204" pitchFamily="34" charset="0"/>
                                        <a:cs typeface="Times New Roman" panose="02020603050405020304" pitchFamily="18" charset="0"/>
                                      </a:rPr>
                                      <m:t>𝑖</m:t>
                                    </m:r>
                                  </m:sub>
                                </m:sSub>
                              </m:num>
                              <m:den>
                                <m:r>
                                  <a:rPr lang="de-DE" sz="1200" i="1">
                                    <a:effectLst/>
                                    <a:latin typeface="Cambria Math" panose="02040503050406030204" pitchFamily="18" charset="0"/>
                                    <a:ea typeface="Calibri" panose="020F0502020204030204" pitchFamily="34" charset="0"/>
                                    <a:cs typeface="Times New Roman" panose="02020603050405020304" pitchFamily="18" charset="0"/>
                                  </a:rPr>
                                  <m:t>𝑢</m:t>
                                </m:r>
                              </m:den>
                            </m:f>
                          </m:e>
                        </m:d>
                      </m:e>
                      <m:sup>
                        <m:r>
                          <a:rPr lang="de-DE" sz="1200" i="1">
                            <a:effectLst/>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𝑓𝑜𝑟</m:t>
                    </m:r>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ub>
                    </m:sSub>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 </m:t>
                    </m:r>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oMath>
                </a14:m>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de-DE" sz="1200" dirty="0" err="1">
                    <a:latin typeface="Calibri" panose="020F0502020204030204" pitchFamily="34" charset="0"/>
                    <a:ea typeface="Calibri" panose="020F0502020204030204" pitchFamily="34" charset="0"/>
                    <a:cs typeface="Times New Roman" panose="02020603050405020304" pitchFamily="18" charset="0"/>
                  </a:rPr>
                  <a:t>Instead</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of</a:t>
                </a:r>
                <a:r>
                  <a:rPr lang="de-DE" sz="12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de-DE" sz="1200" i="1" smtClean="0">
                            <a:latin typeface="Cambria Math" panose="02040503050406030204" pitchFamily="18" charset="0"/>
                            <a:ea typeface="Calibri" panose="020F0502020204030204" pitchFamily="34" charset="0"/>
                            <a:cs typeface="Times New Roman" panose="02020603050405020304" pitchFamily="18" charset="0"/>
                          </a:rPr>
                        </m:ctrlPr>
                      </m:sSubPr>
                      <m:e>
                        <m:r>
                          <a:rPr lang="de-DE" sz="12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200" i="1">
                            <a:effectLst/>
                            <a:latin typeface="Cambria Math" panose="02040503050406030204" pitchFamily="18" charset="0"/>
                            <a:ea typeface="Calibri" panose="020F0502020204030204" pitchFamily="34" charset="0"/>
                            <a:cs typeface="Times New Roman" panose="02020603050405020304" pitchFamily="18" charset="0"/>
                          </a:rPr>
                          <m:t>(</m:t>
                        </m:r>
                        <m:r>
                          <a:rPr lang="de-DE" sz="1200" i="1">
                            <a:effectLst/>
                            <a:latin typeface="Cambria Math" panose="02040503050406030204" pitchFamily="18" charset="0"/>
                            <a:ea typeface="Calibri" panose="020F0502020204030204" pitchFamily="34" charset="0"/>
                            <a:cs typeface="Times New Roman" panose="02020603050405020304" pitchFamily="18" charset="0"/>
                          </a:rPr>
                          <m:t>𝑢</m:t>
                        </m:r>
                        <m:r>
                          <a:rPr lang="en-US" sz="1200" i="1">
                            <a:effectLst/>
                            <a:latin typeface="Cambria Math" panose="02040503050406030204" pitchFamily="18" charset="0"/>
                            <a:ea typeface="Calibri" panose="020F0502020204030204" pitchFamily="34" charset="0"/>
                            <a:cs typeface="Times New Roman" panose="02020603050405020304" pitchFamily="18" charset="0"/>
                          </a:rPr>
                          <m:t>)</m:t>
                        </m:r>
                      </m:e>
                      <m:sub>
                        <m:r>
                          <a:rPr lang="de-DE" sz="12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de-DE" sz="12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de-DE" sz="12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𝑏</m:t>
                        </m:r>
                      </m:e>
                      <m:sup>
                        <m:r>
                          <a:rPr lang="de-DE" sz="12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de-DE" sz="12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𝑎</m:t>
                        </m:r>
                        <m:r>
                          <a:rPr lang="en-US" sz="12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de-DE" sz="12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𝛼</m:t>
                        </m:r>
                      </m:sup>
                    </m:sSup>
                    <m:sSup>
                      <m:sSup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fPr>
                              <m:num>
                                <m:r>
                                  <a:rPr lang="de-DE" sz="1200" i="1">
                                    <a:effectLst/>
                                    <a:latin typeface="Cambria Math" panose="02040503050406030204" pitchFamily="18" charset="0"/>
                                    <a:ea typeface="Calibri" panose="020F0502020204030204" pitchFamily="34" charset="0"/>
                                    <a:cs typeface="Times New Roman" panose="02020603050405020304" pitchFamily="18" charset="0"/>
                                  </a:rPr>
                                  <m:t>𝑢</m:t>
                                </m:r>
                                <m:r>
                                  <a:rPr lang="en-US" sz="1200" i="1">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200" i="1">
                                        <a:effectLst/>
                                        <a:latin typeface="Cambria Math" panose="02040503050406030204" pitchFamily="18" charset="0"/>
                                        <a:ea typeface="Calibri" panose="020F0502020204030204" pitchFamily="34" charset="0"/>
                                        <a:cs typeface="Times New Roman" panose="02020603050405020304" pitchFamily="18" charset="0"/>
                                      </a:rPr>
                                      <m:t>𝑦</m:t>
                                    </m:r>
                                  </m:e>
                                  <m:sub>
                                    <m:r>
                                      <a:rPr lang="de-DE" sz="1200" i="1">
                                        <a:effectLst/>
                                        <a:latin typeface="Cambria Math" panose="02040503050406030204" pitchFamily="18" charset="0"/>
                                        <a:ea typeface="Calibri" panose="020F0502020204030204" pitchFamily="34" charset="0"/>
                                        <a:cs typeface="Times New Roman" panose="02020603050405020304" pitchFamily="18" charset="0"/>
                                      </a:rPr>
                                      <m:t>𝑖</m:t>
                                    </m:r>
                                  </m:sub>
                                </m:sSub>
                              </m:num>
                              <m:den>
                                <m:r>
                                  <a:rPr lang="de-DE" sz="1200" i="1">
                                    <a:effectLst/>
                                    <a:latin typeface="Cambria Math" panose="02040503050406030204" pitchFamily="18" charset="0"/>
                                    <a:ea typeface="Calibri" panose="020F0502020204030204" pitchFamily="34" charset="0"/>
                                    <a:cs typeface="Times New Roman" panose="02020603050405020304" pitchFamily="18" charset="0"/>
                                  </a:rPr>
                                  <m:t>𝑢</m:t>
                                </m:r>
                                <m:r>
                                  <a:rPr lang="de-DE" sz="1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de-DE" sz="1200" b="0" i="1" smtClean="0">
                                    <a:effectLst/>
                                    <a:latin typeface="Cambria Math" panose="02040503050406030204" pitchFamily="18" charset="0"/>
                                    <a:ea typeface="Calibri" panose="020F0502020204030204" pitchFamily="34" charset="0"/>
                                    <a:cs typeface="Times New Roman" panose="02020603050405020304" pitchFamily="18" charset="0"/>
                                  </a:rPr>
                                  <m:t>𝑑𝑚𝑖𝑛</m:t>
                                </m:r>
                              </m:den>
                            </m:f>
                          </m:e>
                        </m:d>
                      </m:e>
                      <m:sup>
                        <m:r>
                          <a:rPr lang="de-DE" sz="1200" i="1">
                            <a:effectLst/>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𝑓𝑜𝑟</m:t>
                    </m:r>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ub>
                    </m:sSub>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 </m:t>
                    </m:r>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oMath>
                </a14:m>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hteck 2">
                <a:extLst>
                  <a:ext uri="{FF2B5EF4-FFF2-40B4-BE49-F238E27FC236}">
                    <a16:creationId xmlns:a16="http://schemas.microsoft.com/office/drawing/2014/main" id="{2C5E2A2F-E557-AF32-BFE9-B7CB5CCE9F04}"/>
                  </a:ext>
                </a:extLst>
              </p:cNvPr>
              <p:cNvSpPr>
                <a:spLocks noRot="1" noChangeAspect="1" noMove="1" noResize="1" noEditPoints="1" noAdjustHandles="1" noChangeArrowheads="1" noChangeShapeType="1" noTextEdit="1"/>
              </p:cNvSpPr>
              <p:nvPr/>
            </p:nvSpPr>
            <p:spPr>
              <a:xfrm>
                <a:off x="1076869" y="5819772"/>
                <a:ext cx="4305612" cy="919675"/>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Rechteck 8">
                <a:extLst>
                  <a:ext uri="{FF2B5EF4-FFF2-40B4-BE49-F238E27FC236}">
                    <a16:creationId xmlns:a16="http://schemas.microsoft.com/office/drawing/2014/main" id="{62A3669A-2FAD-6CEC-3E18-5F4563FD30E7}"/>
                  </a:ext>
                </a:extLst>
              </p:cNvPr>
              <p:cNvSpPr/>
              <p:nvPr/>
            </p:nvSpPr>
            <p:spPr>
              <a:xfrm>
                <a:off x="6516280" y="5819771"/>
                <a:ext cx="2879827" cy="455766"/>
              </a:xfrm>
              <a:prstGeom prst="rect">
                <a:avLst/>
              </a:prstGeom>
            </p:spPr>
            <p:txBody>
              <a:bodyPr wrap="square">
                <a:spAutoFit/>
              </a:bodyPr>
              <a:lstStyle/>
              <a:p>
                <a:pPr marL="228600">
                  <a:lnSpc>
                    <a:spcPct val="115000"/>
                  </a:lnSpc>
                  <a:spcAft>
                    <a:spcPts val="1000"/>
                  </a:spcAft>
                </a:pPr>
                <a14:m>
                  <m:oMath xmlns:m="http://schemas.openxmlformats.org/officeDocument/2006/math">
                    <m:sSup>
                      <m:sSupPr>
                        <m:ctrlPr>
                          <a:rPr lang="de-DE" sz="1200" i="1" smtClean="0">
                            <a:effectLst/>
                            <a:latin typeface="Cambria Math" panose="02040503050406030204" pitchFamily="18" charset="0"/>
                            <a:ea typeface="Calibri" panose="020F0502020204030204" pitchFamily="34" charset="0"/>
                            <a:cs typeface="Times New Roman" panose="02020603050405020304" pitchFamily="18" charset="0"/>
                          </a:rPr>
                        </m:ctrlPr>
                      </m:sSupPr>
                      <m:e>
                        <m:sSub>
                          <m:sSubPr>
                            <m:ctrlPr>
                              <a:rPr lang="de-DE" sz="1200" i="1">
                                <a:latin typeface="Cambria Math" panose="02040503050406030204" pitchFamily="18" charset="0"/>
                                <a:ea typeface="Calibri" panose="020F0502020204030204" pitchFamily="34" charset="0"/>
                                <a:cs typeface="Times New Roman" panose="02020603050405020304" pitchFamily="18" charset="0"/>
                              </a:rPr>
                            </m:ctrlPr>
                          </m:sSubPr>
                          <m:e>
                            <m:r>
                              <a:rPr lang="en-US" sz="1200" i="1">
                                <a:latin typeface="Cambria Math" panose="02040503050406030204" pitchFamily="18" charset="0"/>
                                <a:ea typeface="Calibri" panose="020F0502020204030204" pitchFamily="34" charset="0"/>
                                <a:cs typeface="Times New Roman" panose="02020603050405020304" pitchFamily="18" charset="0"/>
                              </a:rPr>
                              <m:t>𝑖</m:t>
                            </m:r>
                            <m:r>
                              <a:rPr lang="en-US" sz="1200" i="1">
                                <a:latin typeface="Cambria Math" panose="02040503050406030204" pitchFamily="18" charset="0"/>
                                <a:ea typeface="Calibri" panose="020F0502020204030204" pitchFamily="34" charset="0"/>
                                <a:cs typeface="Times New Roman" panose="02020603050405020304" pitchFamily="18" charset="0"/>
                              </a:rPr>
                              <m:t>(</m:t>
                            </m:r>
                            <m:r>
                              <a:rPr lang="en-US" sz="1200" i="1">
                                <a:latin typeface="Cambria Math" panose="02040503050406030204" pitchFamily="18" charset="0"/>
                                <a:ea typeface="Calibri" panose="020F0502020204030204" pitchFamily="34" charset="0"/>
                                <a:cs typeface="Times New Roman" panose="02020603050405020304" pitchFamily="18" charset="0"/>
                              </a:rPr>
                              <m:t>𝑙</m:t>
                            </m:r>
                            <m:r>
                              <a:rPr lang="en-US" sz="1200" i="1">
                                <a:latin typeface="Cambria Math" panose="02040503050406030204" pitchFamily="18" charset="0"/>
                                <a:ea typeface="Calibri" panose="020F0502020204030204" pitchFamily="34" charset="0"/>
                                <a:cs typeface="Times New Roman" panose="02020603050405020304" pitchFamily="18" charset="0"/>
                              </a:rPr>
                              <m:t>)</m:t>
                            </m:r>
                          </m:e>
                          <m:sub>
                            <m:r>
                              <a:rPr lang="de-DE" sz="1200" i="1">
                                <a:latin typeface="Cambria Math" panose="02040503050406030204" pitchFamily="18" charset="0"/>
                                <a:ea typeface="Calibri" panose="020F0502020204030204" pitchFamily="34" charset="0"/>
                                <a:cs typeface="Times New Roman" panose="02020603050405020304" pitchFamily="18" charset="0"/>
                              </a:rPr>
                              <m:t>𝑖</m:t>
                            </m:r>
                          </m:sub>
                        </m:sSub>
                        <m:r>
                          <a:rPr lang="en-US" sz="1200" i="1">
                            <a:latin typeface="Cambria Math" panose="02040503050406030204" pitchFamily="18" charset="0"/>
                            <a:ea typeface="Calibri" panose="020F0502020204030204" pitchFamily="34" charset="0"/>
                            <a:cs typeface="Times New Roman" panose="02020603050405020304" pitchFamily="18" charset="0"/>
                          </a:rPr>
                          <m:t>=</m:t>
                        </m:r>
                        <m:sSup>
                          <m:sSupPr>
                            <m:ctrlPr>
                              <a:rPr lang="de-DE"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𝑞</m:t>
                            </m:r>
                          </m:e>
                          <m:sup>
                            <m:r>
                              <a:rPr lang="de-DE"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r>
                              <a:rPr lang="en-US"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de-DE"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𝛼</m:t>
                            </m:r>
                          </m:sup>
                        </m:sSup>
                        <m:d>
                          <m:dPr>
                            <m:ctrlPr>
                              <a:rPr lang="de-DE"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𝑥</m:t>
                                    </m:r>
                                  </m:e>
                                  <m:sub>
                                    <m: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t> − </m:t>
                                </m:r>
                                <m:r>
                                  <m:rPr>
                                    <m:sty m:val="p"/>
                                  </m:rPr>
                                  <a:rPr lang="en-US" sz="1200">
                                    <a:solidFill>
                                      <a:srgbClr val="C00000"/>
                                    </a:solidFill>
                                    <a:latin typeface="Cambria Math" panose="02040503050406030204" pitchFamily="18" charset="0"/>
                                    <a:ea typeface="Calibri" panose="020F0502020204030204" pitchFamily="34" charset="0"/>
                                    <a:cs typeface="Cambria Math" panose="02040503050406030204" pitchFamily="18" charset="0"/>
                                  </a:rPr>
                                  <m:t>l</m:t>
                                </m:r>
                              </m:num>
                              <m:den>
                                <m:sSub>
                                  <m:sSubPr>
                                    <m:ctrlP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𝑑</m:t>
                                    </m:r>
                                  </m:e>
                                  <m:sub>
                                    <m: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𝑚𝑎𝑥</m:t>
                                    </m:r>
                                  </m:sub>
                                </m:sSub>
                                <m:r>
                                  <a:rPr lang="de-DE" sz="120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en-US"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t>− </m:t>
                                </m:r>
                                <m:r>
                                  <m:rPr>
                                    <m:sty m:val="p"/>
                                  </m:rPr>
                                  <a:rPr lang="en-US" sz="1200">
                                    <a:solidFill>
                                      <a:srgbClr val="C00000"/>
                                    </a:solidFill>
                                    <a:latin typeface="Cambria Math" panose="02040503050406030204" pitchFamily="18" charset="0"/>
                                    <a:ea typeface="Calibri" panose="020F0502020204030204" pitchFamily="34" charset="0"/>
                                    <a:cs typeface="Cambria Math" panose="02040503050406030204" pitchFamily="18" charset="0"/>
                                  </a:rPr>
                                  <m:t>l</m:t>
                                </m:r>
                              </m:den>
                            </m:f>
                          </m:e>
                        </m:d>
                      </m:e>
                      <m:sup>
                        <m:r>
                          <a:rPr lang="de-DE" sz="1200" i="1">
                            <a:effectLst/>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𝑓𝑜𝑟</m:t>
                    </m:r>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2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ub>
                    </m:sSub>
                    <m:r>
                      <a:rPr lang="de-DE" sz="12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oMath>
                </a14:m>
                <a:r>
                  <a:rPr lang="de-DE" sz="1200" i="1" dirty="0">
                    <a:effectLst/>
                    <a:latin typeface="Calibri" panose="020F0502020204030204" pitchFamily="34" charset="0"/>
                    <a:ea typeface="Calibri" panose="020F0502020204030204" pitchFamily="34" charset="0"/>
                    <a:cs typeface="Times New Roman" panose="02020603050405020304" pitchFamily="18" charset="0"/>
                  </a:rPr>
                  <a:t> l</a:t>
                </a:r>
              </a:p>
            </p:txBody>
          </p:sp>
        </mc:Choice>
        <mc:Fallback xmlns="">
          <p:sp>
            <p:nvSpPr>
              <p:cNvPr id="9" name="Rechteck 8">
                <a:extLst>
                  <a:ext uri="{FF2B5EF4-FFF2-40B4-BE49-F238E27FC236}">
                    <a16:creationId xmlns:a16="http://schemas.microsoft.com/office/drawing/2014/main" id="{62A3669A-2FAD-6CEC-3E18-5F4563FD30E7}"/>
                  </a:ext>
                </a:extLst>
              </p:cNvPr>
              <p:cNvSpPr>
                <a:spLocks noRot="1" noChangeAspect="1" noMove="1" noResize="1" noEditPoints="1" noAdjustHandles="1" noChangeArrowheads="1" noChangeShapeType="1" noTextEdit="1"/>
              </p:cNvSpPr>
              <p:nvPr/>
            </p:nvSpPr>
            <p:spPr>
              <a:xfrm>
                <a:off x="6516280" y="5819771"/>
                <a:ext cx="2879827" cy="455766"/>
              </a:xfrm>
              <a:prstGeom prst="rect">
                <a:avLst/>
              </a:prstGeom>
              <a:blipFill>
                <a:blip r:embed="rId7"/>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860198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10382"/>
                <a:ext cx="4489753" cy="2516843"/>
              </a:xfrm>
              <a:prstGeom prst="rect">
                <a:avLst/>
              </a:prstGeom>
            </p:spPr>
            <p:txBody>
              <a:bodyPr wrap="square">
                <a:spAutoFit/>
              </a:bodyPr>
              <a:lstStyle/>
              <a:p>
                <a:pPr marL="449580">
                  <a:lnSpc>
                    <a:spcPct val="115000"/>
                  </a:lnSpc>
                  <a:spcAft>
                    <a:spcPts val="1000"/>
                  </a:spcAft>
                </a:pPr>
                <a14:m>
                  <m:oMath xmlns:m="http://schemas.openxmlformats.org/officeDocument/2006/math">
                    <m:sSub>
                      <m:sSubPr>
                        <m:ctrlPr>
                          <a:rPr lang="de-DE" i="1" smtClean="0">
                            <a:latin typeface="Cambria Math" panose="02040503050406030204" pitchFamily="18" charset="0"/>
                          </a:rPr>
                        </m:ctrlPr>
                      </m:sSubPr>
                      <m:e>
                        <m:r>
                          <a:rPr lang="en-US" i="1">
                            <a:latin typeface="Cambria Math" panose="02040503050406030204" pitchFamily="18" charset="0"/>
                          </a:rPr>
                          <m:t>h</m:t>
                        </m:r>
                        <m:r>
                          <a:rPr lang="de-DE" b="0" i="1" smtClean="0">
                            <a:latin typeface="Cambria Math" panose="02040503050406030204" pitchFamily="18" charset="0"/>
                          </a:rPr>
                          <m:t>𝑧</m:t>
                        </m:r>
                      </m:e>
                      <m:sub>
                        <m:r>
                          <a:rPr lang="de-DE" i="1">
                            <a:latin typeface="Cambria Math" panose="02040503050406030204" pitchFamily="18" charset="0"/>
                          </a:rPr>
                          <m:t>𝑖</m:t>
                        </m:r>
                      </m:sub>
                    </m:sSub>
                    <m:r>
                      <a:rPr lang="en-US" i="1">
                        <a:latin typeface="Cambria Math" panose="02040503050406030204" pitchFamily="18" charset="0"/>
                      </a:rPr>
                      <m:t>=1</m:t>
                    </m:r>
                  </m:oMath>
                </a14:m>
                <a:r>
                  <a:rPr lang="de-DE" i="1" dirty="0">
                    <a:latin typeface="Cambria Math" panose="02040503050406030204" pitchFamily="18" charset="0"/>
                  </a:rPr>
                  <a:t> </a:t>
                </a:r>
                <a:r>
                  <a:rPr lang="de-DE" dirty="0" err="1"/>
                  <a:t>if</a:t>
                </a:r>
                <a:r>
                  <a:rPr lang="de-DE" dirty="0"/>
                  <a:t>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𝑖</m:t>
                        </m:r>
                        <m:r>
                          <a:rPr lang="en-US" i="1">
                            <a:latin typeface="Cambria Math" panose="02040503050406030204" pitchFamily="18" charset="0"/>
                          </a:rPr>
                          <m:t> </m:t>
                        </m:r>
                      </m:sub>
                    </m:sSub>
                    <m:r>
                      <a:rPr lang="de-DE" b="1" i="1" smtClean="0">
                        <a:latin typeface="Cambria Math" panose="02040503050406030204" pitchFamily="18" charset="0"/>
                      </a:rPr>
                      <m:t>&lt;</m:t>
                    </m:r>
                    <m:r>
                      <a:rPr lang="de-DE" b="0" i="1" smtClean="0">
                        <a:latin typeface="Cambria Math" panose="02040503050406030204" pitchFamily="18" charset="0"/>
                      </a:rPr>
                      <m:t>𝑧</m:t>
                    </m:r>
                  </m:oMath>
                </a14:m>
                <a:endParaRPr lang="de-DE" dirty="0"/>
              </a:p>
              <a:p>
                <a:pPr marL="449580">
                  <a:lnSpc>
                    <a:spcPct val="115000"/>
                  </a:lnSpc>
                  <a:spcAft>
                    <a:spcPts val="1000"/>
                  </a:spcAft>
                </a:pP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h</m:t>
                        </m:r>
                        <m:r>
                          <a:rPr lang="de-DE" b="0" i="1" smtClean="0">
                            <a:latin typeface="Cambria Math" panose="02040503050406030204" pitchFamily="18" charset="0"/>
                          </a:rPr>
                          <m:t>𝑧</m:t>
                        </m:r>
                      </m:e>
                      <m:sub>
                        <m:r>
                          <a:rPr lang="de-DE" i="1">
                            <a:latin typeface="Cambria Math" panose="02040503050406030204" pitchFamily="18" charset="0"/>
                          </a:rPr>
                          <m:t>𝑖</m:t>
                        </m:r>
                      </m:sub>
                    </m:sSub>
                    <m:r>
                      <a:rPr lang="en-US" i="1">
                        <a:latin typeface="Cambria Math" panose="02040503050406030204" pitchFamily="18" charset="0"/>
                      </a:rPr>
                      <m:t>=</m:t>
                    </m:r>
                    <m:r>
                      <a:rPr lang="de-DE" i="1">
                        <a:latin typeface="Cambria Math" panose="02040503050406030204" pitchFamily="18" charset="0"/>
                      </a:rPr>
                      <m:t>0</m:t>
                    </m:r>
                  </m:oMath>
                </a14:m>
                <a:r>
                  <a:rPr lang="de-DE" i="1" dirty="0">
                    <a:latin typeface="Cambria Math" panose="02040503050406030204" pitchFamily="18" charset="0"/>
                  </a:rPr>
                  <a:t> </a:t>
                </a:r>
                <a:r>
                  <a:rPr lang="de-DE" dirty="0" err="1"/>
                  <a:t>if</a:t>
                </a:r>
                <a:r>
                  <a:rPr lang="de-DE" dirty="0"/>
                  <a:t>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𝑖</m:t>
                        </m:r>
                        <m:r>
                          <a:rPr lang="en-US" i="1">
                            <a:latin typeface="Cambria Math" panose="02040503050406030204" pitchFamily="18" charset="0"/>
                          </a:rPr>
                          <m:t> </m:t>
                        </m:r>
                      </m:sub>
                    </m:sSub>
                    <m:r>
                      <a:rPr lang="en-US" b="1"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𝑧</m:t>
                    </m:r>
                  </m:oMath>
                </a14:m>
                <a:endParaRPr lang="de-DE" dirty="0"/>
              </a:p>
              <a:p>
                <a:r>
                  <a:rPr lang="de-DE" sz="1600" dirty="0" err="1"/>
                  <a:t>with</a:t>
                </a:r>
                <a:endParaRPr lang="de-DE" sz="1600" dirty="0"/>
              </a:p>
              <a:p>
                <a:endParaRPr lang="de-DE" sz="1600" dirty="0"/>
              </a:p>
              <a:p>
                <a14:m>
                  <m:oMath xmlns:m="http://schemas.openxmlformats.org/officeDocument/2006/math">
                    <m:sSub>
                      <m:sSubPr>
                        <m:ctrlPr>
                          <a:rPr lang="de-DE" sz="1600" i="1" smtClean="0">
                            <a:latin typeface="Cambria Math" panose="02040503050406030204" pitchFamily="18" charset="0"/>
                          </a:rPr>
                        </m:ctrlPr>
                      </m:sSubPr>
                      <m:e>
                        <m:r>
                          <a:rPr lang="de-DE" sz="1600" b="0" i="1" smtClean="0">
                            <a:latin typeface="Cambria Math" panose="02040503050406030204" pitchFamily="18" charset="0"/>
                          </a:rPr>
                          <m:t>𝑦</m:t>
                        </m:r>
                      </m:e>
                      <m:sub>
                        <m:r>
                          <a:rPr lang="de-DE" sz="1600" i="1">
                            <a:latin typeface="Cambria Math" panose="02040503050406030204" pitchFamily="18" charset="0"/>
                          </a:rPr>
                          <m:t>𝑖</m:t>
                        </m:r>
                        <m:r>
                          <a:rPr lang="en-US" sz="1600" i="1">
                            <a:latin typeface="Cambria Math" panose="02040503050406030204" pitchFamily="18" charset="0"/>
                          </a:rPr>
                          <m:t> </m:t>
                        </m:r>
                      </m:sub>
                    </m:sSub>
                  </m:oMath>
                </a14:m>
                <a:r>
                  <a:rPr lang="en-US" sz="1600" dirty="0"/>
                  <a:t>    individual indicator for poverty</a:t>
                </a:r>
              </a:p>
              <a:p>
                <a14:m>
                  <m:oMath xmlns:m="http://schemas.openxmlformats.org/officeDocument/2006/math">
                    <m:r>
                      <a:rPr lang="de-DE" sz="1600" b="0" i="1" smtClean="0">
                        <a:latin typeface="Cambria Math" panose="02040503050406030204" pitchFamily="18" charset="0"/>
                      </a:rPr>
                      <m:t>𝑧</m:t>
                    </m:r>
                  </m:oMath>
                </a14:m>
                <a:r>
                  <a:rPr lang="de-DE" sz="1600" dirty="0"/>
                  <a:t>      poverty </a:t>
                </a:r>
                <a:r>
                  <a:rPr lang="de-DE" sz="1600" dirty="0" err="1"/>
                  <a:t>threshold</a:t>
                </a:r>
                <a:endParaRPr lang="de-DE" sz="1600" dirty="0"/>
              </a:p>
              <a:p>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h</m:t>
                        </m:r>
                        <m:r>
                          <a:rPr lang="de-DE" sz="1600" b="0" i="1" smtClean="0">
                            <a:latin typeface="Cambria Math" panose="02040503050406030204" pitchFamily="18" charset="0"/>
                          </a:rPr>
                          <m:t>𝑧</m:t>
                        </m:r>
                      </m:e>
                      <m:sub>
                        <m:r>
                          <a:rPr lang="de-DE" sz="1600" i="1">
                            <a:latin typeface="Cambria Math" panose="02040503050406030204" pitchFamily="18" charset="0"/>
                          </a:rPr>
                          <m:t>𝑖</m:t>
                        </m:r>
                      </m:sub>
                    </m:sSub>
                  </m:oMath>
                </a14:m>
                <a:r>
                  <a:rPr lang="en-US" sz="1600" i="1" dirty="0"/>
                  <a:t>  </a:t>
                </a:r>
                <a:r>
                  <a:rPr lang="en-US" sz="1600" dirty="0"/>
                  <a:t>individual poverty score [0, 1]</a:t>
                </a:r>
                <a:endParaRPr lang="de-DE" sz="1600" dirty="0"/>
              </a:p>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10382"/>
                <a:ext cx="4489753" cy="2516843"/>
              </a:xfrm>
              <a:prstGeom prst="rect">
                <a:avLst/>
              </a:prstGeom>
              <a:blipFill>
                <a:blip r:embed="rId2"/>
                <a:stretch>
                  <a:fillRect l="-815" t="-484"/>
                </a:stretch>
              </a:blipFill>
            </p:spPr>
            <p:txBody>
              <a:bodyPr/>
              <a:lstStyle/>
              <a:p>
                <a:r>
                  <a:rPr lang="de-DE">
                    <a:noFill/>
                  </a:rPr>
                  <a:t> </a:t>
                </a:r>
              </a:p>
            </p:txBody>
          </p:sp>
        </mc:Fallback>
      </mc:AlternateContent>
      <p:sp>
        <p:nvSpPr>
          <p:cNvPr id="5" name="Rechteck 4"/>
          <p:cNvSpPr/>
          <p:nvPr/>
        </p:nvSpPr>
        <p:spPr>
          <a:xfrm>
            <a:off x="1010194" y="559154"/>
            <a:ext cx="5048562" cy="830997"/>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Identification of Deprivation [Poverty]</a:t>
            </a:r>
          </a:p>
          <a:p>
            <a:pPr algn="ctr"/>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a:solidFill>
                  <a:srgbClr val="0070C0"/>
                </a:solidFill>
                <a:latin typeface="Calibri" panose="020F0502020204030204" pitchFamily="34" charset="0"/>
                <a:cs typeface="Times New Roman" panose="02020603050405020304" pitchFamily="18" charset="0"/>
              </a:rPr>
              <a:t>lack of capabilities --</a:t>
            </a:r>
            <a:endParaRPr lang="de-DE" sz="2400" i="1"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780107" y="2010383"/>
                <a:ext cx="4401699" cy="2217017"/>
              </a:xfrm>
              <a:prstGeom prst="rect">
                <a:avLst/>
              </a:prstGeom>
            </p:spPr>
            <p:txBody>
              <a:bodyPr wrap="square">
                <a:spAutoFit/>
              </a:bodyPr>
              <a:lstStyle/>
              <a:p>
                <a:pPr marL="449580">
                  <a:lnSpc>
                    <a:spcPct val="115000"/>
                  </a:lnSpc>
                  <a:spcAft>
                    <a:spcPts val="1000"/>
                  </a:spcAft>
                </a:pPr>
                <a14:m>
                  <m:oMath xmlns:m="http://schemas.openxmlformats.org/officeDocument/2006/math">
                    <m:sSub>
                      <m:sSubPr>
                        <m:ctrlPr>
                          <a:rPr lang="de-DE" i="1" smtClean="0">
                            <a:latin typeface="Cambria Math" panose="02040503050406030204" pitchFamily="18" charset="0"/>
                          </a:rPr>
                        </m:ctrlPr>
                      </m:sSubPr>
                      <m:e>
                        <m:r>
                          <a:rPr lang="en-US" i="1">
                            <a:latin typeface="Cambria Math" panose="02040503050406030204" pitchFamily="18" charset="0"/>
                          </a:rPr>
                          <m:t>h𝑤</m:t>
                        </m:r>
                      </m:e>
                      <m:sub>
                        <m:r>
                          <a:rPr lang="de-DE" i="1">
                            <a:latin typeface="Cambria Math" panose="02040503050406030204" pitchFamily="18" charset="0"/>
                          </a:rPr>
                          <m:t>𝑖</m:t>
                        </m:r>
                      </m:sub>
                    </m:sSub>
                    <m:r>
                      <a:rPr lang="en-US" i="1" smtClean="0">
                        <a:latin typeface="Cambria Math" panose="02040503050406030204" pitchFamily="18" charset="0"/>
                      </a:rPr>
                      <m:t>=</m:t>
                    </m:r>
                    <m:r>
                      <a:rPr lang="en-US" i="1">
                        <a:latin typeface="Cambria Math" panose="02040503050406030204" pitchFamily="18" charset="0"/>
                      </a:rPr>
                      <m:t>1</m:t>
                    </m:r>
                  </m:oMath>
                </a14:m>
                <a:r>
                  <a:rPr lang="de-DE" b="0" i="1" dirty="0">
                    <a:latin typeface="Cambria Math" panose="02040503050406030204" pitchFamily="18" charset="0"/>
                  </a:rPr>
                  <a:t> </a:t>
                </a:r>
                <a:r>
                  <a:rPr lang="de-DE" b="0" dirty="0" err="1"/>
                  <a:t>if</a:t>
                </a:r>
                <a:r>
                  <a:rPr lang="de-DE" b="0"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𝑖</m:t>
                        </m:r>
                        <m:r>
                          <a:rPr lang="en-US" i="1">
                            <a:latin typeface="Cambria Math" panose="02040503050406030204" pitchFamily="18" charset="0"/>
                          </a:rPr>
                          <m:t> </m:t>
                        </m:r>
                      </m:sub>
                    </m:sSub>
                    <m:r>
                      <a:rPr lang="en-US" b="1" i="1">
                        <a:latin typeface="Cambria Math" panose="02040503050406030204" pitchFamily="18" charset="0"/>
                      </a:rPr>
                      <m:t>&gt;</m:t>
                    </m:r>
                    <m:r>
                      <a:rPr lang="en-US" i="1">
                        <a:latin typeface="Cambria Math" panose="02040503050406030204" pitchFamily="18" charset="0"/>
                      </a:rPr>
                      <m:t> </m:t>
                    </m:r>
                    <m:r>
                      <a:rPr lang="de-DE" i="1">
                        <a:latin typeface="Cambria Math" panose="02040503050406030204" pitchFamily="18" charset="0"/>
                      </a:rPr>
                      <m:t>𝑤</m:t>
                    </m:r>
                  </m:oMath>
                </a14:m>
                <a:endParaRPr lang="de-DE" b="0" dirty="0"/>
              </a:p>
              <a:p>
                <a:pPr marL="449580">
                  <a:lnSpc>
                    <a:spcPct val="115000"/>
                  </a:lnSpc>
                  <a:spcAft>
                    <a:spcPts val="1000"/>
                  </a:spcAft>
                </a:pP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h𝑤</m:t>
                        </m:r>
                      </m:e>
                      <m:sub>
                        <m:r>
                          <a:rPr lang="de-DE" i="1">
                            <a:latin typeface="Cambria Math" panose="02040503050406030204" pitchFamily="18" charset="0"/>
                          </a:rPr>
                          <m:t>𝑖</m:t>
                        </m:r>
                      </m:sub>
                    </m:sSub>
                    <m:r>
                      <a:rPr lang="en-US" i="1">
                        <a:latin typeface="Cambria Math" panose="02040503050406030204" pitchFamily="18" charset="0"/>
                      </a:rPr>
                      <m:t>=</m:t>
                    </m:r>
                    <m:r>
                      <a:rPr lang="de-DE" b="0" i="1" smtClean="0">
                        <a:latin typeface="Cambria Math" panose="02040503050406030204" pitchFamily="18" charset="0"/>
                      </a:rPr>
                      <m:t>0</m:t>
                    </m:r>
                  </m:oMath>
                </a14:m>
                <a:r>
                  <a:rPr lang="de-DE" i="1" dirty="0">
                    <a:latin typeface="Cambria Math" panose="02040503050406030204" pitchFamily="18" charset="0"/>
                  </a:rPr>
                  <a:t> </a:t>
                </a:r>
                <a:r>
                  <a:rPr lang="de-DE" dirty="0" err="1"/>
                  <a:t>if</a:t>
                </a:r>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𝑖</m:t>
                        </m:r>
                        <m:r>
                          <a:rPr lang="en-US" i="1">
                            <a:latin typeface="Cambria Math" panose="02040503050406030204" pitchFamily="18" charset="0"/>
                          </a:rPr>
                          <m:t> </m:t>
                        </m:r>
                      </m:sub>
                    </m:sSub>
                    <m:r>
                      <a:rPr lang="en-US" b="1" i="1">
                        <a:latin typeface="Cambria Math" panose="02040503050406030204" pitchFamily="18" charset="0"/>
                        <a:ea typeface="Cambria Math" panose="02040503050406030204" pitchFamily="18" charset="0"/>
                      </a:rPr>
                      <m:t>≤</m:t>
                    </m:r>
                    <m:r>
                      <a:rPr lang="de-DE" i="1">
                        <a:latin typeface="Cambria Math" panose="02040503050406030204" pitchFamily="18" charset="0"/>
                      </a:rPr>
                      <m:t>𝑤</m:t>
                    </m:r>
                  </m:oMath>
                </a14:m>
                <a:endParaRPr lang="de-DE" dirty="0"/>
              </a:p>
              <a:p>
                <a:r>
                  <a:rPr lang="de-DE" sz="1600" dirty="0" err="1"/>
                  <a:t>with</a:t>
                </a:r>
                <a:endParaRPr lang="de-DE" sz="1600" dirty="0"/>
              </a:p>
              <a:p>
                <a:endParaRPr lang="de-DE" sz="1600" dirty="0"/>
              </a:p>
              <a:p>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𝑥</m:t>
                        </m:r>
                      </m:e>
                      <m:sub>
                        <m:r>
                          <a:rPr lang="de-DE" sz="1600" i="1">
                            <a:latin typeface="Cambria Math" panose="02040503050406030204" pitchFamily="18" charset="0"/>
                          </a:rPr>
                          <m:t>𝑖</m:t>
                        </m:r>
                        <m:r>
                          <a:rPr lang="en-US" sz="1600" i="1">
                            <a:latin typeface="Cambria Math" panose="02040503050406030204" pitchFamily="18" charset="0"/>
                          </a:rPr>
                          <m:t> </m:t>
                        </m:r>
                      </m:sub>
                    </m:sSub>
                  </m:oMath>
                </a14:m>
                <a:r>
                  <a:rPr lang="en-US" sz="1600" dirty="0"/>
                  <a:t>    individual indicator for wealth</a:t>
                </a:r>
              </a:p>
              <a:p>
                <a14:m>
                  <m:oMath xmlns:m="http://schemas.openxmlformats.org/officeDocument/2006/math">
                    <m:r>
                      <a:rPr lang="de-DE" sz="1600" i="1">
                        <a:latin typeface="Cambria Math" panose="02040503050406030204" pitchFamily="18" charset="0"/>
                      </a:rPr>
                      <m:t>𝑤</m:t>
                    </m:r>
                  </m:oMath>
                </a14:m>
                <a:r>
                  <a:rPr lang="de-DE" sz="1600" dirty="0"/>
                  <a:t>     wealth </a:t>
                </a:r>
                <a:r>
                  <a:rPr lang="de-DE" sz="1600" dirty="0" err="1"/>
                  <a:t>threshold</a:t>
                </a:r>
                <a:endParaRPr lang="de-DE" sz="1600" dirty="0"/>
              </a:p>
              <a:p>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h𝑤</m:t>
                        </m:r>
                      </m:e>
                      <m:sub>
                        <m:r>
                          <a:rPr lang="de-DE" sz="1600" i="1">
                            <a:latin typeface="Cambria Math" panose="02040503050406030204" pitchFamily="18" charset="0"/>
                          </a:rPr>
                          <m:t>𝑖</m:t>
                        </m:r>
                      </m:sub>
                    </m:sSub>
                  </m:oMath>
                </a14:m>
                <a:r>
                  <a:rPr lang="en-US" sz="1600" i="1" dirty="0"/>
                  <a:t>  </a:t>
                </a:r>
                <a:r>
                  <a:rPr lang="en-US" sz="1600" dirty="0"/>
                  <a:t>individual wealth score [0, 1]</a:t>
                </a:r>
                <a:endParaRPr lang="de-DE" sz="1600" dirty="0"/>
              </a:p>
            </p:txBody>
          </p:sp>
        </mc:Choice>
        <mc:Fallback xmlns="">
          <p:sp>
            <p:nvSpPr>
              <p:cNvPr id="6" name="Rechteck 5"/>
              <p:cNvSpPr>
                <a:spLocks noRot="1" noChangeAspect="1" noMove="1" noResize="1" noEditPoints="1" noAdjustHandles="1" noChangeArrowheads="1" noChangeShapeType="1" noTextEdit="1"/>
              </p:cNvSpPr>
              <p:nvPr/>
            </p:nvSpPr>
            <p:spPr>
              <a:xfrm>
                <a:off x="6780107" y="2010383"/>
                <a:ext cx="4401699" cy="2217017"/>
              </a:xfrm>
              <a:prstGeom prst="rect">
                <a:avLst/>
              </a:prstGeom>
              <a:blipFill>
                <a:blip r:embed="rId3"/>
                <a:stretch>
                  <a:fillRect l="-693" t="-551" b="-2755"/>
                </a:stretch>
              </a:blipFill>
            </p:spPr>
            <p:txBody>
              <a:bodyPr/>
              <a:lstStyle/>
              <a:p>
                <a:r>
                  <a:rPr lang="de-DE">
                    <a:noFill/>
                  </a:rPr>
                  <a:t> </a:t>
                </a:r>
              </a:p>
            </p:txBody>
          </p:sp>
        </mc:Fallback>
      </mc:AlternateContent>
      <p:sp>
        <p:nvSpPr>
          <p:cNvPr id="7" name="Rechteck 6"/>
          <p:cNvSpPr/>
          <p:nvPr/>
        </p:nvSpPr>
        <p:spPr>
          <a:xfrm>
            <a:off x="6890276" y="559153"/>
            <a:ext cx="4867615" cy="830997"/>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Identification of Well-Being [Wealth]</a:t>
            </a:r>
          </a:p>
          <a:p>
            <a:pPr algn="ctr"/>
            <a:r>
              <a:rPr lang="en-US" sz="24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capabilities --</a:t>
            </a:r>
            <a:endParaRPr lang="de-DE" sz="2400" i="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hteck 1">
            <a:extLst>
              <a:ext uri="{FF2B5EF4-FFF2-40B4-BE49-F238E27FC236}">
                <a16:creationId xmlns:a16="http://schemas.microsoft.com/office/drawing/2014/main" id="{05048364-1D7A-A689-10EF-7FC5BC81905C}"/>
              </a:ext>
            </a:extLst>
          </p:cNvPr>
          <p:cNvSpPr/>
          <p:nvPr/>
        </p:nvSpPr>
        <p:spPr>
          <a:xfrm>
            <a:off x="1023300" y="4584050"/>
            <a:ext cx="4883581"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Aggregation of Deprivation [Poverty]</a:t>
            </a:r>
            <a:endParaRPr lang="de-DE" sz="2400" b="1" dirty="0">
              <a:solidFill>
                <a:srgbClr val="0070C0"/>
              </a:solidFill>
            </a:endParaRPr>
          </a:p>
        </p:txBody>
      </p:sp>
      <p:sp>
        <p:nvSpPr>
          <p:cNvPr id="3" name="Rechteck 2">
            <a:extLst>
              <a:ext uri="{FF2B5EF4-FFF2-40B4-BE49-F238E27FC236}">
                <a16:creationId xmlns:a16="http://schemas.microsoft.com/office/drawing/2014/main" id="{CC9E7131-B9A4-D012-1496-7355041AA6AF}"/>
              </a:ext>
            </a:extLst>
          </p:cNvPr>
          <p:cNvSpPr/>
          <p:nvPr/>
        </p:nvSpPr>
        <p:spPr>
          <a:xfrm>
            <a:off x="6890276" y="4523463"/>
            <a:ext cx="4704621"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Aggregation of Well-Being [Wealth]</a:t>
            </a:r>
            <a:endParaRPr lang="de-DE" sz="2400" b="1" dirty="0">
              <a:solidFill>
                <a:srgbClr val="0070C0"/>
              </a:solidFill>
            </a:endParaRPr>
          </a:p>
        </p:txBody>
      </p:sp>
      <p:sp>
        <p:nvSpPr>
          <p:cNvPr id="10" name="Textfeld 9">
            <a:extLst>
              <a:ext uri="{FF2B5EF4-FFF2-40B4-BE49-F238E27FC236}">
                <a16:creationId xmlns:a16="http://schemas.microsoft.com/office/drawing/2014/main" id="{18EFCC69-8B04-737D-BB05-6D52E12C9BD6}"/>
              </a:ext>
            </a:extLst>
          </p:cNvPr>
          <p:cNvSpPr txBox="1"/>
          <p:nvPr/>
        </p:nvSpPr>
        <p:spPr>
          <a:xfrm>
            <a:off x="1023300" y="5237016"/>
            <a:ext cx="3935285" cy="646331"/>
          </a:xfrm>
          <a:prstGeom prst="rect">
            <a:avLst/>
          </a:prstGeom>
          <a:noFill/>
        </p:spPr>
        <p:txBody>
          <a:bodyPr wrap="square" rtlCol="0">
            <a:spAutoFit/>
          </a:bodyPr>
          <a:lstStyle/>
          <a:p>
            <a:pPr marL="285750" indent="-285750">
              <a:buFont typeface="Wingdings" panose="05000000000000000000" pitchFamily="2" charset="2"/>
              <a:buChar char="v"/>
            </a:pPr>
            <a:r>
              <a:rPr lang="de-DE" dirty="0"/>
              <a:t>FGT0, 1, … {</a:t>
            </a:r>
            <a:r>
              <a:rPr lang="el-GR" dirty="0"/>
              <a:t>α</a:t>
            </a:r>
            <a:r>
              <a:rPr lang="de-DE" dirty="0"/>
              <a:t>}	[</a:t>
            </a:r>
            <a:r>
              <a:rPr lang="de-DE" dirty="0" err="1">
                <a:solidFill>
                  <a:srgbClr val="C00000"/>
                </a:solidFill>
              </a:rPr>
              <a:t>adjusted</a:t>
            </a:r>
            <a:r>
              <a:rPr lang="de-DE" dirty="0"/>
              <a:t> FGT]</a:t>
            </a:r>
          </a:p>
          <a:p>
            <a:pPr marL="285750" indent="-285750">
              <a:buFont typeface="Wingdings" panose="05000000000000000000" pitchFamily="2" charset="2"/>
              <a:buChar char="v"/>
            </a:pPr>
            <a:r>
              <a:rPr lang="de-DE" dirty="0"/>
              <a:t>M0, 1, … {</a:t>
            </a:r>
            <a:r>
              <a:rPr lang="el-GR" dirty="0"/>
              <a:t>α</a:t>
            </a:r>
            <a:r>
              <a:rPr lang="de-DE" dirty="0"/>
              <a:t>} 	[AF, dual-</a:t>
            </a:r>
            <a:r>
              <a:rPr lang="de-DE" dirty="0" err="1"/>
              <a:t>cutoff</a:t>
            </a:r>
            <a:r>
              <a:rPr lang="de-DE" dirty="0"/>
              <a:t>, .33]</a:t>
            </a:r>
          </a:p>
        </p:txBody>
      </p:sp>
      <p:sp>
        <p:nvSpPr>
          <p:cNvPr id="11" name="Textfeld 10">
            <a:extLst>
              <a:ext uri="{FF2B5EF4-FFF2-40B4-BE49-F238E27FC236}">
                <a16:creationId xmlns:a16="http://schemas.microsoft.com/office/drawing/2014/main" id="{3E4FEA08-07DF-ABCD-0EEA-E2A7FE78E3F9}"/>
              </a:ext>
            </a:extLst>
          </p:cNvPr>
          <p:cNvSpPr txBox="1"/>
          <p:nvPr/>
        </p:nvSpPr>
        <p:spPr>
          <a:xfrm>
            <a:off x="6780107" y="5237016"/>
            <a:ext cx="3935285" cy="646331"/>
          </a:xfrm>
          <a:prstGeom prst="rect">
            <a:avLst/>
          </a:prstGeom>
          <a:noFill/>
        </p:spPr>
        <p:txBody>
          <a:bodyPr wrap="square" rtlCol="0">
            <a:spAutoFit/>
          </a:bodyPr>
          <a:lstStyle/>
          <a:p>
            <a:pPr marL="285750" indent="-285750">
              <a:buFont typeface="Wingdings" panose="05000000000000000000" pitchFamily="2" charset="2"/>
              <a:buChar char="v"/>
            </a:pPr>
            <a:r>
              <a:rPr lang="de-DE" dirty="0"/>
              <a:t>FGT0, 1, … {</a:t>
            </a:r>
            <a:r>
              <a:rPr lang="el-GR" dirty="0"/>
              <a:t>α</a:t>
            </a:r>
            <a:r>
              <a:rPr lang="de-DE" dirty="0"/>
              <a:t>}	[</a:t>
            </a:r>
            <a:r>
              <a:rPr lang="de-DE" dirty="0" err="1">
                <a:solidFill>
                  <a:srgbClr val="C00000"/>
                </a:solidFill>
              </a:rPr>
              <a:t>adjusted</a:t>
            </a:r>
            <a:r>
              <a:rPr lang="de-DE" dirty="0"/>
              <a:t> FGT]</a:t>
            </a:r>
          </a:p>
          <a:p>
            <a:pPr marL="285750" indent="-285750">
              <a:buFont typeface="Wingdings" panose="05000000000000000000" pitchFamily="2" charset="2"/>
              <a:buChar char="v"/>
            </a:pPr>
            <a:r>
              <a:rPr lang="de-DE" dirty="0"/>
              <a:t>W0, 1, … {</a:t>
            </a:r>
            <a:r>
              <a:rPr lang="el-GR" dirty="0"/>
              <a:t>α</a:t>
            </a:r>
            <a:r>
              <a:rPr lang="de-DE" dirty="0"/>
              <a:t>} 	[AF, dual-</a:t>
            </a:r>
            <a:r>
              <a:rPr lang="de-DE" dirty="0" err="1"/>
              <a:t>cutoff</a:t>
            </a:r>
            <a:r>
              <a:rPr lang="de-DE" dirty="0"/>
              <a:t>, .33]</a:t>
            </a:r>
          </a:p>
        </p:txBody>
      </p:sp>
      <p:sp>
        <p:nvSpPr>
          <p:cNvPr id="9" name="Textfeld 8">
            <a:extLst>
              <a:ext uri="{FF2B5EF4-FFF2-40B4-BE49-F238E27FC236}">
                <a16:creationId xmlns:a16="http://schemas.microsoft.com/office/drawing/2014/main" id="{BF2ABA27-140A-9197-E5B6-192B18995081}"/>
              </a:ext>
            </a:extLst>
          </p:cNvPr>
          <p:cNvSpPr txBox="1"/>
          <p:nvPr/>
        </p:nvSpPr>
        <p:spPr>
          <a:xfrm>
            <a:off x="937490" y="6046586"/>
            <a:ext cx="4969391" cy="584775"/>
          </a:xfrm>
          <a:prstGeom prst="rect">
            <a:avLst/>
          </a:prstGeom>
          <a:noFill/>
        </p:spPr>
        <p:txBody>
          <a:bodyPr wrap="square">
            <a:spAutoFit/>
          </a:bodyPr>
          <a:lstStyle/>
          <a:p>
            <a:r>
              <a:rPr lang="en-US" sz="1600" i="1" kern="0" dirty="0">
                <a:latin typeface="Times New Roman" panose="02020603050405020304" pitchFamily="18" charset="0"/>
              </a:rPr>
              <a:t>Foster/Greer/</a:t>
            </a:r>
            <a:r>
              <a:rPr lang="en-US" sz="1600" i="1" kern="0" dirty="0" err="1">
                <a:latin typeface="Times New Roman" panose="02020603050405020304" pitchFamily="18" charset="0"/>
              </a:rPr>
              <a:t>Thorbecke</a:t>
            </a:r>
            <a:r>
              <a:rPr lang="en-US" sz="1600" i="1" kern="0" dirty="0">
                <a:latin typeface="Times New Roman" panose="02020603050405020304" pitchFamily="18" charset="0"/>
              </a:rPr>
              <a:t> 1984, 2010;</a:t>
            </a:r>
            <a:br>
              <a:rPr lang="en-US" sz="1600" i="1" kern="0" dirty="0">
                <a:latin typeface="Times New Roman" panose="02020603050405020304" pitchFamily="18" charset="0"/>
              </a:rPr>
            </a:br>
            <a:r>
              <a:rPr lang="en-US" sz="1600" i="1" kern="0" dirty="0" err="1">
                <a:latin typeface="Times New Roman" panose="02020603050405020304" pitchFamily="18" charset="0"/>
              </a:rPr>
              <a:t>Alkire</a:t>
            </a:r>
            <a:r>
              <a:rPr lang="en-US" sz="1600" i="1" kern="0" dirty="0">
                <a:latin typeface="Times New Roman" panose="02020603050405020304" pitchFamily="18" charset="0"/>
              </a:rPr>
              <a:t>/Foster 2011a,b; </a:t>
            </a:r>
            <a:r>
              <a:rPr lang="en-US" sz="1600" i="1" kern="0" dirty="0" err="1">
                <a:latin typeface="Times New Roman" panose="02020603050405020304" pitchFamily="18" charset="0"/>
              </a:rPr>
              <a:t>Alkire</a:t>
            </a:r>
            <a:r>
              <a:rPr lang="en-US" sz="1600" i="1" kern="0" dirty="0">
                <a:latin typeface="Times New Roman" panose="02020603050405020304" pitchFamily="18" charset="0"/>
              </a:rPr>
              <a:t> et al. 2015</a:t>
            </a:r>
            <a:endParaRPr lang="de-DE" sz="1600" i="1" kern="0" dirty="0">
              <a:latin typeface="Times New Roman" panose="02020603050405020304" pitchFamily="18" charset="0"/>
            </a:endParaRPr>
          </a:p>
        </p:txBody>
      </p:sp>
      <p:sp>
        <p:nvSpPr>
          <p:cNvPr id="12" name="Textfeld 11">
            <a:extLst>
              <a:ext uri="{FF2B5EF4-FFF2-40B4-BE49-F238E27FC236}">
                <a16:creationId xmlns:a16="http://schemas.microsoft.com/office/drawing/2014/main" id="{6670CA4D-1DB8-BC2F-5FA3-1D30F329E427}"/>
              </a:ext>
            </a:extLst>
          </p:cNvPr>
          <p:cNvSpPr txBox="1"/>
          <p:nvPr/>
        </p:nvSpPr>
        <p:spPr>
          <a:xfrm>
            <a:off x="6780107" y="6046586"/>
            <a:ext cx="3076303" cy="338554"/>
          </a:xfrm>
          <a:prstGeom prst="rect">
            <a:avLst/>
          </a:prstGeom>
          <a:noFill/>
        </p:spPr>
        <p:txBody>
          <a:bodyPr wrap="square">
            <a:spAutoFit/>
          </a:bodyPr>
          <a:lstStyle/>
          <a:p>
            <a:r>
              <a:rPr lang="en-US" sz="1600" i="1" kern="0" dirty="0" err="1">
                <a:latin typeface="Times New Roman" panose="02020603050405020304" pitchFamily="18" charset="0"/>
              </a:rPr>
              <a:t>Peichl</a:t>
            </a:r>
            <a:r>
              <a:rPr lang="en-US" sz="1600" i="1" kern="0" dirty="0">
                <a:latin typeface="Times New Roman" panose="02020603050405020304" pitchFamily="18" charset="0"/>
              </a:rPr>
              <a:t>/Pestel 2013; Krause 2019; </a:t>
            </a:r>
            <a:endParaRPr lang="de-DE" sz="1600" i="1" kern="0" dirty="0">
              <a:latin typeface="Times New Roman" panose="02020603050405020304" pitchFamily="18" charset="0"/>
            </a:endParaRPr>
          </a:p>
        </p:txBody>
      </p:sp>
    </p:spTree>
    <p:extLst>
      <p:ext uri="{BB962C8B-B14F-4D97-AF65-F5344CB8AC3E}">
        <p14:creationId xmlns:p14="http://schemas.microsoft.com/office/powerpoint/2010/main" val="1099901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1031327"/>
                <a:ext cx="4680000" cy="3762761"/>
              </a:xfrm>
              <a:prstGeom prst="rect">
                <a:avLst/>
              </a:prstGeom>
            </p:spPr>
            <p:txBody>
              <a:bodyPr>
                <a:spAutoFit/>
              </a:bodyPr>
              <a:lstStyle/>
              <a:p>
                <a:pPr marL="449580">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de-DE" i="1" smtClean="0">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𝑝</m:t>
                          </m:r>
                          <m:r>
                            <a:rPr lang="de-DE" b="0" i="1" smtClean="0">
                              <a:solidFill>
                                <a:schemeClr val="tx1"/>
                              </a:solidFill>
                              <a:latin typeface="Cambria Math" panose="02040503050406030204" pitchFamily="18" charset="0"/>
                            </a:rPr>
                            <m:t>𝑑</m:t>
                          </m:r>
                        </m:e>
                        <m:sub>
                          <m:r>
                            <a:rPr lang="de-DE" i="1">
                              <a:solidFill>
                                <a:schemeClr val="tx1"/>
                              </a:solidFill>
                              <a:latin typeface="Cambria Math" panose="02040503050406030204" pitchFamily="18" charset="0"/>
                            </a:rPr>
                            <m:t>𝑖</m:t>
                          </m:r>
                        </m:sub>
                      </m:sSub>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𝑒𝑥𝑝</m:t>
                      </m:r>
                      <m:d>
                        <m:dPr>
                          <m:begChr m:val="{"/>
                          <m:endChr m:val="}"/>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𝜀</m:t>
                          </m:r>
                          <m:d>
                            <m:dPr>
                              <m:begChr m:val="["/>
                              <m:endChr m:val="]"/>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1−</m:t>
                              </m:r>
                              <m:sSup>
                                <m:sSupPr>
                                  <m:ctrlPr>
                                    <a:rPr lang="de-DE" i="1">
                                      <a:solidFill>
                                        <a:schemeClr val="tx1"/>
                                      </a:solidFill>
                                      <a:latin typeface="Cambria Math" panose="02040503050406030204" pitchFamily="18" charset="0"/>
                                    </a:rPr>
                                  </m:ctrlPr>
                                </m:sSupPr>
                                <m:e>
                                  <m:d>
                                    <m:dPr>
                                      <m:ctrlPr>
                                        <a:rPr lang="de-DE" i="1">
                                          <a:solidFill>
                                            <a:schemeClr val="tx1"/>
                                          </a:solidFill>
                                          <a:latin typeface="Cambria Math" panose="02040503050406030204" pitchFamily="18" charset="0"/>
                                        </a:rPr>
                                      </m:ctrlPr>
                                    </m:dPr>
                                    <m:e>
                                      <m:f>
                                        <m:fPr>
                                          <m:ctrlPr>
                                            <a:rPr lang="de-DE" i="1">
                                              <a:solidFill>
                                                <a:schemeClr val="tx1"/>
                                              </a:solidFill>
                                              <a:latin typeface="Cambria Math" panose="02040503050406030204" pitchFamily="18" charset="0"/>
                                            </a:rPr>
                                          </m:ctrlPr>
                                        </m:fPr>
                                        <m:num>
                                          <m:sSub>
                                            <m:sSubPr>
                                              <m:ctrlPr>
                                                <a:rPr lang="de-DE" i="1">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𝑦</m:t>
                                              </m:r>
                                            </m:e>
                                            <m:sub>
                                              <m:r>
                                                <a:rPr lang="de-DE" i="1">
                                                  <a:solidFill>
                                                    <a:schemeClr val="tx1"/>
                                                  </a:solidFill>
                                                  <a:latin typeface="Cambria Math" panose="02040503050406030204" pitchFamily="18" charset="0"/>
                                                </a:rPr>
                                                <m:t>𝑖</m:t>
                                              </m:r>
                                            </m:sub>
                                          </m:sSub>
                                        </m:num>
                                        <m:den>
                                          <m:r>
                                            <a:rPr lang="de-DE" b="0" i="1" smtClean="0">
                                              <a:solidFill>
                                                <a:schemeClr val="tx1"/>
                                              </a:solidFill>
                                              <a:latin typeface="Cambria Math" panose="02040503050406030204" pitchFamily="18" charset="0"/>
                                            </a:rPr>
                                            <m:t>𝑧</m:t>
                                          </m:r>
                                        </m:den>
                                      </m:f>
                                    </m:e>
                                  </m:d>
                                </m:e>
                                <m:sup>
                                  <m:r>
                                    <a:rPr lang="de-DE" i="1">
                                      <a:solidFill>
                                        <a:schemeClr val="tx1"/>
                                      </a:solidFill>
                                      <a:latin typeface="Cambria Math" panose="02040503050406030204" pitchFamily="18" charset="0"/>
                                    </a:rPr>
                                    <m:t>𝜏</m:t>
                                  </m:r>
                                  <m:d>
                                    <m:dPr>
                                      <m:begChr m:val="["/>
                                      <m:endChr m:val="]"/>
                                      <m:ctrlPr>
                                        <a:rPr lang="de-DE" i="1">
                                          <a:solidFill>
                                            <a:schemeClr val="tx1"/>
                                          </a:solidFill>
                                          <a:latin typeface="Cambria Math" panose="02040503050406030204" pitchFamily="18" charset="0"/>
                                        </a:rPr>
                                      </m:ctrlPr>
                                    </m:dPr>
                                    <m:e>
                                      <m:d>
                                        <m:dPr>
                                          <m:ctrlPr>
                                            <a:rPr lang="de-DE" i="1">
                                              <a:solidFill>
                                                <a:schemeClr val="tx1"/>
                                              </a:solidFill>
                                              <a:latin typeface="Cambria Math" panose="02040503050406030204" pitchFamily="18" charset="0"/>
                                            </a:rPr>
                                          </m:ctrlPr>
                                        </m:dPr>
                                        <m:e>
                                          <m:f>
                                            <m:fPr>
                                              <m:ctrlPr>
                                                <a:rPr lang="de-DE" i="1">
                                                  <a:solidFill>
                                                    <a:schemeClr val="tx1"/>
                                                  </a:solidFill>
                                                  <a:latin typeface="Cambria Math" panose="02040503050406030204" pitchFamily="18" charset="0"/>
                                                </a:rPr>
                                              </m:ctrlPr>
                                            </m:fPr>
                                            <m:num>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𝑦</m:t>
                                                  </m:r>
                                                </m:e>
                                                <m:sub>
                                                  <m:r>
                                                    <a:rPr lang="de-DE" i="1">
                                                      <a:solidFill>
                                                        <a:schemeClr val="tx1"/>
                                                      </a:solidFill>
                                                      <a:latin typeface="Cambria Math" panose="02040503050406030204" pitchFamily="18" charset="0"/>
                                                    </a:rPr>
                                                    <m:t>𝑖</m:t>
                                                  </m:r>
                                                </m:sub>
                                              </m:sSub>
                                            </m:num>
                                            <m:den>
                                              <m:r>
                                                <a:rPr lang="de-DE" i="1">
                                                  <a:solidFill>
                                                    <a:schemeClr val="tx1"/>
                                                  </a:solidFill>
                                                  <a:latin typeface="Cambria Math" panose="02040503050406030204" pitchFamily="18" charset="0"/>
                                                </a:rPr>
                                                <m:t>𝑧</m:t>
                                              </m:r>
                                            </m:den>
                                          </m:f>
                                        </m:e>
                                      </m:d>
                                    </m:e>
                                  </m:d>
                                </m:sup>
                              </m:sSup>
                            </m:e>
                          </m:d>
                        </m:e>
                      </m:d>
                    </m:oMath>
                  </m:oMathPara>
                </a14:m>
                <a:endParaRPr lang="de-DE" dirty="0"/>
              </a:p>
              <a:p>
                <a:r>
                  <a:rPr lang="en-US" sz="1600" dirty="0"/>
                  <a:t>with</a:t>
                </a:r>
                <a:r>
                  <a:rPr lang="en-US" dirty="0"/>
                  <a:t> </a:t>
                </a:r>
              </a:p>
              <a:p>
                <a:r>
                  <a:rPr lang="en-US" dirty="0"/>
                  <a:t>	</a:t>
                </a:r>
                <a:r>
                  <a:rPr lang="de-DE" i="1" dirty="0"/>
                  <a:t> </a:t>
                </a:r>
                <a:endParaRPr lang="en-US" dirty="0"/>
              </a:p>
              <a:p>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𝑝</m:t>
                        </m:r>
                        <m:r>
                          <a:rPr lang="de-DE" sz="1600" b="0" i="1" smtClean="0">
                            <a:latin typeface="Cambria Math" panose="02040503050406030204" pitchFamily="18" charset="0"/>
                          </a:rPr>
                          <m:t>𝑑</m:t>
                        </m:r>
                      </m:e>
                      <m:sub>
                        <m:r>
                          <a:rPr lang="de-DE" sz="1600" i="1">
                            <a:latin typeface="Cambria Math" panose="02040503050406030204" pitchFamily="18" charset="0"/>
                          </a:rPr>
                          <m:t>𝑖</m:t>
                        </m:r>
                      </m:sub>
                    </m:sSub>
                  </m:oMath>
                </a14:m>
                <a:r>
                  <a:rPr lang="en-US" sz="1600" dirty="0"/>
                  <a:t>  individual score of partial deprivation for</a:t>
                </a:r>
              </a:p>
              <a:p>
                <a:r>
                  <a:rPr lang="en-US" sz="1600" dirty="0"/>
                  <a:t>         indicator </a:t>
                </a:r>
                <a14:m>
                  <m:oMath xmlns:m="http://schemas.openxmlformats.org/officeDocument/2006/math">
                    <m:sSub>
                      <m:sSubPr>
                        <m:ctrlPr>
                          <a:rPr lang="de-DE" sz="1600" i="1">
                            <a:latin typeface="Cambria Math" panose="02040503050406030204" pitchFamily="18" charset="0"/>
                          </a:rPr>
                        </m:ctrlPr>
                      </m:sSubPr>
                      <m:e>
                        <m:r>
                          <a:rPr lang="de-DE" sz="1600" b="0" i="1" smtClean="0">
                            <a:latin typeface="Cambria Math" panose="02040503050406030204" pitchFamily="18" charset="0"/>
                          </a:rPr>
                          <m:t>𝑦</m:t>
                        </m:r>
                      </m:e>
                      <m:sub>
                        <m:r>
                          <a:rPr lang="de-DE" sz="1600" i="1">
                            <a:latin typeface="Cambria Math" panose="02040503050406030204" pitchFamily="18" charset="0"/>
                          </a:rPr>
                          <m:t>𝑖</m:t>
                        </m:r>
                      </m:sub>
                    </m:sSub>
                  </m:oMath>
                </a14:m>
                <a:r>
                  <a:rPr lang="de-DE" sz="1600" i="1" dirty="0">
                    <a:latin typeface="Cambria Math" panose="02040503050406030204" pitchFamily="18" charset="0"/>
                  </a:rPr>
                  <a:t> </a:t>
                </a:r>
                <a:r>
                  <a:rPr lang="en-US" sz="1600" dirty="0"/>
                  <a:t>[0, …, 1]</a:t>
                </a:r>
                <a:endParaRPr lang="de-DE" sz="1600" dirty="0"/>
              </a:p>
              <a:p>
                <a14:m>
                  <m:oMath xmlns:m="http://schemas.openxmlformats.org/officeDocument/2006/math">
                    <m:sSub>
                      <m:sSubPr>
                        <m:ctrlPr>
                          <a:rPr lang="de-DE" sz="1600" i="1">
                            <a:latin typeface="Cambria Math" panose="02040503050406030204" pitchFamily="18" charset="0"/>
                          </a:rPr>
                        </m:ctrlPr>
                      </m:sSubPr>
                      <m:e>
                        <m:r>
                          <a:rPr lang="de-DE" sz="1600" b="0" i="1" smtClean="0">
                            <a:latin typeface="Cambria Math" panose="02040503050406030204" pitchFamily="18" charset="0"/>
                          </a:rPr>
                          <m:t>𝑦</m:t>
                        </m:r>
                      </m:e>
                      <m:sub>
                        <m:r>
                          <a:rPr lang="de-DE" sz="1600" i="1">
                            <a:latin typeface="Cambria Math" panose="02040503050406030204" pitchFamily="18" charset="0"/>
                          </a:rPr>
                          <m:t>𝑖</m:t>
                        </m:r>
                      </m:sub>
                    </m:sSub>
                  </m:oMath>
                </a14:m>
                <a:r>
                  <a:rPr lang="en-US" sz="1600" dirty="0"/>
                  <a:t>     individual value of deprivation in indicator </a:t>
                </a:r>
                <a14:m>
                  <m:oMath xmlns:m="http://schemas.openxmlformats.org/officeDocument/2006/math">
                    <m:r>
                      <m:rPr>
                        <m:sty m:val="p"/>
                      </m:rPr>
                      <a:rPr lang="de-DE" sz="1600" b="0" i="0" smtClean="0">
                        <a:latin typeface="Cambria Math" panose="02040503050406030204" pitchFamily="18" charset="0"/>
                      </a:rPr>
                      <m:t>y</m:t>
                    </m:r>
                  </m:oMath>
                </a14:m>
                <a:endParaRPr lang="de-DE" sz="1600" dirty="0"/>
              </a:p>
              <a:p>
                <a14:m>
                  <m:oMath xmlns:m="http://schemas.openxmlformats.org/officeDocument/2006/math">
                    <m:r>
                      <a:rPr lang="de-DE" sz="1600" b="0" i="1" smtClean="0">
                        <a:latin typeface="Cambria Math" panose="02040503050406030204" pitchFamily="18" charset="0"/>
                      </a:rPr>
                      <m:t>𝑧</m:t>
                    </m:r>
                    <m:r>
                      <a:rPr lang="de-DE" sz="1600" i="1">
                        <a:latin typeface="Cambria Math" panose="02040503050406030204" pitchFamily="18" charset="0"/>
                      </a:rPr>
                      <m:t> </m:t>
                    </m:r>
                  </m:oMath>
                </a14:m>
                <a:r>
                  <a:rPr lang="en-US" sz="1600" dirty="0"/>
                  <a:t>      threshold of poverty/deprivation for indicator </a:t>
                </a:r>
                <a14:m>
                  <m:oMath xmlns:m="http://schemas.openxmlformats.org/officeDocument/2006/math">
                    <m:r>
                      <m:rPr>
                        <m:sty m:val="p"/>
                      </m:rPr>
                      <a:rPr lang="de-DE" sz="1600" b="0" i="0" smtClean="0">
                        <a:latin typeface="Cambria Math" panose="02040503050406030204" pitchFamily="18" charset="0"/>
                      </a:rPr>
                      <m:t>y</m:t>
                    </m:r>
                  </m:oMath>
                </a14:m>
                <a:endParaRPr lang="de-DE" sz="1600" dirty="0"/>
              </a:p>
              <a:p>
                <a14:m>
                  <m:oMath xmlns:m="http://schemas.openxmlformats.org/officeDocument/2006/math">
                    <m:r>
                      <a:rPr lang="de-DE" sz="1600" i="1">
                        <a:latin typeface="Cambria Math" panose="02040503050406030204" pitchFamily="18" charset="0"/>
                      </a:rPr>
                      <m:t>𝜏</m:t>
                    </m:r>
                  </m:oMath>
                </a14:m>
                <a:r>
                  <a:rPr lang="de-DE" sz="1600" dirty="0"/>
                  <a:t>       </a:t>
                </a:r>
                <a:r>
                  <a:rPr lang="en-US" sz="1600" dirty="0"/>
                  <a:t>parameter for the type of the baseline</a:t>
                </a:r>
              </a:p>
              <a:p>
                <a:r>
                  <a:rPr lang="en-US" sz="1600" dirty="0"/>
                  <a:t>         identification function</a:t>
                </a:r>
                <a:endParaRPr lang="de-DE" sz="1600" dirty="0"/>
              </a:p>
              <a:p>
                <a14:m>
                  <m:oMath xmlns:m="http://schemas.openxmlformats.org/officeDocument/2006/math">
                    <m:r>
                      <a:rPr lang="de-DE" sz="1600" i="1">
                        <a:latin typeface="Cambria Math" panose="02040503050406030204" pitchFamily="18" charset="0"/>
                      </a:rPr>
                      <m:t>𝜀</m:t>
                    </m:r>
                  </m:oMath>
                </a14:m>
                <a:r>
                  <a:rPr lang="en-US" sz="1600" dirty="0"/>
                  <a:t>       parameter for the shape of the identification</a:t>
                </a:r>
              </a:p>
              <a:p>
                <a:r>
                  <a:rPr lang="en-US" sz="1600" dirty="0"/>
                  <a:t>         function</a:t>
                </a:r>
                <a:endParaRPr lang="de-DE" sz="1600" dirty="0"/>
              </a:p>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1031327"/>
                <a:ext cx="4680000" cy="3762761"/>
              </a:xfrm>
              <a:prstGeom prst="rect">
                <a:avLst/>
              </a:prstGeom>
              <a:blipFill>
                <a:blip r:embed="rId2"/>
                <a:stretch>
                  <a:fillRect l="-782"/>
                </a:stretch>
              </a:blipFill>
            </p:spPr>
            <p:txBody>
              <a:bodyPr/>
              <a:lstStyle/>
              <a:p>
                <a:r>
                  <a:rPr lang="de-DE">
                    <a:noFill/>
                  </a:rPr>
                  <a:t> </a:t>
                </a:r>
              </a:p>
            </p:txBody>
          </p:sp>
        </mc:Fallback>
      </mc:AlternateContent>
      <p:sp>
        <p:nvSpPr>
          <p:cNvPr id="5" name="Rechteck 4"/>
          <p:cNvSpPr/>
          <p:nvPr/>
        </p:nvSpPr>
        <p:spPr>
          <a:xfrm>
            <a:off x="895420" y="278221"/>
            <a:ext cx="4794774"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Identification of Partial Deprivation</a:t>
            </a:r>
            <a:endParaRPr lang="de-DE" sz="2400" b="1"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501806" y="1031327"/>
                <a:ext cx="4680000" cy="3814955"/>
              </a:xfrm>
              <a:prstGeom prst="rect">
                <a:avLst/>
              </a:prstGeom>
            </p:spPr>
            <p:txBody>
              <a:bodyPr wrap="square">
                <a:spAutoFit/>
              </a:bodyPr>
              <a:lstStyle/>
              <a:p>
                <a:pPr marL="449580">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de-DE" i="1" smtClean="0">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𝑝𝑤</m:t>
                          </m:r>
                        </m:e>
                        <m:sub>
                          <m:r>
                            <a:rPr lang="de-DE" i="1">
                              <a:solidFill>
                                <a:schemeClr val="tx1"/>
                              </a:solidFill>
                              <a:latin typeface="Cambria Math" panose="02040503050406030204" pitchFamily="18" charset="0"/>
                            </a:rPr>
                            <m:t>𝑖</m:t>
                          </m:r>
                        </m:sub>
                      </m:sSub>
                      <m:r>
                        <a:rPr lang="de-DE" i="1">
                          <a:solidFill>
                            <a:schemeClr val="tx1"/>
                          </a:solidFill>
                          <a:latin typeface="Cambria Math" panose="02040503050406030204" pitchFamily="18" charset="0"/>
                        </a:rPr>
                        <m:t>=</m:t>
                      </m:r>
                      <m:r>
                        <a:rPr lang="de-DE" i="1" smtClean="0">
                          <a:solidFill>
                            <a:schemeClr val="tx1"/>
                          </a:solidFill>
                          <a:latin typeface="Cambria Math" panose="02040503050406030204" pitchFamily="18" charset="0"/>
                        </a:rPr>
                        <m:t>𝑒𝑥𝑝</m:t>
                      </m:r>
                      <m:d>
                        <m:dPr>
                          <m:begChr m:val="{"/>
                          <m:endChr m:val="}"/>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𝜀</m:t>
                          </m:r>
                          <m:d>
                            <m:dPr>
                              <m:begChr m:val="["/>
                              <m:endChr m:val="]"/>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1−</m:t>
                              </m:r>
                              <m:sSup>
                                <m:sSupPr>
                                  <m:ctrlPr>
                                    <a:rPr lang="de-DE" i="1">
                                      <a:solidFill>
                                        <a:schemeClr val="tx1"/>
                                      </a:solidFill>
                                      <a:latin typeface="Cambria Math" panose="02040503050406030204" pitchFamily="18" charset="0"/>
                                    </a:rPr>
                                  </m:ctrlPr>
                                </m:sSupPr>
                                <m:e>
                                  <m:d>
                                    <m:dPr>
                                      <m:ctrlPr>
                                        <a:rPr lang="de-DE" i="1">
                                          <a:solidFill>
                                            <a:schemeClr val="tx1"/>
                                          </a:solidFill>
                                          <a:latin typeface="Cambria Math" panose="02040503050406030204" pitchFamily="18" charset="0"/>
                                        </a:rPr>
                                      </m:ctrlPr>
                                    </m:dPr>
                                    <m:e>
                                      <m:f>
                                        <m:fPr>
                                          <m:ctrlPr>
                                            <a:rPr lang="de-DE" i="1">
                                              <a:solidFill>
                                                <a:schemeClr val="tx1"/>
                                              </a:solidFill>
                                              <a:latin typeface="Cambria Math" panose="02040503050406030204" pitchFamily="18" charset="0"/>
                                            </a:rPr>
                                          </m:ctrlPr>
                                        </m:fPr>
                                        <m:num>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𝑥</m:t>
                                              </m:r>
                                            </m:e>
                                            <m:sub>
                                              <m:r>
                                                <a:rPr lang="de-DE" i="1">
                                                  <a:solidFill>
                                                    <a:schemeClr val="tx1"/>
                                                  </a:solidFill>
                                                  <a:latin typeface="Cambria Math" panose="02040503050406030204" pitchFamily="18" charset="0"/>
                                                </a:rPr>
                                                <m:t>𝑖</m:t>
                                              </m:r>
                                            </m:sub>
                                          </m:sSub>
                                        </m:num>
                                        <m:den>
                                          <m:r>
                                            <a:rPr lang="de-DE" i="1">
                                              <a:solidFill>
                                                <a:schemeClr val="tx1"/>
                                              </a:solidFill>
                                              <a:latin typeface="Cambria Math" panose="02040503050406030204" pitchFamily="18" charset="0"/>
                                            </a:rPr>
                                            <m:t>𝑤</m:t>
                                          </m:r>
                                        </m:den>
                                      </m:f>
                                    </m:e>
                                  </m:d>
                                </m:e>
                                <m:sup>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𝜏</m:t>
                                  </m:r>
                                  <m:d>
                                    <m:dPr>
                                      <m:begChr m:val="["/>
                                      <m:endChr m:val="]"/>
                                      <m:ctrlPr>
                                        <a:rPr lang="de-DE" i="1">
                                          <a:solidFill>
                                            <a:schemeClr val="tx1"/>
                                          </a:solidFill>
                                          <a:latin typeface="Cambria Math" panose="02040503050406030204" pitchFamily="18" charset="0"/>
                                        </a:rPr>
                                      </m:ctrlPr>
                                    </m:dPr>
                                    <m:e>
                                      <m:sSup>
                                        <m:sSupPr>
                                          <m:ctrlPr>
                                            <a:rPr lang="de-DE" i="1">
                                              <a:solidFill>
                                                <a:schemeClr val="tx1"/>
                                              </a:solidFill>
                                              <a:latin typeface="Cambria Math" panose="02040503050406030204" pitchFamily="18" charset="0"/>
                                            </a:rPr>
                                          </m:ctrlPr>
                                        </m:sSupPr>
                                        <m:e>
                                          <m:d>
                                            <m:dPr>
                                              <m:ctrlPr>
                                                <a:rPr lang="de-DE" i="1">
                                                  <a:solidFill>
                                                    <a:schemeClr val="tx1"/>
                                                  </a:solidFill>
                                                  <a:latin typeface="Cambria Math" panose="02040503050406030204" pitchFamily="18" charset="0"/>
                                                </a:rPr>
                                              </m:ctrlPr>
                                            </m:dPr>
                                            <m:e>
                                              <m:f>
                                                <m:fPr>
                                                  <m:ctrlPr>
                                                    <a:rPr lang="de-DE" i="1">
                                                      <a:solidFill>
                                                        <a:schemeClr val="tx1"/>
                                                      </a:solidFill>
                                                      <a:latin typeface="Cambria Math" panose="02040503050406030204" pitchFamily="18" charset="0"/>
                                                    </a:rPr>
                                                  </m:ctrlPr>
                                                </m:fPr>
                                                <m:num>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𝑥</m:t>
                                                      </m:r>
                                                    </m:e>
                                                    <m:sub>
                                                      <m:r>
                                                        <a:rPr lang="de-DE" i="1">
                                                          <a:solidFill>
                                                            <a:schemeClr val="tx1"/>
                                                          </a:solidFill>
                                                          <a:latin typeface="Cambria Math" panose="02040503050406030204" pitchFamily="18" charset="0"/>
                                                        </a:rPr>
                                                        <m:t>𝑖</m:t>
                                                      </m:r>
                                                    </m:sub>
                                                  </m:sSub>
                                                </m:num>
                                                <m:den>
                                                  <m:r>
                                                    <a:rPr lang="de-DE" i="1">
                                                      <a:solidFill>
                                                        <a:schemeClr val="tx1"/>
                                                      </a:solidFill>
                                                      <a:latin typeface="Cambria Math" panose="02040503050406030204" pitchFamily="18" charset="0"/>
                                                    </a:rPr>
                                                    <m:t>𝑤</m:t>
                                                  </m:r>
                                                </m:den>
                                              </m:f>
                                            </m:e>
                                          </m:d>
                                        </m:e>
                                        <m:sup>
                                          <m:r>
                                            <a:rPr lang="de-DE" i="1">
                                              <a:solidFill>
                                                <a:schemeClr val="tx1"/>
                                              </a:solidFill>
                                              <a:latin typeface="Cambria Math" panose="02040503050406030204" pitchFamily="18" charset="0"/>
                                            </a:rPr>
                                            <m:t>−1</m:t>
                                          </m:r>
                                        </m:sup>
                                      </m:sSup>
                                    </m:e>
                                  </m:d>
                                </m:sup>
                              </m:sSup>
                            </m:e>
                          </m:d>
                        </m:e>
                      </m:d>
                    </m:oMath>
                  </m:oMathPara>
                </a14:m>
                <a:endParaRPr lang="de-DE" dirty="0"/>
              </a:p>
              <a:p>
                <a:r>
                  <a:rPr lang="en-US" sz="1600" dirty="0"/>
                  <a:t>with</a:t>
                </a:r>
                <a:r>
                  <a:rPr lang="en-US" dirty="0"/>
                  <a:t> </a:t>
                </a:r>
              </a:p>
              <a:p>
                <a:r>
                  <a:rPr lang="en-US" dirty="0"/>
                  <a:t>	</a:t>
                </a:r>
                <a:r>
                  <a:rPr lang="de-DE" i="1" dirty="0"/>
                  <a:t> </a:t>
                </a:r>
                <a:endParaRPr lang="en-US" dirty="0"/>
              </a:p>
              <a:p>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𝑝𝑤</m:t>
                        </m:r>
                      </m:e>
                      <m:sub>
                        <m:r>
                          <a:rPr lang="de-DE" sz="1600" i="1">
                            <a:latin typeface="Cambria Math" panose="02040503050406030204" pitchFamily="18" charset="0"/>
                          </a:rPr>
                          <m:t>𝑖</m:t>
                        </m:r>
                      </m:sub>
                    </m:sSub>
                  </m:oMath>
                </a14:m>
                <a:r>
                  <a:rPr lang="en-US" sz="1600" dirty="0"/>
                  <a:t>  individual score of partial well-being for </a:t>
                </a:r>
                <a:br>
                  <a:rPr lang="en-US" sz="1600" dirty="0"/>
                </a:br>
                <a:r>
                  <a:rPr lang="en-US" sz="1600" dirty="0"/>
                  <a:t>         indicator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𝑥</m:t>
                        </m:r>
                      </m:e>
                      <m:sub>
                        <m:r>
                          <a:rPr lang="de-DE" sz="1600" i="1">
                            <a:latin typeface="Cambria Math" panose="02040503050406030204" pitchFamily="18" charset="0"/>
                          </a:rPr>
                          <m:t>𝑖</m:t>
                        </m:r>
                      </m:sub>
                    </m:sSub>
                  </m:oMath>
                </a14:m>
                <a:r>
                  <a:rPr lang="de-DE" sz="1600" i="1" dirty="0">
                    <a:latin typeface="Cambria Math" panose="02040503050406030204" pitchFamily="18" charset="0"/>
                  </a:rPr>
                  <a:t> </a:t>
                </a:r>
                <a:r>
                  <a:rPr lang="en-US" sz="1600" dirty="0"/>
                  <a:t>[0, …, 1]</a:t>
                </a:r>
                <a:endParaRPr lang="de-DE" sz="1600" i="1" dirty="0">
                  <a:latin typeface="Cambria Math" panose="02040503050406030204" pitchFamily="18" charset="0"/>
                </a:endParaRPr>
              </a:p>
              <a:p>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𝑥</m:t>
                        </m:r>
                      </m:e>
                      <m:sub>
                        <m:r>
                          <a:rPr lang="de-DE" sz="1600" i="1">
                            <a:latin typeface="Cambria Math" panose="02040503050406030204" pitchFamily="18" charset="0"/>
                          </a:rPr>
                          <m:t>𝑖</m:t>
                        </m:r>
                      </m:sub>
                    </m:sSub>
                  </m:oMath>
                </a14:m>
                <a:r>
                  <a:rPr lang="en-US" sz="1600" dirty="0"/>
                  <a:t>     individual value of well-being in indicator </a:t>
                </a:r>
                <a14:m>
                  <m:oMath xmlns:m="http://schemas.openxmlformats.org/officeDocument/2006/math">
                    <m:r>
                      <a:rPr lang="de-DE" sz="1600" i="1">
                        <a:latin typeface="Cambria Math" panose="02040503050406030204" pitchFamily="18" charset="0"/>
                      </a:rPr>
                      <m:t>𝑥</m:t>
                    </m:r>
                  </m:oMath>
                </a14:m>
                <a:endParaRPr lang="de-DE" sz="1600" dirty="0"/>
              </a:p>
              <a:p>
                <a14:m>
                  <m:oMath xmlns:m="http://schemas.openxmlformats.org/officeDocument/2006/math">
                    <m:r>
                      <a:rPr lang="de-DE" sz="1600" i="1">
                        <a:latin typeface="Cambria Math" panose="02040503050406030204" pitchFamily="18" charset="0"/>
                      </a:rPr>
                      <m:t>𝑤</m:t>
                    </m:r>
                    <m:r>
                      <a:rPr lang="de-DE" sz="1600" i="1" smtClean="0">
                        <a:latin typeface="Cambria Math" panose="02040503050406030204" pitchFamily="18" charset="0"/>
                      </a:rPr>
                      <m:t> </m:t>
                    </m:r>
                  </m:oMath>
                </a14:m>
                <a:r>
                  <a:rPr lang="en-US" sz="1600" dirty="0"/>
                  <a:t>     threshold of well-being for indicator </a:t>
                </a:r>
                <a14:m>
                  <m:oMath xmlns:m="http://schemas.openxmlformats.org/officeDocument/2006/math">
                    <m:r>
                      <a:rPr lang="de-DE" sz="1600" i="1">
                        <a:latin typeface="Cambria Math" panose="02040503050406030204" pitchFamily="18" charset="0"/>
                      </a:rPr>
                      <m:t>𝑥</m:t>
                    </m:r>
                  </m:oMath>
                </a14:m>
                <a:endParaRPr lang="de-DE" sz="1600" dirty="0"/>
              </a:p>
              <a:p>
                <a14:m>
                  <m:oMath xmlns:m="http://schemas.openxmlformats.org/officeDocument/2006/math">
                    <m:r>
                      <a:rPr lang="de-DE" sz="1600" i="1">
                        <a:latin typeface="Cambria Math" panose="02040503050406030204" pitchFamily="18" charset="0"/>
                      </a:rPr>
                      <m:t>𝜏</m:t>
                    </m:r>
                  </m:oMath>
                </a14:m>
                <a:r>
                  <a:rPr lang="de-DE" sz="1600" dirty="0"/>
                  <a:t>       </a:t>
                </a:r>
                <a:r>
                  <a:rPr lang="en-US" sz="1600" dirty="0"/>
                  <a:t>parameter for the type of the baseline</a:t>
                </a:r>
              </a:p>
              <a:p>
                <a:r>
                  <a:rPr lang="en-US" sz="1600" dirty="0"/>
                  <a:t>         identification function</a:t>
                </a:r>
                <a:endParaRPr lang="de-DE" sz="1600" dirty="0"/>
              </a:p>
              <a:p>
                <a14:m>
                  <m:oMath xmlns:m="http://schemas.openxmlformats.org/officeDocument/2006/math">
                    <m:r>
                      <a:rPr lang="de-DE" sz="1600" i="1">
                        <a:latin typeface="Cambria Math" panose="02040503050406030204" pitchFamily="18" charset="0"/>
                      </a:rPr>
                      <m:t>𝜀</m:t>
                    </m:r>
                  </m:oMath>
                </a14:m>
                <a:r>
                  <a:rPr lang="en-US" sz="1600" dirty="0"/>
                  <a:t>       parameter for the shape of the identification</a:t>
                </a:r>
              </a:p>
              <a:p>
                <a:r>
                  <a:rPr lang="en-US" sz="1600" dirty="0"/>
                  <a:t>         function</a:t>
                </a:r>
                <a:endParaRPr lang="de-DE" sz="1600" dirty="0"/>
              </a:p>
              <a:p>
                <a:pPr marL="449580">
                  <a:lnSpc>
                    <a:spcPct val="115000"/>
                  </a:lnSpc>
                  <a:spcAft>
                    <a:spcPts val="1000"/>
                  </a:spcAft>
                </a:pPr>
                <a:endParaRPr lang="de-DE" dirty="0"/>
              </a:p>
            </p:txBody>
          </p:sp>
        </mc:Choice>
        <mc:Fallback xmlns="">
          <p:sp>
            <p:nvSpPr>
              <p:cNvPr id="6" name="Rechteck 5"/>
              <p:cNvSpPr>
                <a:spLocks noRot="1" noChangeAspect="1" noMove="1" noResize="1" noEditPoints="1" noAdjustHandles="1" noChangeArrowheads="1" noChangeShapeType="1" noTextEdit="1"/>
              </p:cNvSpPr>
              <p:nvPr/>
            </p:nvSpPr>
            <p:spPr>
              <a:xfrm>
                <a:off x="6501806" y="1031327"/>
                <a:ext cx="4680000" cy="3814955"/>
              </a:xfrm>
              <a:prstGeom prst="rect">
                <a:avLst/>
              </a:prstGeom>
              <a:blipFill>
                <a:blip r:embed="rId3"/>
                <a:stretch>
                  <a:fillRect l="-782"/>
                </a:stretch>
              </a:blipFill>
            </p:spPr>
            <p:txBody>
              <a:bodyPr/>
              <a:lstStyle/>
              <a:p>
                <a:r>
                  <a:rPr lang="de-DE">
                    <a:noFill/>
                  </a:rPr>
                  <a:t> </a:t>
                </a:r>
              </a:p>
            </p:txBody>
          </p:sp>
        </mc:Fallback>
      </mc:AlternateContent>
      <p:sp>
        <p:nvSpPr>
          <p:cNvPr id="7" name="Rechteck 6"/>
          <p:cNvSpPr/>
          <p:nvPr/>
        </p:nvSpPr>
        <p:spPr>
          <a:xfrm>
            <a:off x="6501806" y="278221"/>
            <a:ext cx="4612875"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Identification of Partial Well-Being</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hteck 2">
            <a:extLst>
              <a:ext uri="{FF2B5EF4-FFF2-40B4-BE49-F238E27FC236}">
                <a16:creationId xmlns:a16="http://schemas.microsoft.com/office/drawing/2014/main" id="{431FD528-6D0F-9269-A4E0-01782B7AB77E}"/>
              </a:ext>
            </a:extLst>
          </p:cNvPr>
          <p:cNvSpPr/>
          <p:nvPr/>
        </p:nvSpPr>
        <p:spPr>
          <a:xfrm>
            <a:off x="1010194" y="4786009"/>
            <a:ext cx="4698722"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Aggregation of Partial Deprivation </a:t>
            </a:r>
            <a:endParaRPr lang="de-DE" sz="2400" b="1" dirty="0">
              <a:solidFill>
                <a:srgbClr val="0070C0"/>
              </a:solidFill>
            </a:endParaRPr>
          </a:p>
        </p:txBody>
      </p:sp>
      <p:sp>
        <p:nvSpPr>
          <p:cNvPr id="8" name="Rechteck 7">
            <a:extLst>
              <a:ext uri="{FF2B5EF4-FFF2-40B4-BE49-F238E27FC236}">
                <a16:creationId xmlns:a16="http://schemas.microsoft.com/office/drawing/2014/main" id="{6A5D16D6-F142-6F1F-A56A-294543AE2F97}"/>
              </a:ext>
            </a:extLst>
          </p:cNvPr>
          <p:cNvSpPr/>
          <p:nvPr/>
        </p:nvSpPr>
        <p:spPr>
          <a:xfrm>
            <a:off x="6501806" y="4786008"/>
            <a:ext cx="4411400"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Aggregation of Partial Well-Being</a:t>
            </a:r>
            <a:endParaRPr lang="de-DE" sz="2400" b="1" dirty="0">
              <a:solidFill>
                <a:srgbClr val="0070C0"/>
              </a:solidFill>
            </a:endParaRPr>
          </a:p>
        </p:txBody>
      </p:sp>
      <p:sp>
        <p:nvSpPr>
          <p:cNvPr id="9" name="Textfeld 8">
            <a:extLst>
              <a:ext uri="{FF2B5EF4-FFF2-40B4-BE49-F238E27FC236}">
                <a16:creationId xmlns:a16="http://schemas.microsoft.com/office/drawing/2014/main" id="{DE0651CB-E563-B4A6-D35D-551D42228651}"/>
              </a:ext>
            </a:extLst>
          </p:cNvPr>
          <p:cNvSpPr txBox="1"/>
          <p:nvPr/>
        </p:nvSpPr>
        <p:spPr>
          <a:xfrm>
            <a:off x="6501806" y="5569526"/>
            <a:ext cx="3935285" cy="646331"/>
          </a:xfrm>
          <a:prstGeom prst="rect">
            <a:avLst/>
          </a:prstGeom>
          <a:noFill/>
        </p:spPr>
        <p:txBody>
          <a:bodyPr wrap="square" rtlCol="0">
            <a:spAutoFit/>
          </a:bodyPr>
          <a:lstStyle/>
          <a:p>
            <a:pPr marL="285750" indent="-285750">
              <a:buFont typeface="Wingdings" panose="05000000000000000000" pitchFamily="2" charset="2"/>
              <a:buChar char="v"/>
            </a:pPr>
            <a:r>
              <a:rPr lang="de-DE" dirty="0"/>
              <a:t>FGT0, 1, … {</a:t>
            </a:r>
            <a:r>
              <a:rPr lang="el-GR" dirty="0"/>
              <a:t>α</a:t>
            </a:r>
            <a:r>
              <a:rPr lang="de-DE" dirty="0"/>
              <a:t>}	[</a:t>
            </a:r>
            <a:r>
              <a:rPr lang="de-DE" dirty="0" err="1">
                <a:solidFill>
                  <a:srgbClr val="C00000"/>
                </a:solidFill>
              </a:rPr>
              <a:t>adjusted</a:t>
            </a:r>
            <a:r>
              <a:rPr lang="de-DE" dirty="0"/>
              <a:t> FGT]</a:t>
            </a:r>
          </a:p>
          <a:p>
            <a:pPr marL="285750" indent="-285750">
              <a:buFont typeface="Wingdings" panose="05000000000000000000" pitchFamily="2" charset="2"/>
              <a:buChar char="v"/>
            </a:pPr>
            <a:r>
              <a:rPr lang="de-DE" dirty="0"/>
              <a:t>W0, 1, … {</a:t>
            </a:r>
            <a:r>
              <a:rPr lang="el-GR" dirty="0"/>
              <a:t>α</a:t>
            </a:r>
            <a:r>
              <a:rPr lang="de-DE" dirty="0"/>
              <a:t>} 	[AF, dual-</a:t>
            </a:r>
            <a:r>
              <a:rPr lang="de-DE" dirty="0" err="1"/>
              <a:t>cutoff</a:t>
            </a:r>
            <a:r>
              <a:rPr lang="de-DE" dirty="0"/>
              <a:t>, .33]</a:t>
            </a:r>
          </a:p>
        </p:txBody>
      </p:sp>
      <p:sp>
        <p:nvSpPr>
          <p:cNvPr id="10" name="Textfeld 9">
            <a:extLst>
              <a:ext uri="{FF2B5EF4-FFF2-40B4-BE49-F238E27FC236}">
                <a16:creationId xmlns:a16="http://schemas.microsoft.com/office/drawing/2014/main" id="{4AA53F7D-2415-8FA3-71CE-0E1E98BAD5C1}"/>
              </a:ext>
            </a:extLst>
          </p:cNvPr>
          <p:cNvSpPr txBox="1"/>
          <p:nvPr/>
        </p:nvSpPr>
        <p:spPr>
          <a:xfrm>
            <a:off x="1010194" y="5564692"/>
            <a:ext cx="3935285" cy="646331"/>
          </a:xfrm>
          <a:prstGeom prst="rect">
            <a:avLst/>
          </a:prstGeom>
          <a:noFill/>
        </p:spPr>
        <p:txBody>
          <a:bodyPr wrap="square" rtlCol="0">
            <a:spAutoFit/>
          </a:bodyPr>
          <a:lstStyle/>
          <a:p>
            <a:pPr marL="285750" indent="-285750">
              <a:buFont typeface="Wingdings" panose="05000000000000000000" pitchFamily="2" charset="2"/>
              <a:buChar char="v"/>
            </a:pPr>
            <a:r>
              <a:rPr lang="de-DE" dirty="0"/>
              <a:t>FGT0, 1, … {</a:t>
            </a:r>
            <a:r>
              <a:rPr lang="el-GR" dirty="0"/>
              <a:t>α</a:t>
            </a:r>
            <a:r>
              <a:rPr lang="de-DE" dirty="0"/>
              <a:t>}	[</a:t>
            </a:r>
            <a:r>
              <a:rPr lang="de-DE" dirty="0" err="1">
                <a:solidFill>
                  <a:srgbClr val="C00000"/>
                </a:solidFill>
              </a:rPr>
              <a:t>adjusted</a:t>
            </a:r>
            <a:r>
              <a:rPr lang="de-DE" dirty="0"/>
              <a:t> FGT]</a:t>
            </a:r>
          </a:p>
          <a:p>
            <a:pPr marL="285750" indent="-285750">
              <a:buFont typeface="Wingdings" panose="05000000000000000000" pitchFamily="2" charset="2"/>
              <a:buChar char="v"/>
            </a:pPr>
            <a:r>
              <a:rPr lang="de-DE" dirty="0"/>
              <a:t>M0, 1, … {</a:t>
            </a:r>
            <a:r>
              <a:rPr lang="el-GR" dirty="0"/>
              <a:t>α</a:t>
            </a:r>
            <a:r>
              <a:rPr lang="de-DE" dirty="0"/>
              <a:t>} 	[AF, dual-</a:t>
            </a:r>
            <a:r>
              <a:rPr lang="de-DE" dirty="0" err="1"/>
              <a:t>cutoff</a:t>
            </a:r>
            <a:r>
              <a:rPr lang="de-DE" dirty="0"/>
              <a:t>, .33]</a:t>
            </a:r>
          </a:p>
        </p:txBody>
      </p:sp>
      <p:sp>
        <p:nvSpPr>
          <p:cNvPr id="11" name="Textfeld 10">
            <a:extLst>
              <a:ext uri="{FF2B5EF4-FFF2-40B4-BE49-F238E27FC236}">
                <a16:creationId xmlns:a16="http://schemas.microsoft.com/office/drawing/2014/main" id="{B859FF93-75F9-2FD8-AC82-CF826CA2CDED}"/>
              </a:ext>
            </a:extLst>
          </p:cNvPr>
          <p:cNvSpPr txBox="1"/>
          <p:nvPr/>
        </p:nvSpPr>
        <p:spPr>
          <a:xfrm>
            <a:off x="4451392" y="595239"/>
            <a:ext cx="3289215" cy="461665"/>
          </a:xfrm>
          <a:prstGeom prst="rect">
            <a:avLst/>
          </a:prstGeom>
          <a:noFill/>
        </p:spPr>
        <p:txBody>
          <a:bodyPr wrap="square" rtlCol="0">
            <a:spAutoFit/>
          </a:bodyPr>
          <a:lstStyle/>
          <a:p>
            <a:r>
              <a:rPr lang="de-DE" sz="2400" b="1" i="1" dirty="0">
                <a:solidFill>
                  <a:srgbClr val="C00000"/>
                </a:solidFill>
              </a:rPr>
              <a:t>Fixed-</a:t>
            </a:r>
            <a:r>
              <a:rPr lang="de-DE" sz="2400" b="1" i="1" dirty="0" err="1">
                <a:solidFill>
                  <a:srgbClr val="C00000"/>
                </a:solidFill>
              </a:rPr>
              <a:t>Fuzzy</a:t>
            </a:r>
            <a:r>
              <a:rPr lang="de-DE" sz="2400" b="1" i="1" dirty="0">
                <a:solidFill>
                  <a:srgbClr val="C00000"/>
                </a:solidFill>
              </a:rPr>
              <a:t>-Approach</a:t>
            </a:r>
          </a:p>
        </p:txBody>
      </p:sp>
      <p:sp>
        <p:nvSpPr>
          <p:cNvPr id="2" name="Textfeld 1">
            <a:extLst>
              <a:ext uri="{FF2B5EF4-FFF2-40B4-BE49-F238E27FC236}">
                <a16:creationId xmlns:a16="http://schemas.microsoft.com/office/drawing/2014/main" id="{60B54CEE-235D-9897-0CB7-A3918944C32C}"/>
              </a:ext>
            </a:extLst>
          </p:cNvPr>
          <p:cNvSpPr txBox="1"/>
          <p:nvPr/>
        </p:nvSpPr>
        <p:spPr>
          <a:xfrm>
            <a:off x="4322024" y="6368433"/>
            <a:ext cx="5218545" cy="338554"/>
          </a:xfrm>
          <a:prstGeom prst="rect">
            <a:avLst/>
          </a:prstGeom>
          <a:noFill/>
        </p:spPr>
        <p:txBody>
          <a:bodyPr wrap="square">
            <a:spAutoFit/>
          </a:bodyPr>
          <a:lstStyle/>
          <a:p>
            <a:r>
              <a:rPr lang="en-US" sz="1600" i="1" kern="0" dirty="0">
                <a:latin typeface="Times New Roman" panose="02020603050405020304" pitchFamily="18" charset="0"/>
              </a:rPr>
              <a:t>Krause 2019; 2024/forthcoming </a:t>
            </a:r>
            <a:endParaRPr lang="de-DE" sz="1600" i="1" kern="0" dirty="0">
              <a:latin typeface="Times New Roman" panose="02020603050405020304" pitchFamily="18" charset="0"/>
            </a:endParaRPr>
          </a:p>
        </p:txBody>
      </p:sp>
    </p:spTree>
    <p:extLst>
      <p:ext uri="{BB962C8B-B14F-4D97-AF65-F5344CB8AC3E}">
        <p14:creationId xmlns:p14="http://schemas.microsoft.com/office/powerpoint/2010/main" val="2574709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10382"/>
                <a:ext cx="4680000" cy="3754682"/>
              </a:xfrm>
              <a:prstGeom prst="rect">
                <a:avLst/>
              </a:prstGeom>
            </p:spPr>
            <p:txBody>
              <a:bodyPr>
                <a:spAutoFit/>
              </a:bodyPr>
              <a:lstStyle/>
              <a:p>
                <a:pPr marL="449580">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de-DE" i="1" smtClean="0">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𝑝</m:t>
                          </m:r>
                          <m:r>
                            <a:rPr lang="de-DE" b="0" i="1" smtClean="0">
                              <a:solidFill>
                                <a:srgbClr val="C00000"/>
                              </a:solidFill>
                              <a:latin typeface="Cambria Math" panose="02040503050406030204" pitchFamily="18" charset="0"/>
                            </a:rPr>
                            <m:t>𝑑</m:t>
                          </m:r>
                        </m:e>
                        <m:sub>
                          <m:r>
                            <a:rPr lang="de-DE" i="1">
                              <a:solidFill>
                                <a:srgbClr val="C00000"/>
                              </a:solidFill>
                              <a:latin typeface="Cambria Math" panose="02040503050406030204" pitchFamily="18" charset="0"/>
                            </a:rPr>
                            <m:t>𝑖</m:t>
                          </m:r>
                        </m:sub>
                      </m:sSub>
                      <m:r>
                        <a:rPr lang="de-DE" i="1">
                          <a:solidFill>
                            <a:srgbClr val="C00000"/>
                          </a:solidFill>
                          <a:latin typeface="Cambria Math" panose="02040503050406030204" pitchFamily="18" charset="0"/>
                        </a:rPr>
                        <m:t>=</m:t>
                      </m:r>
                      <m:r>
                        <a:rPr lang="de-DE" i="1">
                          <a:solidFill>
                            <a:srgbClr val="C00000"/>
                          </a:solidFill>
                          <a:latin typeface="Cambria Math" panose="02040503050406030204" pitchFamily="18" charset="0"/>
                        </a:rPr>
                        <m:t>𝑒𝑥𝑝</m:t>
                      </m:r>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𝜀</m:t>
                          </m:r>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1−</m:t>
                              </m:r>
                              <m:sSup>
                                <m:sSupPr>
                                  <m:ctrlPr>
                                    <a:rPr lang="de-DE" i="1">
                                      <a:solidFill>
                                        <a:srgbClr val="C00000"/>
                                      </a:solidFill>
                                      <a:latin typeface="Cambria Math" panose="02040503050406030204" pitchFamily="18" charset="0"/>
                                    </a:rPr>
                                  </m:ctrlPr>
                                </m:sSupPr>
                                <m:e>
                                  <m:d>
                                    <m:dPr>
                                      <m:ctrlPr>
                                        <a:rPr lang="de-DE" i="1">
                                          <a:solidFill>
                                            <a:srgbClr val="C00000"/>
                                          </a:solidFill>
                                          <a:latin typeface="Cambria Math" panose="02040503050406030204" pitchFamily="18" charset="0"/>
                                        </a:rPr>
                                      </m:ctrlPr>
                                    </m:dPr>
                                    <m:e>
                                      <m:f>
                                        <m:fPr>
                                          <m:ctrlPr>
                                            <a:rPr lang="de-DE" i="1">
                                              <a:solidFill>
                                                <a:srgbClr val="C00000"/>
                                              </a:solidFill>
                                              <a:latin typeface="Cambria Math" panose="02040503050406030204" pitchFamily="18" charset="0"/>
                                            </a:rPr>
                                          </m:ctrlPr>
                                        </m:fPr>
                                        <m:num>
                                          <m:sSub>
                                            <m:sSubPr>
                                              <m:ctrlPr>
                                                <a:rPr lang="de-DE" i="1">
                                                  <a:solidFill>
                                                    <a:srgbClr val="C00000"/>
                                                  </a:solidFill>
                                                  <a:latin typeface="Cambria Math" panose="02040503050406030204" pitchFamily="18" charset="0"/>
                                                </a:rPr>
                                              </m:ctrlPr>
                                            </m:sSubPr>
                                            <m:e>
                                              <m:r>
                                                <a:rPr lang="de-DE" b="0" i="1" smtClean="0">
                                                  <a:solidFill>
                                                    <a:srgbClr val="C00000"/>
                                                  </a:solidFill>
                                                  <a:latin typeface="Cambria Math" panose="02040503050406030204" pitchFamily="18" charset="0"/>
                                                </a:rPr>
                                                <m:t>𝑦</m:t>
                                              </m:r>
                                            </m:e>
                                            <m:sub>
                                              <m:r>
                                                <a:rPr lang="de-DE" i="1">
                                                  <a:solidFill>
                                                    <a:srgbClr val="C00000"/>
                                                  </a:solidFill>
                                                  <a:latin typeface="Cambria Math" panose="02040503050406030204" pitchFamily="18" charset="0"/>
                                                </a:rPr>
                                                <m:t>𝑖</m:t>
                                              </m:r>
                                            </m:sub>
                                          </m:sSub>
                                        </m:num>
                                        <m:den>
                                          <m:r>
                                            <a:rPr lang="de-DE" b="0" i="1" smtClean="0">
                                              <a:solidFill>
                                                <a:srgbClr val="C00000"/>
                                              </a:solidFill>
                                              <a:latin typeface="Cambria Math" panose="02040503050406030204" pitchFamily="18" charset="0"/>
                                            </a:rPr>
                                            <m:t>𝑧</m:t>
                                          </m:r>
                                        </m:den>
                                      </m:f>
                                    </m:e>
                                  </m:d>
                                </m:e>
                                <m:sup>
                                  <m:r>
                                    <a:rPr lang="de-DE" i="1">
                                      <a:solidFill>
                                        <a:srgbClr val="C00000"/>
                                      </a:solidFill>
                                      <a:latin typeface="Cambria Math" panose="02040503050406030204" pitchFamily="18" charset="0"/>
                                    </a:rPr>
                                    <m:t>𝜏</m:t>
                                  </m:r>
                                  <m:d>
                                    <m:dPr>
                                      <m:begChr m:val="["/>
                                      <m:endChr m:val="]"/>
                                      <m:ctrlPr>
                                        <a:rPr lang="de-DE" i="1">
                                          <a:solidFill>
                                            <a:srgbClr val="C00000"/>
                                          </a:solidFill>
                                          <a:latin typeface="Cambria Math" panose="02040503050406030204" pitchFamily="18" charset="0"/>
                                        </a:rPr>
                                      </m:ctrlPr>
                                    </m:dPr>
                                    <m:e>
                                      <m:d>
                                        <m:dPr>
                                          <m:ctrlPr>
                                            <a:rPr lang="de-DE" i="1">
                                              <a:solidFill>
                                                <a:srgbClr val="C00000"/>
                                              </a:solidFill>
                                              <a:latin typeface="Cambria Math" panose="02040503050406030204" pitchFamily="18" charset="0"/>
                                            </a:rPr>
                                          </m:ctrlPr>
                                        </m:dPr>
                                        <m:e>
                                          <m:f>
                                            <m:fPr>
                                              <m:ctrlPr>
                                                <a:rPr lang="de-DE" i="1">
                                                  <a:solidFill>
                                                    <a:srgbClr val="C00000"/>
                                                  </a:solidFill>
                                                  <a:latin typeface="Cambria Math" panose="02040503050406030204" pitchFamily="18" charset="0"/>
                                                </a:rPr>
                                              </m:ctrlPr>
                                            </m:fPr>
                                            <m:num>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𝑦</m:t>
                                                  </m:r>
                                                </m:e>
                                                <m:sub>
                                                  <m:r>
                                                    <a:rPr lang="de-DE" i="1">
                                                      <a:solidFill>
                                                        <a:srgbClr val="C00000"/>
                                                      </a:solidFill>
                                                      <a:latin typeface="Cambria Math" panose="02040503050406030204" pitchFamily="18" charset="0"/>
                                                    </a:rPr>
                                                    <m:t>𝑖</m:t>
                                                  </m:r>
                                                </m:sub>
                                              </m:sSub>
                                            </m:num>
                                            <m:den>
                                              <m:r>
                                                <a:rPr lang="de-DE" i="1">
                                                  <a:solidFill>
                                                    <a:srgbClr val="C00000"/>
                                                  </a:solidFill>
                                                  <a:latin typeface="Cambria Math" panose="02040503050406030204" pitchFamily="18" charset="0"/>
                                                </a:rPr>
                                                <m:t>𝑧</m:t>
                                              </m:r>
                                            </m:den>
                                          </m:f>
                                        </m:e>
                                      </m:d>
                                    </m:e>
                                  </m:d>
                                </m:sup>
                              </m:sSup>
                            </m:e>
                          </m:d>
                        </m:e>
                      </m:d>
                    </m:oMath>
                  </m:oMathPara>
                </a14:m>
                <a:endParaRPr lang="de-DE" dirty="0"/>
              </a:p>
              <a:p>
                <a:r>
                  <a:rPr lang="en-US" sz="1600" dirty="0"/>
                  <a:t>with</a:t>
                </a:r>
                <a:r>
                  <a:rPr lang="en-US" dirty="0"/>
                  <a:t> </a:t>
                </a:r>
              </a:p>
              <a:p>
                <a:r>
                  <a:rPr lang="en-US" dirty="0"/>
                  <a:t>	</a:t>
                </a:r>
                <a:r>
                  <a:rPr lang="de-DE" i="1" dirty="0"/>
                  <a:t> </a:t>
                </a:r>
                <a:endParaRPr lang="en-US" dirty="0"/>
              </a:p>
              <a:p>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𝑝</m:t>
                        </m:r>
                        <m:r>
                          <a:rPr lang="de-DE" sz="1600" b="0" i="1" smtClean="0">
                            <a:latin typeface="Cambria Math" panose="02040503050406030204" pitchFamily="18" charset="0"/>
                          </a:rPr>
                          <m:t>𝑑</m:t>
                        </m:r>
                      </m:e>
                      <m:sub>
                        <m:r>
                          <a:rPr lang="de-DE" sz="1600" i="1">
                            <a:latin typeface="Cambria Math" panose="02040503050406030204" pitchFamily="18" charset="0"/>
                          </a:rPr>
                          <m:t>𝑖</m:t>
                        </m:r>
                      </m:sub>
                    </m:sSub>
                  </m:oMath>
                </a14:m>
                <a:r>
                  <a:rPr lang="en-US" sz="1600" dirty="0"/>
                  <a:t>  individual score of partial deprivation for</a:t>
                </a:r>
              </a:p>
              <a:p>
                <a:r>
                  <a:rPr lang="en-US" sz="1600" dirty="0"/>
                  <a:t>         indicator </a:t>
                </a:r>
                <a14:m>
                  <m:oMath xmlns:m="http://schemas.openxmlformats.org/officeDocument/2006/math">
                    <m:sSub>
                      <m:sSubPr>
                        <m:ctrlPr>
                          <a:rPr lang="de-DE" sz="1600" i="1">
                            <a:latin typeface="Cambria Math" panose="02040503050406030204" pitchFamily="18" charset="0"/>
                          </a:rPr>
                        </m:ctrlPr>
                      </m:sSubPr>
                      <m:e>
                        <m:r>
                          <a:rPr lang="de-DE" sz="1600" b="0" i="1" smtClean="0">
                            <a:latin typeface="Cambria Math" panose="02040503050406030204" pitchFamily="18" charset="0"/>
                          </a:rPr>
                          <m:t>𝑦</m:t>
                        </m:r>
                      </m:e>
                      <m:sub>
                        <m:r>
                          <a:rPr lang="de-DE" sz="1600" i="1">
                            <a:latin typeface="Cambria Math" panose="02040503050406030204" pitchFamily="18" charset="0"/>
                          </a:rPr>
                          <m:t>𝑖</m:t>
                        </m:r>
                      </m:sub>
                    </m:sSub>
                  </m:oMath>
                </a14:m>
                <a:endParaRPr lang="de-DE" sz="1600" i="1" dirty="0">
                  <a:latin typeface="Cambria Math" panose="02040503050406030204" pitchFamily="18" charset="0"/>
                </a:endParaRPr>
              </a:p>
              <a:p>
                <a14:m>
                  <m:oMath xmlns:m="http://schemas.openxmlformats.org/officeDocument/2006/math">
                    <m:sSub>
                      <m:sSubPr>
                        <m:ctrlPr>
                          <a:rPr lang="de-DE" sz="1600" i="1">
                            <a:latin typeface="Cambria Math" panose="02040503050406030204" pitchFamily="18" charset="0"/>
                          </a:rPr>
                        </m:ctrlPr>
                      </m:sSubPr>
                      <m:e>
                        <m:r>
                          <a:rPr lang="de-DE" sz="1600" b="0" i="1" smtClean="0">
                            <a:latin typeface="Cambria Math" panose="02040503050406030204" pitchFamily="18" charset="0"/>
                          </a:rPr>
                          <m:t>𝑦</m:t>
                        </m:r>
                      </m:e>
                      <m:sub>
                        <m:r>
                          <a:rPr lang="de-DE" sz="1600" i="1">
                            <a:latin typeface="Cambria Math" panose="02040503050406030204" pitchFamily="18" charset="0"/>
                          </a:rPr>
                          <m:t>𝑖</m:t>
                        </m:r>
                      </m:sub>
                    </m:sSub>
                  </m:oMath>
                </a14:m>
                <a:r>
                  <a:rPr lang="en-US" sz="1600" dirty="0"/>
                  <a:t>     individual value of deprivation in indicator </a:t>
                </a:r>
                <a14:m>
                  <m:oMath xmlns:m="http://schemas.openxmlformats.org/officeDocument/2006/math">
                    <m:r>
                      <m:rPr>
                        <m:sty m:val="p"/>
                      </m:rPr>
                      <a:rPr lang="de-DE" sz="1600" b="0" i="0" smtClean="0">
                        <a:latin typeface="Cambria Math" panose="02040503050406030204" pitchFamily="18" charset="0"/>
                      </a:rPr>
                      <m:t>y</m:t>
                    </m:r>
                  </m:oMath>
                </a14:m>
                <a:endParaRPr lang="de-DE" sz="1600" dirty="0"/>
              </a:p>
              <a:p>
                <a14:m>
                  <m:oMath xmlns:m="http://schemas.openxmlformats.org/officeDocument/2006/math">
                    <m:r>
                      <a:rPr lang="de-DE" sz="1600" b="0" i="1" smtClean="0">
                        <a:latin typeface="Cambria Math" panose="02040503050406030204" pitchFamily="18" charset="0"/>
                      </a:rPr>
                      <m:t>𝑧</m:t>
                    </m:r>
                    <m:r>
                      <a:rPr lang="de-DE" sz="1600" i="1">
                        <a:latin typeface="Cambria Math" panose="02040503050406030204" pitchFamily="18" charset="0"/>
                      </a:rPr>
                      <m:t> </m:t>
                    </m:r>
                  </m:oMath>
                </a14:m>
                <a:r>
                  <a:rPr lang="en-US" sz="1600" dirty="0"/>
                  <a:t>      threshold of poverty/deprivation for indicator </a:t>
                </a:r>
                <a14:m>
                  <m:oMath xmlns:m="http://schemas.openxmlformats.org/officeDocument/2006/math">
                    <m:r>
                      <m:rPr>
                        <m:sty m:val="p"/>
                      </m:rPr>
                      <a:rPr lang="de-DE" sz="1600" b="0" i="0" smtClean="0">
                        <a:latin typeface="Cambria Math" panose="02040503050406030204" pitchFamily="18" charset="0"/>
                      </a:rPr>
                      <m:t>y</m:t>
                    </m:r>
                  </m:oMath>
                </a14:m>
                <a:endParaRPr lang="de-DE" sz="1600" dirty="0"/>
              </a:p>
              <a:p>
                <a14:m>
                  <m:oMath xmlns:m="http://schemas.openxmlformats.org/officeDocument/2006/math">
                    <m:r>
                      <a:rPr lang="de-DE" sz="1600" i="1">
                        <a:latin typeface="Cambria Math" panose="02040503050406030204" pitchFamily="18" charset="0"/>
                      </a:rPr>
                      <m:t>𝜏</m:t>
                    </m:r>
                  </m:oMath>
                </a14:m>
                <a:r>
                  <a:rPr lang="de-DE" sz="1600" dirty="0"/>
                  <a:t>       </a:t>
                </a:r>
                <a:r>
                  <a:rPr lang="en-US" sz="1600" dirty="0"/>
                  <a:t>parameter for the type of the baseline</a:t>
                </a:r>
              </a:p>
              <a:p>
                <a:r>
                  <a:rPr lang="en-US" sz="1600" dirty="0"/>
                  <a:t>         identification function</a:t>
                </a:r>
                <a:endParaRPr lang="de-DE" sz="1600" dirty="0"/>
              </a:p>
              <a:p>
                <a14:m>
                  <m:oMath xmlns:m="http://schemas.openxmlformats.org/officeDocument/2006/math">
                    <m:r>
                      <a:rPr lang="de-DE" sz="1600" i="1">
                        <a:latin typeface="Cambria Math" panose="02040503050406030204" pitchFamily="18" charset="0"/>
                      </a:rPr>
                      <m:t>𝜀</m:t>
                    </m:r>
                  </m:oMath>
                </a14:m>
                <a:r>
                  <a:rPr lang="en-US" sz="1600" dirty="0"/>
                  <a:t>       parameter for the shape of the identification</a:t>
                </a:r>
              </a:p>
              <a:p>
                <a:r>
                  <a:rPr lang="en-US" sz="1600" dirty="0"/>
                  <a:t>         function</a:t>
                </a:r>
                <a:endParaRPr lang="de-DE" sz="1600" dirty="0"/>
              </a:p>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10382"/>
                <a:ext cx="4680000" cy="3754682"/>
              </a:xfrm>
              <a:prstGeom prst="rect">
                <a:avLst/>
              </a:prstGeom>
              <a:blipFill rotWithShape="0">
                <a:blip r:embed="rId2"/>
                <a:stretch>
                  <a:fillRect l="-782"/>
                </a:stretch>
              </a:blipFill>
            </p:spPr>
            <p:txBody>
              <a:bodyPr/>
              <a:lstStyle/>
              <a:p>
                <a:r>
                  <a:rPr lang="de-DE">
                    <a:noFill/>
                  </a:rPr>
                  <a:t> </a:t>
                </a:r>
              </a:p>
            </p:txBody>
          </p:sp>
        </mc:Fallback>
      </mc:AlternateContent>
      <p:sp>
        <p:nvSpPr>
          <p:cNvPr id="5" name="Rechteck 4"/>
          <p:cNvSpPr/>
          <p:nvPr/>
        </p:nvSpPr>
        <p:spPr>
          <a:xfrm>
            <a:off x="1010194" y="1146439"/>
            <a:ext cx="5118581"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 Identification of Partial Deprivation</a:t>
            </a:r>
            <a:endParaRPr lang="de-DE" sz="2400" b="1"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823151" y="2010382"/>
                <a:ext cx="4680000" cy="3581622"/>
              </a:xfrm>
              <a:prstGeom prst="rect">
                <a:avLst/>
              </a:prstGeom>
            </p:spPr>
            <p:txBody>
              <a:bodyPr wrap="square">
                <a:spAutoFit/>
              </a:bodyPr>
              <a:lstStyle/>
              <a:p>
                <a:pPr marL="449580">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de-DE" i="1" smtClean="0">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𝑝𝑤</m:t>
                          </m:r>
                        </m:e>
                        <m:sub>
                          <m:r>
                            <a:rPr lang="de-DE" i="1">
                              <a:solidFill>
                                <a:srgbClr val="C00000"/>
                              </a:solidFill>
                              <a:latin typeface="Cambria Math" panose="02040503050406030204" pitchFamily="18" charset="0"/>
                            </a:rPr>
                            <m:t>𝑖</m:t>
                          </m:r>
                        </m:sub>
                      </m:sSub>
                      <m:r>
                        <a:rPr lang="de-DE" i="1">
                          <a:solidFill>
                            <a:srgbClr val="C00000"/>
                          </a:solidFill>
                          <a:latin typeface="Cambria Math" panose="02040503050406030204" pitchFamily="18" charset="0"/>
                        </a:rPr>
                        <m:t>=</m:t>
                      </m:r>
                      <m:r>
                        <a:rPr lang="de-DE" i="1">
                          <a:solidFill>
                            <a:srgbClr val="C00000"/>
                          </a:solidFill>
                          <a:latin typeface="Cambria Math" panose="02040503050406030204" pitchFamily="18" charset="0"/>
                        </a:rPr>
                        <m:t>𝑒𝑥𝑝</m:t>
                      </m:r>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𝜀</m:t>
                          </m:r>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1−</m:t>
                              </m:r>
                              <m:sSup>
                                <m:sSupPr>
                                  <m:ctrlPr>
                                    <a:rPr lang="de-DE" i="1">
                                      <a:solidFill>
                                        <a:srgbClr val="C00000"/>
                                      </a:solidFill>
                                      <a:latin typeface="Cambria Math" panose="02040503050406030204" pitchFamily="18" charset="0"/>
                                    </a:rPr>
                                  </m:ctrlPr>
                                </m:sSupPr>
                                <m:e>
                                  <m:d>
                                    <m:dPr>
                                      <m:ctrlPr>
                                        <a:rPr lang="de-DE" i="1">
                                          <a:solidFill>
                                            <a:srgbClr val="C00000"/>
                                          </a:solidFill>
                                          <a:latin typeface="Cambria Math" panose="02040503050406030204" pitchFamily="18" charset="0"/>
                                        </a:rPr>
                                      </m:ctrlPr>
                                    </m:dPr>
                                    <m:e>
                                      <m:f>
                                        <m:fPr>
                                          <m:ctrlPr>
                                            <a:rPr lang="de-DE" i="1">
                                              <a:solidFill>
                                                <a:srgbClr val="C00000"/>
                                              </a:solidFill>
                                              <a:latin typeface="Cambria Math" panose="02040503050406030204" pitchFamily="18" charset="0"/>
                                            </a:rPr>
                                          </m:ctrlPr>
                                        </m:fPr>
                                        <m:num>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𝑥</m:t>
                                              </m:r>
                                            </m:e>
                                            <m:sub>
                                              <m:r>
                                                <a:rPr lang="de-DE" i="1">
                                                  <a:solidFill>
                                                    <a:srgbClr val="C00000"/>
                                                  </a:solidFill>
                                                  <a:latin typeface="Cambria Math" panose="02040503050406030204" pitchFamily="18" charset="0"/>
                                                </a:rPr>
                                                <m:t>𝑖</m:t>
                                              </m:r>
                                            </m:sub>
                                          </m:sSub>
                                        </m:num>
                                        <m:den>
                                          <m:r>
                                            <a:rPr lang="de-DE" i="1">
                                              <a:solidFill>
                                                <a:srgbClr val="C00000"/>
                                              </a:solidFill>
                                              <a:latin typeface="Cambria Math" panose="02040503050406030204" pitchFamily="18" charset="0"/>
                                            </a:rPr>
                                            <m:t>𝑤</m:t>
                                          </m:r>
                                        </m:den>
                                      </m:f>
                                    </m:e>
                                  </m:d>
                                </m:e>
                                <m:sup>
                                  <m:r>
                                    <a:rPr lang="de-DE" i="1">
                                      <a:solidFill>
                                        <a:srgbClr val="C00000"/>
                                      </a:solidFill>
                                      <a:latin typeface="Cambria Math" panose="02040503050406030204" pitchFamily="18" charset="0"/>
                                    </a:rPr>
                                    <m:t>−</m:t>
                                  </m:r>
                                  <m:r>
                                    <a:rPr lang="de-DE" i="1">
                                      <a:solidFill>
                                        <a:srgbClr val="C00000"/>
                                      </a:solidFill>
                                      <a:latin typeface="Cambria Math" panose="02040503050406030204" pitchFamily="18" charset="0"/>
                                    </a:rPr>
                                    <m:t>𝜏</m:t>
                                  </m:r>
                                  <m:d>
                                    <m:dPr>
                                      <m:begChr m:val="["/>
                                      <m:endChr m:val="]"/>
                                      <m:ctrlPr>
                                        <a:rPr lang="de-DE" i="1">
                                          <a:solidFill>
                                            <a:srgbClr val="C00000"/>
                                          </a:solidFill>
                                          <a:latin typeface="Cambria Math" panose="02040503050406030204" pitchFamily="18" charset="0"/>
                                        </a:rPr>
                                      </m:ctrlPr>
                                    </m:dPr>
                                    <m:e>
                                      <m:sSup>
                                        <m:sSupPr>
                                          <m:ctrlPr>
                                            <a:rPr lang="de-DE" i="1">
                                              <a:solidFill>
                                                <a:srgbClr val="C00000"/>
                                              </a:solidFill>
                                              <a:latin typeface="Cambria Math" panose="02040503050406030204" pitchFamily="18" charset="0"/>
                                            </a:rPr>
                                          </m:ctrlPr>
                                        </m:sSupPr>
                                        <m:e>
                                          <m:d>
                                            <m:dPr>
                                              <m:ctrlPr>
                                                <a:rPr lang="de-DE" i="1">
                                                  <a:solidFill>
                                                    <a:srgbClr val="C00000"/>
                                                  </a:solidFill>
                                                  <a:latin typeface="Cambria Math" panose="02040503050406030204" pitchFamily="18" charset="0"/>
                                                </a:rPr>
                                              </m:ctrlPr>
                                            </m:dPr>
                                            <m:e>
                                              <m:f>
                                                <m:fPr>
                                                  <m:ctrlPr>
                                                    <a:rPr lang="de-DE" i="1">
                                                      <a:solidFill>
                                                        <a:srgbClr val="C00000"/>
                                                      </a:solidFill>
                                                      <a:latin typeface="Cambria Math" panose="02040503050406030204" pitchFamily="18" charset="0"/>
                                                    </a:rPr>
                                                  </m:ctrlPr>
                                                </m:fPr>
                                                <m:num>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𝑥</m:t>
                                                      </m:r>
                                                    </m:e>
                                                    <m:sub>
                                                      <m:r>
                                                        <a:rPr lang="de-DE" i="1">
                                                          <a:solidFill>
                                                            <a:srgbClr val="C00000"/>
                                                          </a:solidFill>
                                                          <a:latin typeface="Cambria Math" panose="02040503050406030204" pitchFamily="18" charset="0"/>
                                                        </a:rPr>
                                                        <m:t>𝑖</m:t>
                                                      </m:r>
                                                    </m:sub>
                                                  </m:sSub>
                                                </m:num>
                                                <m:den>
                                                  <m:r>
                                                    <a:rPr lang="de-DE" i="1">
                                                      <a:solidFill>
                                                        <a:srgbClr val="C00000"/>
                                                      </a:solidFill>
                                                      <a:latin typeface="Cambria Math" panose="02040503050406030204" pitchFamily="18" charset="0"/>
                                                    </a:rPr>
                                                    <m:t>𝑤</m:t>
                                                  </m:r>
                                                </m:den>
                                              </m:f>
                                            </m:e>
                                          </m:d>
                                        </m:e>
                                        <m:sup>
                                          <m:r>
                                            <a:rPr lang="de-DE" i="1">
                                              <a:solidFill>
                                                <a:srgbClr val="C00000"/>
                                              </a:solidFill>
                                              <a:latin typeface="Cambria Math" panose="02040503050406030204" pitchFamily="18" charset="0"/>
                                            </a:rPr>
                                            <m:t>−1</m:t>
                                          </m:r>
                                        </m:sup>
                                      </m:sSup>
                                    </m:e>
                                  </m:d>
                                </m:sup>
                              </m:sSup>
                            </m:e>
                          </m:d>
                        </m:e>
                      </m:d>
                    </m:oMath>
                  </m:oMathPara>
                </a14:m>
                <a:endParaRPr lang="de-DE" dirty="0"/>
              </a:p>
              <a:p>
                <a:r>
                  <a:rPr lang="en-US" sz="1600" dirty="0"/>
                  <a:t>with</a:t>
                </a:r>
                <a:r>
                  <a:rPr lang="en-US" dirty="0"/>
                  <a:t> </a:t>
                </a:r>
              </a:p>
              <a:p>
                <a:r>
                  <a:rPr lang="en-US" dirty="0"/>
                  <a:t>	</a:t>
                </a:r>
                <a:r>
                  <a:rPr lang="de-DE" i="1" dirty="0"/>
                  <a:t> </a:t>
                </a:r>
                <a:endParaRPr lang="en-US" dirty="0"/>
              </a:p>
              <a:p>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𝑝𝑤</m:t>
                        </m:r>
                      </m:e>
                      <m:sub>
                        <m:r>
                          <a:rPr lang="de-DE" sz="1600" i="1">
                            <a:latin typeface="Cambria Math" panose="02040503050406030204" pitchFamily="18" charset="0"/>
                          </a:rPr>
                          <m:t>𝑖</m:t>
                        </m:r>
                      </m:sub>
                    </m:sSub>
                  </m:oMath>
                </a14:m>
                <a:r>
                  <a:rPr lang="en-US" sz="1600" dirty="0"/>
                  <a:t>  individual score of partial wealth for indicator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𝑥</m:t>
                        </m:r>
                      </m:e>
                      <m:sub>
                        <m:r>
                          <a:rPr lang="de-DE" sz="1600" i="1">
                            <a:latin typeface="Cambria Math" panose="02040503050406030204" pitchFamily="18" charset="0"/>
                          </a:rPr>
                          <m:t>𝑖</m:t>
                        </m:r>
                      </m:sub>
                    </m:sSub>
                  </m:oMath>
                </a14:m>
                <a:endParaRPr lang="de-DE" sz="1600" i="1" dirty="0">
                  <a:latin typeface="Cambria Math" panose="02040503050406030204" pitchFamily="18" charset="0"/>
                </a:endParaRPr>
              </a:p>
              <a:p>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𝑥</m:t>
                        </m:r>
                      </m:e>
                      <m:sub>
                        <m:r>
                          <a:rPr lang="de-DE" sz="1600" i="1">
                            <a:latin typeface="Cambria Math" panose="02040503050406030204" pitchFamily="18" charset="0"/>
                          </a:rPr>
                          <m:t>𝑖</m:t>
                        </m:r>
                      </m:sub>
                    </m:sSub>
                  </m:oMath>
                </a14:m>
                <a:r>
                  <a:rPr lang="en-US" sz="1600" dirty="0"/>
                  <a:t>     individual value of wealth in indicator </a:t>
                </a:r>
                <a14:m>
                  <m:oMath xmlns:m="http://schemas.openxmlformats.org/officeDocument/2006/math">
                    <m:r>
                      <a:rPr lang="de-DE" sz="1600" i="1">
                        <a:latin typeface="Cambria Math" panose="02040503050406030204" pitchFamily="18" charset="0"/>
                      </a:rPr>
                      <m:t>𝑥</m:t>
                    </m:r>
                  </m:oMath>
                </a14:m>
                <a:endParaRPr lang="de-DE" sz="1600" dirty="0"/>
              </a:p>
              <a:p>
                <a14:m>
                  <m:oMath xmlns:m="http://schemas.openxmlformats.org/officeDocument/2006/math">
                    <m:r>
                      <a:rPr lang="de-DE" sz="1600" i="1">
                        <a:latin typeface="Cambria Math" panose="02040503050406030204" pitchFamily="18" charset="0"/>
                      </a:rPr>
                      <m:t>𝑤</m:t>
                    </m:r>
                    <m:r>
                      <a:rPr lang="de-DE" sz="1600" i="1" smtClean="0">
                        <a:latin typeface="Cambria Math" panose="02040503050406030204" pitchFamily="18" charset="0"/>
                      </a:rPr>
                      <m:t> </m:t>
                    </m:r>
                  </m:oMath>
                </a14:m>
                <a:r>
                  <a:rPr lang="en-US" sz="1600" dirty="0"/>
                  <a:t>     threshold of wealth for indicator </a:t>
                </a:r>
                <a14:m>
                  <m:oMath xmlns:m="http://schemas.openxmlformats.org/officeDocument/2006/math">
                    <m:r>
                      <a:rPr lang="de-DE" sz="1600" i="1">
                        <a:latin typeface="Cambria Math" panose="02040503050406030204" pitchFamily="18" charset="0"/>
                      </a:rPr>
                      <m:t>𝑥</m:t>
                    </m:r>
                  </m:oMath>
                </a14:m>
                <a:endParaRPr lang="de-DE" sz="1600" dirty="0"/>
              </a:p>
              <a:p>
                <a14:m>
                  <m:oMath xmlns:m="http://schemas.openxmlformats.org/officeDocument/2006/math">
                    <m:r>
                      <a:rPr lang="de-DE" sz="1600" i="1">
                        <a:latin typeface="Cambria Math" panose="02040503050406030204" pitchFamily="18" charset="0"/>
                      </a:rPr>
                      <m:t>𝜏</m:t>
                    </m:r>
                  </m:oMath>
                </a14:m>
                <a:r>
                  <a:rPr lang="de-DE" sz="1600" dirty="0"/>
                  <a:t>       </a:t>
                </a:r>
                <a:r>
                  <a:rPr lang="en-US" sz="1600" dirty="0"/>
                  <a:t>parameter for the type of the baseline</a:t>
                </a:r>
              </a:p>
              <a:p>
                <a:r>
                  <a:rPr lang="en-US" sz="1600" dirty="0"/>
                  <a:t>         identification function</a:t>
                </a:r>
                <a:endParaRPr lang="de-DE" sz="1600" dirty="0"/>
              </a:p>
              <a:p>
                <a14:m>
                  <m:oMath xmlns:m="http://schemas.openxmlformats.org/officeDocument/2006/math">
                    <m:r>
                      <a:rPr lang="de-DE" sz="1600" i="1">
                        <a:latin typeface="Cambria Math" panose="02040503050406030204" pitchFamily="18" charset="0"/>
                      </a:rPr>
                      <m:t>𝜀</m:t>
                    </m:r>
                  </m:oMath>
                </a14:m>
                <a:r>
                  <a:rPr lang="en-US" sz="1600" dirty="0"/>
                  <a:t>       parameter for the shape of the identification</a:t>
                </a:r>
              </a:p>
              <a:p>
                <a:r>
                  <a:rPr lang="en-US" sz="1600" dirty="0"/>
                  <a:t>         function</a:t>
                </a:r>
                <a:endParaRPr lang="de-DE" sz="1600" dirty="0"/>
              </a:p>
              <a:p>
                <a:pPr marL="449580">
                  <a:lnSpc>
                    <a:spcPct val="115000"/>
                  </a:lnSpc>
                  <a:spcAft>
                    <a:spcPts val="1000"/>
                  </a:spcAft>
                </a:pPr>
                <a:endParaRPr lang="de-DE" dirty="0"/>
              </a:p>
            </p:txBody>
          </p:sp>
        </mc:Choice>
        <mc:Fallback xmlns="">
          <p:sp>
            <p:nvSpPr>
              <p:cNvPr id="6" name="Rechteck 5"/>
              <p:cNvSpPr>
                <a:spLocks noRot="1" noChangeAspect="1" noMove="1" noResize="1" noEditPoints="1" noAdjustHandles="1" noChangeArrowheads="1" noChangeShapeType="1" noTextEdit="1"/>
              </p:cNvSpPr>
              <p:nvPr/>
            </p:nvSpPr>
            <p:spPr>
              <a:xfrm>
                <a:off x="6823151" y="2010382"/>
                <a:ext cx="4680000" cy="3581622"/>
              </a:xfrm>
              <a:prstGeom prst="rect">
                <a:avLst/>
              </a:prstGeom>
              <a:blipFill rotWithShape="0">
                <a:blip r:embed="rId3"/>
                <a:stretch>
                  <a:fillRect l="-651"/>
                </a:stretch>
              </a:blipFill>
            </p:spPr>
            <p:txBody>
              <a:bodyPr/>
              <a:lstStyle/>
              <a:p>
                <a:r>
                  <a:rPr lang="de-DE">
                    <a:noFill/>
                  </a:rPr>
                  <a:t> </a:t>
                </a:r>
              </a:p>
            </p:txBody>
          </p:sp>
        </mc:Fallback>
      </mc:AlternateContent>
      <p:sp>
        <p:nvSpPr>
          <p:cNvPr id="7" name="Rechteck 6"/>
          <p:cNvSpPr/>
          <p:nvPr/>
        </p:nvSpPr>
        <p:spPr>
          <a:xfrm>
            <a:off x="6890276" y="1146439"/>
            <a:ext cx="4612875"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 Identification of Partial Wealth</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9528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10382"/>
                <a:ext cx="4680000" cy="2503506"/>
              </a:xfrm>
              <a:prstGeom prst="rect">
                <a:avLst/>
              </a:prstGeom>
            </p:spPr>
            <p:txBody>
              <a:bodyPr>
                <a:spAutoFit/>
              </a:bodyPr>
              <a:lstStyle/>
              <a:p>
                <a:r>
                  <a:rPr lang="en-US" sz="2000" i="1" u="sng" dirty="0"/>
                  <a:t>Defining the “zone of </a:t>
                </a:r>
                <a:r>
                  <a:rPr lang="en-US" sz="2000" i="1" u="sng" dirty="0" err="1"/>
                  <a:t>precarity</a:t>
                </a:r>
                <a:r>
                  <a:rPr lang="en-US" sz="2000" i="1" u="sng" dirty="0"/>
                  <a:t>” (b)</a:t>
                </a:r>
                <a:endParaRPr lang="de-DE" sz="2000" u="sng" dirty="0"/>
              </a:p>
              <a:p>
                <a:pPr lvl="1">
                  <a:lnSpc>
                    <a:spcPct val="150000"/>
                  </a:lnSpc>
                </a:pPr>
                <a14:m>
                  <m:oMath xmlns:m="http://schemas.openxmlformats.org/officeDocument/2006/math">
                    <m:r>
                      <a:rPr lang="de-DE" b="0" i="1" smtClean="0">
                        <a:latin typeface="Cambria Math" panose="02040503050406030204" pitchFamily="18" charset="0"/>
                      </a:rPr>
                      <m:t>𝑏</m:t>
                    </m:r>
                    <m:r>
                      <a:rPr lang="en-US" i="1">
                        <a:latin typeface="Cambria Math" panose="02040503050406030204" pitchFamily="18" charset="0"/>
                      </a:rPr>
                      <m:t>= </m:t>
                    </m:r>
                    <m:f>
                      <m:fPr>
                        <m:ctrlPr>
                          <a:rPr lang="de-DE" i="1" smtClean="0">
                            <a:solidFill>
                              <a:schemeClr val="tx1"/>
                            </a:solidFill>
                            <a:latin typeface="Cambria Math" panose="02040503050406030204" pitchFamily="18" charset="0"/>
                          </a:rPr>
                        </m:ctrlPr>
                      </m:fPr>
                      <m:num>
                        <m:r>
                          <a:rPr lang="de-DE" b="0" i="1" smtClean="0">
                            <a:solidFill>
                              <a:schemeClr val="tx1"/>
                            </a:solidFill>
                            <a:latin typeface="Cambria Math" panose="02040503050406030204" pitchFamily="18" charset="0"/>
                          </a:rPr>
                          <m:t>𝑢</m:t>
                        </m:r>
                      </m:num>
                      <m:den>
                        <m:r>
                          <a:rPr lang="de-DE" b="0" i="1" smtClean="0">
                            <a:solidFill>
                              <a:schemeClr val="tx1"/>
                            </a:solidFill>
                            <a:latin typeface="Cambria Math" panose="02040503050406030204" pitchFamily="18" charset="0"/>
                          </a:rPr>
                          <m:t>𝑧</m:t>
                        </m:r>
                      </m:den>
                    </m:f>
                  </m:oMath>
                </a14:m>
                <a:r>
                  <a:rPr lang="en-US" dirty="0"/>
                  <a:t>    </a:t>
                </a:r>
              </a:p>
              <a:p>
                <a:endParaRPr lang="en-US" sz="1600" dirty="0"/>
              </a:p>
              <a:p>
                <a:r>
                  <a:rPr lang="en-US" sz="1600" dirty="0"/>
                  <a:t>with </a:t>
                </a:r>
              </a:p>
              <a:p>
                <a:endParaRPr lang="en-US" sz="1600" dirty="0"/>
              </a:p>
              <a:p>
                <a14:m>
                  <m:oMath xmlns:m="http://schemas.openxmlformats.org/officeDocument/2006/math">
                    <m:r>
                      <a:rPr lang="de-DE" sz="1600" b="0" i="1" smtClean="0">
                        <a:latin typeface="Cambria Math" panose="02040503050406030204" pitchFamily="18" charset="0"/>
                      </a:rPr>
                      <m:t>𝑧</m:t>
                    </m:r>
                  </m:oMath>
                </a14:m>
                <a:r>
                  <a:rPr lang="en-US" sz="1600" dirty="0"/>
                  <a:t>    poverty/deprivation threshold</a:t>
                </a:r>
              </a:p>
              <a:p>
                <a14:m>
                  <m:oMath xmlns:m="http://schemas.openxmlformats.org/officeDocument/2006/math">
                    <m:r>
                      <a:rPr lang="de-DE" sz="1600" b="0" i="1" smtClean="0">
                        <a:latin typeface="Cambria Math" panose="02040503050406030204" pitchFamily="18" charset="0"/>
                      </a:rPr>
                      <m:t>𝑢</m:t>
                    </m:r>
                  </m:oMath>
                </a14:m>
                <a:r>
                  <a:rPr lang="en-US" sz="1600" dirty="0"/>
                  <a:t>    upper limit for partial deprivation</a:t>
                </a:r>
              </a:p>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10382"/>
                <a:ext cx="4680000" cy="2503506"/>
              </a:xfrm>
              <a:prstGeom prst="rect">
                <a:avLst/>
              </a:prstGeom>
              <a:blipFill rotWithShape="0">
                <a:blip r:embed="rId2"/>
                <a:stretch>
                  <a:fillRect l="-1434" t="-1463"/>
                </a:stretch>
              </a:blipFill>
            </p:spPr>
            <p:txBody>
              <a:bodyPr/>
              <a:lstStyle/>
              <a:p>
                <a:r>
                  <a:rPr lang="de-DE">
                    <a:noFill/>
                  </a:rPr>
                  <a:t> </a:t>
                </a:r>
              </a:p>
            </p:txBody>
          </p:sp>
        </mc:Fallback>
      </mc:AlternateContent>
      <p:sp>
        <p:nvSpPr>
          <p:cNvPr id="5" name="Rechteck 4"/>
          <p:cNvSpPr/>
          <p:nvPr/>
        </p:nvSpPr>
        <p:spPr>
          <a:xfrm>
            <a:off x="1010194" y="1146439"/>
            <a:ext cx="5118581"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 Identification of Partial Deprivation</a:t>
            </a:r>
            <a:endParaRPr lang="de-DE" sz="2400" b="1"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823151" y="2010382"/>
                <a:ext cx="4680000" cy="2475678"/>
              </a:xfrm>
              <a:prstGeom prst="rect">
                <a:avLst/>
              </a:prstGeom>
            </p:spPr>
            <p:txBody>
              <a:bodyPr wrap="square">
                <a:spAutoFit/>
              </a:bodyPr>
              <a:lstStyle/>
              <a:p>
                <a:r>
                  <a:rPr lang="en-US" sz="2000" i="1" u="sng" dirty="0"/>
                  <a:t>Defining the “zone of prosperity” (q)</a:t>
                </a:r>
                <a:endParaRPr lang="de-DE" sz="2000" u="sng" dirty="0"/>
              </a:p>
              <a:p>
                <a:pPr lvl="1">
                  <a:lnSpc>
                    <a:spcPct val="150000"/>
                  </a:lnSpc>
                </a:pPr>
                <a14:m>
                  <m:oMath xmlns:m="http://schemas.openxmlformats.org/officeDocument/2006/math">
                    <m:r>
                      <a:rPr lang="de-DE" i="1" smtClean="0">
                        <a:latin typeface="Cambria Math" panose="02040503050406030204" pitchFamily="18" charset="0"/>
                      </a:rPr>
                      <m:t>𝑞</m:t>
                    </m:r>
                    <m:r>
                      <a:rPr lang="en-US" i="1" smtClean="0">
                        <a:solidFill>
                          <a:schemeClr val="tx1"/>
                        </a:solidFill>
                        <a:latin typeface="Cambria Math" panose="02040503050406030204" pitchFamily="18" charset="0"/>
                      </a:rPr>
                      <m:t>= </m:t>
                    </m:r>
                    <m:f>
                      <m:fPr>
                        <m:ctrlPr>
                          <a:rPr lang="de-DE" i="1">
                            <a:solidFill>
                              <a:schemeClr val="tx1"/>
                            </a:solidFill>
                            <a:latin typeface="Cambria Math" panose="02040503050406030204" pitchFamily="18" charset="0"/>
                          </a:rPr>
                        </m:ctrlPr>
                      </m:fPr>
                      <m:num>
                        <m:r>
                          <a:rPr lang="de-DE" i="1" smtClean="0">
                            <a:solidFill>
                              <a:schemeClr val="tx1"/>
                            </a:solidFill>
                            <a:latin typeface="Cambria Math" panose="02040503050406030204" pitchFamily="18" charset="0"/>
                          </a:rPr>
                          <m:t>𝑙</m:t>
                        </m:r>
                      </m:num>
                      <m:den>
                        <m:r>
                          <a:rPr lang="de-DE" i="1">
                            <a:solidFill>
                              <a:schemeClr val="tx1"/>
                            </a:solidFill>
                            <a:latin typeface="Cambria Math" panose="02040503050406030204" pitchFamily="18" charset="0"/>
                          </a:rPr>
                          <m:t>𝑤</m:t>
                        </m:r>
                      </m:den>
                    </m:f>
                  </m:oMath>
                </a14:m>
                <a:r>
                  <a:rPr lang="en-US" dirty="0">
                    <a:solidFill>
                      <a:schemeClr val="tx1"/>
                    </a:solidFill>
                  </a:rPr>
                  <a:t>    </a:t>
                </a:r>
              </a:p>
              <a:p>
                <a:endParaRPr lang="en-US" sz="1600" dirty="0">
                  <a:solidFill>
                    <a:schemeClr val="tx1"/>
                  </a:solidFill>
                </a:endParaRPr>
              </a:p>
              <a:p>
                <a:r>
                  <a:rPr lang="en-US" sz="1600" dirty="0">
                    <a:solidFill>
                      <a:schemeClr val="tx1"/>
                    </a:solidFill>
                  </a:rPr>
                  <a:t>with </a:t>
                </a:r>
              </a:p>
              <a:p>
                <a:endParaRPr lang="en-US" sz="1600" dirty="0">
                  <a:solidFill>
                    <a:schemeClr val="tx1"/>
                  </a:solidFill>
                </a:endParaRPr>
              </a:p>
              <a:p>
                <a14:m>
                  <m:oMath xmlns:m="http://schemas.openxmlformats.org/officeDocument/2006/math">
                    <m:r>
                      <a:rPr lang="de-DE" sz="1600" i="1">
                        <a:solidFill>
                          <a:schemeClr val="tx1"/>
                        </a:solidFill>
                        <a:latin typeface="Cambria Math" panose="02040503050406030204" pitchFamily="18" charset="0"/>
                      </a:rPr>
                      <m:t>𝑤</m:t>
                    </m:r>
                  </m:oMath>
                </a14:m>
                <a:r>
                  <a:rPr lang="en-US" sz="1600" dirty="0">
                    <a:solidFill>
                      <a:schemeClr val="tx1"/>
                    </a:solidFill>
                  </a:rPr>
                  <a:t>   wealth threshold</a:t>
                </a:r>
              </a:p>
              <a:p>
                <a14:m>
                  <m:oMath xmlns:m="http://schemas.openxmlformats.org/officeDocument/2006/math">
                    <m:r>
                      <a:rPr lang="de-DE" sz="1600" i="1" smtClean="0">
                        <a:solidFill>
                          <a:schemeClr val="tx1"/>
                        </a:solidFill>
                        <a:latin typeface="Cambria Math" panose="02040503050406030204" pitchFamily="18" charset="0"/>
                      </a:rPr>
                      <m:t>𝑙</m:t>
                    </m:r>
                  </m:oMath>
                </a14:m>
                <a:r>
                  <a:rPr lang="en-US" sz="1600" dirty="0">
                    <a:solidFill>
                      <a:schemeClr val="tx1"/>
                    </a:solidFill>
                  </a:rPr>
                  <a:t>     lower limit for partial wealth</a:t>
                </a:r>
              </a:p>
              <a:p>
                <a:endParaRPr lang="en-US" sz="1600" dirty="0"/>
              </a:p>
            </p:txBody>
          </p:sp>
        </mc:Choice>
        <mc:Fallback xmlns="">
          <p:sp>
            <p:nvSpPr>
              <p:cNvPr id="6" name="Rechteck 5"/>
              <p:cNvSpPr>
                <a:spLocks noRot="1" noChangeAspect="1" noMove="1" noResize="1" noEditPoints="1" noAdjustHandles="1" noChangeArrowheads="1" noChangeShapeType="1" noTextEdit="1"/>
              </p:cNvSpPr>
              <p:nvPr/>
            </p:nvSpPr>
            <p:spPr>
              <a:xfrm>
                <a:off x="6823151" y="2010382"/>
                <a:ext cx="4680000" cy="2475678"/>
              </a:xfrm>
              <a:prstGeom prst="rect">
                <a:avLst/>
              </a:prstGeom>
              <a:blipFill rotWithShape="0">
                <a:blip r:embed="rId3"/>
                <a:stretch>
                  <a:fillRect l="-1302" t="-1478"/>
                </a:stretch>
              </a:blipFill>
            </p:spPr>
            <p:txBody>
              <a:bodyPr/>
              <a:lstStyle/>
              <a:p>
                <a:r>
                  <a:rPr lang="de-DE">
                    <a:noFill/>
                  </a:rPr>
                  <a:t> </a:t>
                </a:r>
              </a:p>
            </p:txBody>
          </p:sp>
        </mc:Fallback>
      </mc:AlternateContent>
      <p:sp>
        <p:nvSpPr>
          <p:cNvPr id="7" name="Rechteck 6"/>
          <p:cNvSpPr/>
          <p:nvPr/>
        </p:nvSpPr>
        <p:spPr>
          <a:xfrm>
            <a:off x="6890276" y="1146439"/>
            <a:ext cx="4612875"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 Identification of Partial Wealth</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9139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10382"/>
                <a:ext cx="4680000" cy="3929987"/>
              </a:xfrm>
              <a:prstGeom prst="rect">
                <a:avLst/>
              </a:prstGeom>
            </p:spPr>
            <p:txBody>
              <a:bodyPr>
                <a:spAutoFit/>
              </a:bodyPr>
              <a:lstStyle/>
              <a:p>
                <a:r>
                  <a:rPr lang="en-US" sz="1600" i="1" u="sng" dirty="0">
                    <a:solidFill>
                      <a:srgbClr val="FF0000"/>
                    </a:solidFill>
                  </a:rPr>
                  <a:t>Defining [</a:t>
                </a:r>
                <a:r>
                  <a:rPr lang="en-US" sz="1600" i="1" u="sng" dirty="0" err="1">
                    <a:solidFill>
                      <a:srgbClr val="FF0000"/>
                    </a:solidFill>
                  </a:rPr>
                  <a:t>lim</a:t>
                </a:r>
                <a:r>
                  <a:rPr lang="en-US" sz="1600" i="1" u="sng" dirty="0">
                    <a:solidFill>
                      <a:srgbClr val="FF0000"/>
                    </a:solidFill>
                  </a:rPr>
                  <a:t>] for the “zone of </a:t>
                </a:r>
                <a:r>
                  <a:rPr lang="en-US" sz="1600" i="1" u="sng" dirty="0" err="1">
                    <a:solidFill>
                      <a:srgbClr val="FF0000"/>
                    </a:solidFill>
                  </a:rPr>
                  <a:t>precarity</a:t>
                </a:r>
                <a:r>
                  <a:rPr lang="en-US" sz="1600" i="1" u="sng" dirty="0">
                    <a:solidFill>
                      <a:srgbClr val="FF0000"/>
                    </a:solidFill>
                  </a:rPr>
                  <a:t>” (b)</a:t>
                </a:r>
                <a:endParaRPr lang="de-DE" sz="1600" u="sng" dirty="0">
                  <a:solidFill>
                    <a:srgbClr val="FF0000"/>
                  </a:solidFill>
                </a:endParaRPr>
              </a:p>
              <a:p>
                <a:endParaRPr lang="en-US" sz="1600" dirty="0"/>
              </a:p>
              <a:p>
                <a:pPr lvl="1"/>
                <a14:m>
                  <m:oMathPara xmlns:m="http://schemas.openxmlformats.org/officeDocument/2006/math">
                    <m:oMathParaPr>
                      <m:jc m:val="left"/>
                    </m:oMathParaPr>
                    <m:oMath xmlns:m="http://schemas.openxmlformats.org/officeDocument/2006/math">
                      <m:r>
                        <m:rPr>
                          <m:sty m:val="p"/>
                        </m:rPr>
                        <a:rPr lang="en-US"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lim</m:t>
                      </m:r>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_</m:t>
                      </m:r>
                      <m:r>
                        <a:rPr lang="de-DE"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𝑢</m:t>
                      </m:r>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de-DE"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𝑒𝑥𝑝</m:t>
                      </m:r>
                      <m:d>
                        <m:dPr>
                          <m:begChr m:val="{"/>
                          <m:endChr m:val="}"/>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ea typeface="Calibri" panose="020F0502020204030204" pitchFamily="34" charset="0"/>
                              <a:cs typeface="Times New Roman" panose="02020603050405020304" pitchFamily="18" charset="0"/>
                            </a:rPr>
                            <m:t>𝜀</m:t>
                          </m:r>
                          <m:d>
                            <m:dPr>
                              <m:begChr m:val="["/>
                              <m:endChr m:val="]"/>
                              <m:ctrlPr>
                                <a:rPr lang="de-DE"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Sup>
                                <m:sSupPr>
                                  <m:ctrlPr>
                                    <a:rPr lang="de-DE" i="1">
                                      <a:solidFill>
                                        <a:schemeClr val="tx1"/>
                                      </a:solidFill>
                                      <a:latin typeface="Cambria Math" panose="02040503050406030204" pitchFamily="18" charset="0"/>
                                    </a:rPr>
                                  </m:ctrlPr>
                                </m:sSupPr>
                                <m:e>
                                  <m:r>
                                    <a:rPr lang="de-DE"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𝑏</m:t>
                                  </m:r>
                                </m:e>
                                <m:sup>
                                  <m:r>
                                    <a:rPr lang="de-DE" i="1">
                                      <a:solidFill>
                                        <a:schemeClr val="tx1"/>
                                      </a:solidFill>
                                      <a:latin typeface="Cambria Math" panose="02040503050406030204" pitchFamily="18" charset="0"/>
                                      <a:ea typeface="Calibri" panose="020F0502020204030204" pitchFamily="34" charset="0"/>
                                      <a:cs typeface="Times New Roman" panose="02020603050405020304" pitchFamily="18" charset="0"/>
                                    </a:rPr>
                                    <m:t>𝜏</m:t>
                                  </m:r>
                                  <m:d>
                                    <m:dPr>
                                      <m:begChr m:val="["/>
                                      <m:endChr m:val="]"/>
                                      <m:ctrlPr>
                                        <a:rPr lang="de-DE" i="1">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𝑏</m:t>
                                      </m:r>
                                    </m:e>
                                  </m:d>
                                </m:sup>
                              </m:sSup>
                            </m:e>
                          </m:d>
                        </m:e>
                      </m:d>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de-DE" dirty="0">
                  <a:solidFill>
                    <a:srgbClr val="FF0000"/>
                  </a:solidFill>
                </a:endParaRPr>
              </a:p>
              <a:p>
                <a:endParaRPr lang="en-US" sz="1600" dirty="0"/>
              </a:p>
              <a:p>
                <a:r>
                  <a:rPr lang="en-US" sz="1600" dirty="0"/>
                  <a:t>with </a:t>
                </a:r>
              </a:p>
              <a:p>
                <a:r>
                  <a:rPr lang="en-US" sz="1600" dirty="0"/>
                  <a:t>	</a:t>
                </a:r>
              </a:p>
              <a:p>
                <a14:m>
                  <m:oMath xmlns:m="http://schemas.openxmlformats.org/officeDocument/2006/math">
                    <m:r>
                      <m:rPr>
                        <m:sty m:val="p"/>
                      </m:rPr>
                      <a:rPr lang="en-US" sz="1600">
                        <a:latin typeface="Cambria Math" panose="02040503050406030204" pitchFamily="18" charset="0"/>
                        <a:ea typeface="Calibri" panose="020F0502020204030204" pitchFamily="34" charset="0"/>
                        <a:cs typeface="Times New Roman" panose="02020603050405020304" pitchFamily="18" charset="0"/>
                      </a:rPr>
                      <m:t>lim</m:t>
                    </m:r>
                    <m:r>
                      <a:rPr lang="en-US" sz="1600" i="1">
                        <a:latin typeface="Cambria Math" panose="02040503050406030204" pitchFamily="18" charset="0"/>
                        <a:ea typeface="Calibri" panose="020F0502020204030204" pitchFamily="34" charset="0"/>
                        <a:cs typeface="Times New Roman" panose="02020603050405020304" pitchFamily="18" charset="0"/>
                      </a:rPr>
                      <m:t>_</m:t>
                    </m:r>
                    <m:r>
                      <a:rPr lang="de-DE"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𝑢</m:t>
                    </m:r>
                  </m:oMath>
                </a14:m>
                <a:r>
                  <a:rPr lang="en-US" sz="1600" dirty="0">
                    <a:solidFill>
                      <a:schemeClr val="tx1"/>
                    </a:solidFill>
                  </a:rPr>
                  <a:t> </a:t>
                </a:r>
                <a:r>
                  <a:rPr lang="en-US" sz="1600" dirty="0"/>
                  <a:t> marginal rate of partial deprivation at the</a:t>
                </a:r>
              </a:p>
              <a:p>
                <a:r>
                  <a:rPr lang="en-US" sz="1600" dirty="0">
                    <a:solidFill>
                      <a:srgbClr val="FF0000"/>
                    </a:solidFill>
                  </a:rPr>
                  <a:t>            </a:t>
                </a:r>
                <a:r>
                  <a:rPr lang="en-US" sz="1600" dirty="0">
                    <a:solidFill>
                      <a:schemeClr val="tx1"/>
                    </a:solidFill>
                  </a:rPr>
                  <a:t>upper limit (</a:t>
                </a:r>
                <a14:m>
                  <m:oMath xmlns:m="http://schemas.openxmlformats.org/officeDocument/2006/math">
                    <m:r>
                      <a:rPr lang="de-DE"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𝑢</m:t>
                    </m:r>
                  </m:oMath>
                </a14:m>
                <a:r>
                  <a:rPr lang="en-US" sz="1600" dirty="0">
                    <a:solidFill>
                      <a:schemeClr val="tx1"/>
                    </a:solidFill>
                  </a:rPr>
                  <a:t>) [default: </a:t>
                </a:r>
                <a:r>
                  <a:rPr lang="en-US" sz="1600" dirty="0">
                    <a:solidFill>
                      <a:srgbClr val="C00000"/>
                    </a:solidFill>
                  </a:rPr>
                  <a:t>lim_</a:t>
                </a:r>
                <a14:m>
                  <m:oMath xmlns:m="http://schemas.openxmlformats.org/officeDocument/2006/math">
                    <m:r>
                      <a:rPr lang="de-DE" sz="1600" b="0" i="1" smtClean="0">
                        <a:solidFill>
                          <a:srgbClr val="C00000"/>
                        </a:solidFill>
                        <a:latin typeface="Cambria Math" panose="02040503050406030204" pitchFamily="18" charset="0"/>
                      </a:rPr>
                      <m:t>𝑢</m:t>
                    </m:r>
                  </m:oMath>
                </a14:m>
                <a:r>
                  <a:rPr lang="en-US" sz="1600" dirty="0">
                    <a:solidFill>
                      <a:srgbClr val="C00000"/>
                    </a:solidFill>
                  </a:rPr>
                  <a:t> = .01</a:t>
                </a:r>
                <a:r>
                  <a:rPr lang="en-US" sz="1600" dirty="0">
                    <a:solidFill>
                      <a:schemeClr val="tx1"/>
                    </a:solidFill>
                  </a:rPr>
                  <a:t>]</a:t>
                </a:r>
                <a:endParaRPr lang="de-DE" sz="1600" dirty="0">
                  <a:solidFill>
                    <a:schemeClr val="tx1"/>
                  </a:solidFill>
                </a:endParaRPr>
              </a:p>
              <a:p>
                <a14:m>
                  <m:oMath xmlns:m="http://schemas.openxmlformats.org/officeDocument/2006/math">
                    <m:r>
                      <a:rPr lang="de-DE" sz="1600" b="0" i="1" smtClean="0">
                        <a:solidFill>
                          <a:schemeClr val="tx1"/>
                        </a:solidFill>
                        <a:latin typeface="Cambria Math" panose="02040503050406030204" pitchFamily="18" charset="0"/>
                      </a:rPr>
                      <m:t>𝑏</m:t>
                    </m:r>
                  </m:oMath>
                </a14:m>
                <a:r>
                  <a:rPr lang="en-US" sz="1600" dirty="0">
                    <a:solidFill>
                      <a:schemeClr val="tx1"/>
                    </a:solidFill>
                  </a:rPr>
                  <a:t>         ratio of lower to upper limits (</a:t>
                </a:r>
                <a14:m>
                  <m:oMath xmlns:m="http://schemas.openxmlformats.org/officeDocument/2006/math">
                    <m:r>
                      <a:rPr lang="en-US" sz="1600" i="1" dirty="0" smtClean="0">
                        <a:solidFill>
                          <a:schemeClr val="tx1"/>
                        </a:solidFill>
                        <a:latin typeface="Cambria Math" panose="02040503050406030204" pitchFamily="18" charset="0"/>
                      </a:rPr>
                      <m:t>𝑢</m:t>
                    </m:r>
                    <m:r>
                      <a:rPr lang="de-DE"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1600" dirty="0">
                    <a:solidFill>
                      <a:schemeClr val="tx1"/>
                    </a:solidFill>
                  </a:rPr>
                  <a:t>/</a:t>
                </a:r>
                <a:r>
                  <a:rPr lang="de-DE" sz="1600" dirty="0">
                    <a:solidFill>
                      <a:schemeClr val="tx1"/>
                    </a:solidFill>
                  </a:rPr>
                  <a:t> </a:t>
                </a:r>
                <a14:m>
                  <m:oMath xmlns:m="http://schemas.openxmlformats.org/officeDocument/2006/math">
                    <m:r>
                      <a:rPr lang="de-DE" sz="1600" b="0" i="1" smtClean="0">
                        <a:solidFill>
                          <a:schemeClr val="tx1"/>
                        </a:solidFill>
                        <a:latin typeface="Cambria Math" panose="02040503050406030204" pitchFamily="18" charset="0"/>
                      </a:rPr>
                      <m:t>𝑧</m:t>
                    </m:r>
                  </m:oMath>
                </a14:m>
                <a:r>
                  <a:rPr lang="en-US" sz="1600" dirty="0">
                    <a:solidFill>
                      <a:schemeClr val="tx1"/>
                    </a:solidFill>
                  </a:rPr>
                  <a:t>) for the</a:t>
                </a:r>
              </a:p>
              <a:p>
                <a:r>
                  <a:rPr lang="en-US" sz="1600" dirty="0">
                    <a:solidFill>
                      <a:schemeClr val="tx1"/>
                    </a:solidFill>
                  </a:rPr>
                  <a:t>            fuzzy zone of deprivation</a:t>
                </a:r>
                <a:endParaRPr lang="de-DE" sz="1600" dirty="0">
                  <a:solidFill>
                    <a:schemeClr val="tx1"/>
                  </a:solidFill>
                </a:endParaRPr>
              </a:p>
              <a:p>
                <a14:m>
                  <m:oMath xmlns:m="http://schemas.openxmlformats.org/officeDocument/2006/math">
                    <m:r>
                      <a:rPr lang="de-DE" sz="1600" i="1">
                        <a:latin typeface="Cambria Math" panose="02040503050406030204" pitchFamily="18" charset="0"/>
                        <a:ea typeface="Calibri" panose="020F0502020204030204" pitchFamily="34" charset="0"/>
                        <a:cs typeface="Times New Roman" panose="02020603050405020304" pitchFamily="18" charset="0"/>
                      </a:rPr>
                      <m:t>𝜏</m:t>
                    </m:r>
                  </m:oMath>
                </a14:m>
                <a:r>
                  <a:rPr lang="en-US" sz="1600" dirty="0"/>
                  <a:t>          parameter for the type of the baseline </a:t>
                </a:r>
              </a:p>
              <a:p>
                <a:r>
                  <a:rPr lang="en-US" sz="1600" dirty="0"/>
                  <a:t>            identification function</a:t>
                </a:r>
                <a:endParaRPr lang="de-DE" sz="1600" dirty="0"/>
              </a:p>
              <a:p>
                <a14:m>
                  <m:oMath xmlns:m="http://schemas.openxmlformats.org/officeDocument/2006/math">
                    <m:r>
                      <a:rPr lang="de-DE" sz="1600" i="1">
                        <a:latin typeface="Cambria Math" panose="02040503050406030204" pitchFamily="18" charset="0"/>
                        <a:ea typeface="Calibri" panose="020F0502020204030204" pitchFamily="34" charset="0"/>
                        <a:cs typeface="Times New Roman" panose="02020603050405020304" pitchFamily="18" charset="0"/>
                      </a:rPr>
                      <m:t>𝜀</m:t>
                    </m:r>
                  </m:oMath>
                </a14:m>
                <a:r>
                  <a:rPr lang="en-US" sz="1600" dirty="0"/>
                  <a:t>          parameter for the shape of the identification</a:t>
                </a:r>
              </a:p>
              <a:p>
                <a:r>
                  <a:rPr lang="en-US" sz="1600" dirty="0"/>
                  <a:t>            function [default: </a:t>
                </a:r>
                <a14:m>
                  <m:oMath xmlns:m="http://schemas.openxmlformats.org/officeDocument/2006/math">
                    <m:r>
                      <a:rPr lang="de-DE" sz="1600" i="1">
                        <a:latin typeface="Cambria Math" panose="02040503050406030204" pitchFamily="18" charset="0"/>
                        <a:ea typeface="Calibri" panose="020F0502020204030204" pitchFamily="34" charset="0"/>
                        <a:cs typeface="Times New Roman" panose="02020603050405020304" pitchFamily="18" charset="0"/>
                      </a:rPr>
                      <m:t>𝜀</m:t>
                    </m:r>
                  </m:oMath>
                </a14:m>
                <a:r>
                  <a:rPr lang="en-US" sz="1600" dirty="0"/>
                  <a:t> = 1.0]</a:t>
                </a:r>
                <a:endParaRPr lang="de-DE" sz="1600" dirty="0"/>
              </a:p>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10382"/>
                <a:ext cx="4680000" cy="3929987"/>
              </a:xfrm>
              <a:prstGeom prst="rect">
                <a:avLst/>
              </a:prstGeom>
              <a:blipFill rotWithShape="0">
                <a:blip r:embed="rId2"/>
                <a:stretch>
                  <a:fillRect l="-782" t="-466"/>
                </a:stretch>
              </a:blipFill>
            </p:spPr>
            <p:txBody>
              <a:bodyPr/>
              <a:lstStyle/>
              <a:p>
                <a:r>
                  <a:rPr lang="de-DE">
                    <a:noFill/>
                  </a:rPr>
                  <a:t> </a:t>
                </a:r>
              </a:p>
            </p:txBody>
          </p:sp>
        </mc:Fallback>
      </mc:AlternateContent>
      <p:sp>
        <p:nvSpPr>
          <p:cNvPr id="5" name="Rechteck 4"/>
          <p:cNvSpPr/>
          <p:nvPr/>
        </p:nvSpPr>
        <p:spPr>
          <a:xfrm>
            <a:off x="1010194" y="1146439"/>
            <a:ext cx="5118581"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 Identification of Partial Deprivation</a:t>
            </a:r>
            <a:endParaRPr lang="de-DE" sz="2400" b="1"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823151" y="2010382"/>
                <a:ext cx="4680000" cy="3911776"/>
              </a:xfrm>
              <a:prstGeom prst="rect">
                <a:avLst/>
              </a:prstGeom>
            </p:spPr>
            <p:txBody>
              <a:bodyPr wrap="square">
                <a:spAutoFit/>
              </a:bodyPr>
              <a:lstStyle/>
              <a:p>
                <a:r>
                  <a:rPr lang="en-US" sz="1600" i="1" u="sng" dirty="0">
                    <a:solidFill>
                      <a:srgbClr val="FF0000"/>
                    </a:solidFill>
                  </a:rPr>
                  <a:t>Defining [</a:t>
                </a:r>
                <a:r>
                  <a:rPr lang="en-US" sz="1600" i="1" u="sng" dirty="0" err="1">
                    <a:solidFill>
                      <a:srgbClr val="FF0000"/>
                    </a:solidFill>
                  </a:rPr>
                  <a:t>lim</a:t>
                </a:r>
                <a:r>
                  <a:rPr lang="en-US" sz="1600" i="1" u="sng" dirty="0">
                    <a:solidFill>
                      <a:srgbClr val="FF0000"/>
                    </a:solidFill>
                  </a:rPr>
                  <a:t>] for the “zone of prosperity” (q)</a:t>
                </a:r>
                <a:endParaRPr lang="de-DE" sz="1600" u="sng" dirty="0">
                  <a:solidFill>
                    <a:srgbClr val="FF0000"/>
                  </a:solidFill>
                </a:endParaRPr>
              </a:p>
              <a:p>
                <a:endParaRPr lang="en-US" sz="1600" dirty="0"/>
              </a:p>
              <a:p>
                <a:pPr lvl="1"/>
                <a14:m>
                  <m:oMathPara xmlns:m="http://schemas.openxmlformats.org/officeDocument/2006/math">
                    <m:oMathParaPr>
                      <m:jc m:val="left"/>
                    </m:oMathParaPr>
                    <m:oMath xmlns:m="http://schemas.openxmlformats.org/officeDocument/2006/math">
                      <m:r>
                        <m:rPr>
                          <m:sty m:val="p"/>
                        </m:rPr>
                        <a:rPr lang="en-US">
                          <a:latin typeface="Cambria Math" panose="02040503050406030204" pitchFamily="18" charset="0"/>
                          <a:ea typeface="Calibri" panose="020F0502020204030204" pitchFamily="34" charset="0"/>
                          <a:cs typeface="Times New Roman" panose="02020603050405020304" pitchFamily="18" charset="0"/>
                        </a:rPr>
                        <m:t>lim</m:t>
                      </m:r>
                      <m:r>
                        <a:rPr lang="en-US"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_</m:t>
                      </m:r>
                      <m:r>
                        <a:rPr lang="de-DE"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𝑙</m:t>
                      </m:r>
                      <m:r>
                        <a:rPr lang="en-US" i="1">
                          <a:latin typeface="Cambria Math" panose="02040503050406030204" pitchFamily="18" charset="0"/>
                          <a:ea typeface="Calibri" panose="020F0502020204030204" pitchFamily="34" charset="0"/>
                          <a:cs typeface="Times New Roman" panose="02020603050405020304" pitchFamily="18" charset="0"/>
                        </a:rPr>
                        <m:t>= </m:t>
                      </m:r>
                      <m:r>
                        <a:rPr lang="de-DE" i="1">
                          <a:latin typeface="Cambria Math" panose="02040503050406030204" pitchFamily="18" charset="0"/>
                          <a:ea typeface="Calibri" panose="020F0502020204030204" pitchFamily="34" charset="0"/>
                          <a:cs typeface="Times New Roman" panose="02020603050405020304" pitchFamily="18" charset="0"/>
                        </a:rPr>
                        <m:t>𝑒𝑥𝑝</m:t>
                      </m:r>
                      <m:d>
                        <m:dPr>
                          <m:begChr m:val="{"/>
                          <m:endChr m:val="}"/>
                          <m:ctrlPr>
                            <a:rPr lang="de-DE" i="1">
                              <a:effectLst/>
                              <a:latin typeface="Cambria Math" panose="02040503050406030204" pitchFamily="18" charset="0"/>
                            </a:rPr>
                          </m:ctrlPr>
                        </m:dPr>
                        <m:e>
                          <m:r>
                            <a:rPr lang="de-DE" i="1">
                              <a:latin typeface="Cambria Math" panose="02040503050406030204" pitchFamily="18" charset="0"/>
                              <a:ea typeface="Calibri" panose="020F0502020204030204" pitchFamily="34" charset="0"/>
                              <a:cs typeface="Times New Roman" panose="02020603050405020304" pitchFamily="18" charset="0"/>
                            </a:rPr>
                            <m:t>𝜀</m:t>
                          </m:r>
                          <m:d>
                            <m:dPr>
                              <m:begChr m:val="["/>
                              <m:endChr m:val="]"/>
                              <m:ctrlPr>
                                <a:rPr lang="de-DE" i="1">
                                  <a:effectLst/>
                                  <a:latin typeface="Cambria Math" panose="020405030504060302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1−</m:t>
                              </m:r>
                              <m:sSup>
                                <m:sSupPr>
                                  <m:ctrlPr>
                                    <a:rPr lang="de-DE" i="1">
                                      <a:effectLst/>
                                      <a:latin typeface="Cambria Math" panose="02040503050406030204" pitchFamily="18" charset="0"/>
                                    </a:rPr>
                                  </m:ctrlPr>
                                </m:sSupPr>
                                <m:e>
                                  <m:r>
                                    <a:rPr lang="de-DE" i="1">
                                      <a:latin typeface="Cambria Math" panose="02040503050406030204" pitchFamily="18" charset="0"/>
                                      <a:ea typeface="Calibri" panose="020F0502020204030204" pitchFamily="34" charset="0"/>
                                      <a:cs typeface="Times New Roman" panose="02020603050405020304" pitchFamily="18" charset="0"/>
                                    </a:rPr>
                                    <m:t>𝑞</m:t>
                                  </m:r>
                                </m:e>
                                <m:sup>
                                  <m:r>
                                    <a:rPr lang="en-US" i="1">
                                      <a:latin typeface="Cambria Math" panose="02040503050406030204" pitchFamily="18" charset="0"/>
                                      <a:ea typeface="Calibri" panose="020F0502020204030204" pitchFamily="34" charset="0"/>
                                      <a:cs typeface="Times New Roman" panose="02020603050405020304" pitchFamily="18" charset="0"/>
                                    </a:rPr>
                                    <m:t>−</m:t>
                                  </m:r>
                                  <m:r>
                                    <a:rPr lang="de-DE" i="1">
                                      <a:latin typeface="Cambria Math" panose="02040503050406030204" pitchFamily="18" charset="0"/>
                                      <a:ea typeface="Calibri" panose="020F0502020204030204" pitchFamily="34" charset="0"/>
                                      <a:cs typeface="Times New Roman" panose="02020603050405020304" pitchFamily="18" charset="0"/>
                                    </a:rPr>
                                    <m:t>𝜏</m:t>
                                  </m:r>
                                  <m:d>
                                    <m:dPr>
                                      <m:begChr m:val="["/>
                                      <m:endChr m:val="]"/>
                                      <m:ctrlPr>
                                        <a:rPr lang="de-DE" i="1">
                                          <a:effectLst/>
                                          <a:latin typeface="Cambria Math" panose="02040503050406030204" pitchFamily="18" charset="0"/>
                                        </a:rPr>
                                      </m:ctrlPr>
                                    </m:dPr>
                                    <m:e>
                                      <m:sSup>
                                        <m:sSupPr>
                                          <m:ctrlPr>
                                            <a:rPr lang="de-DE" i="1">
                                              <a:effectLst/>
                                              <a:latin typeface="Cambria Math" panose="02040503050406030204" pitchFamily="18" charset="0"/>
                                            </a:rPr>
                                          </m:ctrlPr>
                                        </m:sSupPr>
                                        <m:e>
                                          <m:r>
                                            <a:rPr lang="de-DE" i="1">
                                              <a:latin typeface="Cambria Math" panose="02040503050406030204" pitchFamily="18" charset="0"/>
                                              <a:ea typeface="Calibri" panose="020F0502020204030204" pitchFamily="34" charset="0"/>
                                              <a:cs typeface="Times New Roman" panose="02020603050405020304" pitchFamily="18" charset="0"/>
                                            </a:rPr>
                                            <m:t>𝑞</m:t>
                                          </m:r>
                                        </m:e>
                                        <m:sup>
                                          <m:r>
                                            <a:rPr lang="en-US" i="1">
                                              <a:latin typeface="Cambria Math" panose="02040503050406030204" pitchFamily="18" charset="0"/>
                                              <a:ea typeface="Calibri" panose="020F0502020204030204" pitchFamily="34" charset="0"/>
                                              <a:cs typeface="Times New Roman" panose="02020603050405020304" pitchFamily="18" charset="0"/>
                                            </a:rPr>
                                            <m:t>−1</m:t>
                                          </m:r>
                                        </m:sup>
                                      </m:sSup>
                                    </m:e>
                                  </m:d>
                                </m:sup>
                              </m:sSup>
                            </m:e>
                          </m:d>
                        </m:e>
                      </m:d>
                      <m:r>
                        <a:rPr lang="en-US"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de-DE" dirty="0"/>
              </a:p>
              <a:p>
                <a:endParaRPr lang="en-US" sz="1600" dirty="0"/>
              </a:p>
              <a:p>
                <a:r>
                  <a:rPr lang="en-US" sz="1600" dirty="0"/>
                  <a:t>with </a:t>
                </a:r>
              </a:p>
              <a:p>
                <a:r>
                  <a:rPr lang="en-US" sz="1600" dirty="0"/>
                  <a:t>	</a:t>
                </a:r>
              </a:p>
              <a:p>
                <a14:m>
                  <m:oMath xmlns:m="http://schemas.openxmlformats.org/officeDocument/2006/math">
                    <m:r>
                      <m:rPr>
                        <m:sty m:val="p"/>
                      </m:rPr>
                      <a:rPr lang="en-US" sz="1600">
                        <a:latin typeface="Cambria Math" panose="02040503050406030204" pitchFamily="18" charset="0"/>
                        <a:ea typeface="Calibri" panose="020F0502020204030204" pitchFamily="34" charset="0"/>
                        <a:cs typeface="Times New Roman" panose="02020603050405020304" pitchFamily="18" charset="0"/>
                      </a:rPr>
                      <m:t>lim</m:t>
                    </m:r>
                    <m:r>
                      <a:rPr lang="en-US" sz="16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_</m:t>
                    </m:r>
                    <m:r>
                      <a:rPr lang="de-DE" sz="16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𝑙</m:t>
                    </m:r>
                  </m:oMath>
                </a14:m>
                <a:r>
                  <a:rPr lang="en-US" sz="1600" dirty="0">
                    <a:solidFill>
                      <a:schemeClr val="tx1"/>
                    </a:solidFill>
                  </a:rPr>
                  <a:t>  marginal rate of partial wealth at the lower limit</a:t>
                </a:r>
              </a:p>
              <a:p>
                <a:r>
                  <a:rPr lang="en-US" sz="1600" dirty="0">
                    <a:solidFill>
                      <a:schemeClr val="tx1"/>
                    </a:solidFill>
                  </a:rPr>
                  <a:t>            (</a:t>
                </a:r>
                <a14:m>
                  <m:oMath xmlns:m="http://schemas.openxmlformats.org/officeDocument/2006/math">
                    <m:r>
                      <a:rPr lang="de-DE"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𝑙</m:t>
                    </m:r>
                  </m:oMath>
                </a14:m>
                <a:r>
                  <a:rPr lang="en-US" sz="1600" dirty="0">
                    <a:solidFill>
                      <a:schemeClr val="tx1"/>
                    </a:solidFill>
                  </a:rPr>
                  <a:t>) [default: </a:t>
                </a:r>
                <a:r>
                  <a:rPr lang="en-US" sz="1600" dirty="0">
                    <a:solidFill>
                      <a:srgbClr val="C00000"/>
                    </a:solidFill>
                  </a:rPr>
                  <a:t>lim_</a:t>
                </a:r>
                <a:r>
                  <a:rPr lang="de-DE" sz="1600" dirty="0">
                    <a:solidFill>
                      <a:srgbClr val="C00000"/>
                    </a:solidFill>
                    <a:ea typeface="Calibri" panose="020F0502020204030204" pitchFamily="34" charset="0"/>
                    <a:cs typeface="Times New Roman" panose="02020603050405020304" pitchFamily="18" charset="0"/>
                  </a:rPr>
                  <a:t> </a:t>
                </a:r>
                <a14:m>
                  <m:oMath xmlns:m="http://schemas.openxmlformats.org/officeDocument/2006/math">
                    <m:r>
                      <a:rPr lang="de-DE"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𝑙</m:t>
                    </m:r>
                  </m:oMath>
                </a14:m>
                <a:r>
                  <a:rPr lang="en-US" sz="1600" dirty="0">
                    <a:solidFill>
                      <a:srgbClr val="C00000"/>
                    </a:solidFill>
                  </a:rPr>
                  <a:t> = .01</a:t>
                </a:r>
                <a:r>
                  <a:rPr lang="en-US" sz="1600" dirty="0">
                    <a:solidFill>
                      <a:schemeClr val="tx1"/>
                    </a:solidFill>
                  </a:rPr>
                  <a:t>]</a:t>
                </a:r>
                <a:endParaRPr lang="de-DE" sz="1600" dirty="0">
                  <a:solidFill>
                    <a:schemeClr val="tx1"/>
                  </a:solidFill>
                </a:endParaRPr>
              </a:p>
              <a:p>
                <a14:m>
                  <m:oMath xmlns:m="http://schemas.openxmlformats.org/officeDocument/2006/math">
                    <m:r>
                      <a:rPr lang="de-DE" sz="1600" i="1">
                        <a:solidFill>
                          <a:schemeClr val="tx1"/>
                        </a:solidFill>
                        <a:latin typeface="Cambria Math" panose="02040503050406030204" pitchFamily="18" charset="0"/>
                      </a:rPr>
                      <m:t>𝑞</m:t>
                    </m:r>
                  </m:oMath>
                </a14:m>
                <a:r>
                  <a:rPr lang="en-US" sz="1600" dirty="0">
                    <a:solidFill>
                      <a:schemeClr val="tx1"/>
                    </a:solidFill>
                  </a:rPr>
                  <a:t>         ratio of lower to upper limits (</a:t>
                </a:r>
                <a14:m>
                  <m:oMath xmlns:m="http://schemas.openxmlformats.org/officeDocument/2006/math">
                    <m:r>
                      <a:rPr lang="de-DE"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𝑙</m:t>
                    </m:r>
                    <m:r>
                      <a:rPr lang="de-DE"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1600" dirty="0"/>
                  <a:t>/</a:t>
                </a:r>
                <a:r>
                  <a:rPr lang="de-DE" sz="1600" dirty="0"/>
                  <a:t> </a:t>
                </a:r>
                <a14:m>
                  <m:oMath xmlns:m="http://schemas.openxmlformats.org/officeDocument/2006/math">
                    <m:r>
                      <a:rPr lang="de-DE" sz="1600" i="1">
                        <a:latin typeface="Cambria Math" panose="02040503050406030204" pitchFamily="18" charset="0"/>
                      </a:rPr>
                      <m:t>𝑤</m:t>
                    </m:r>
                  </m:oMath>
                </a14:m>
                <a:r>
                  <a:rPr lang="en-US" sz="1600" dirty="0"/>
                  <a:t>) for the</a:t>
                </a:r>
              </a:p>
              <a:p>
                <a:r>
                  <a:rPr lang="en-US" sz="1600" dirty="0"/>
                  <a:t>            fuzzy zone of prosperity</a:t>
                </a:r>
                <a:endParaRPr lang="de-DE" sz="1600" dirty="0"/>
              </a:p>
              <a:p>
                <a14:m>
                  <m:oMath xmlns:m="http://schemas.openxmlformats.org/officeDocument/2006/math">
                    <m:r>
                      <a:rPr lang="de-DE" sz="1600" i="1">
                        <a:latin typeface="Cambria Math" panose="02040503050406030204" pitchFamily="18" charset="0"/>
                        <a:ea typeface="Calibri" panose="020F0502020204030204" pitchFamily="34" charset="0"/>
                        <a:cs typeface="Times New Roman" panose="02020603050405020304" pitchFamily="18" charset="0"/>
                      </a:rPr>
                      <m:t>𝜏</m:t>
                    </m:r>
                  </m:oMath>
                </a14:m>
                <a:r>
                  <a:rPr lang="en-US" sz="1600" dirty="0"/>
                  <a:t>          parameter for the type of the baseline </a:t>
                </a:r>
              </a:p>
              <a:p>
                <a:r>
                  <a:rPr lang="en-US" sz="1600" dirty="0"/>
                  <a:t>            identification function</a:t>
                </a:r>
                <a:endParaRPr lang="de-DE" sz="1600" dirty="0"/>
              </a:p>
              <a:p>
                <a14:m>
                  <m:oMath xmlns:m="http://schemas.openxmlformats.org/officeDocument/2006/math">
                    <m:r>
                      <a:rPr lang="de-DE" sz="1600" i="1" smtClean="0">
                        <a:latin typeface="Cambria Math" panose="02040503050406030204" pitchFamily="18" charset="0"/>
                        <a:ea typeface="Calibri" panose="020F0502020204030204" pitchFamily="34" charset="0"/>
                        <a:cs typeface="Times New Roman" panose="02020603050405020304" pitchFamily="18" charset="0"/>
                      </a:rPr>
                      <m:t>𝜀</m:t>
                    </m:r>
                  </m:oMath>
                </a14:m>
                <a:r>
                  <a:rPr lang="en-US" sz="1600" dirty="0"/>
                  <a:t>          parameter for the shape of the identification</a:t>
                </a:r>
              </a:p>
              <a:p>
                <a:r>
                  <a:rPr lang="en-US" sz="1600" dirty="0"/>
                  <a:t>            function [default: </a:t>
                </a:r>
                <a14:m>
                  <m:oMath xmlns:m="http://schemas.openxmlformats.org/officeDocument/2006/math">
                    <m:r>
                      <a:rPr lang="de-DE" sz="1600" i="1">
                        <a:latin typeface="Cambria Math" panose="02040503050406030204" pitchFamily="18" charset="0"/>
                        <a:ea typeface="Calibri" panose="020F0502020204030204" pitchFamily="34" charset="0"/>
                        <a:cs typeface="Times New Roman" panose="02020603050405020304" pitchFamily="18" charset="0"/>
                      </a:rPr>
                      <m:t>𝜀</m:t>
                    </m:r>
                  </m:oMath>
                </a14:m>
                <a:r>
                  <a:rPr lang="en-US" sz="1600" dirty="0"/>
                  <a:t> = 1.0]</a:t>
                </a:r>
                <a:endParaRPr lang="de-DE" sz="1600" dirty="0"/>
              </a:p>
              <a:p>
                <a:endParaRPr lang="de-DE" dirty="0"/>
              </a:p>
            </p:txBody>
          </p:sp>
        </mc:Choice>
        <mc:Fallback xmlns="">
          <p:sp>
            <p:nvSpPr>
              <p:cNvPr id="6" name="Rechteck 5"/>
              <p:cNvSpPr>
                <a:spLocks noRot="1" noChangeAspect="1" noMove="1" noResize="1" noEditPoints="1" noAdjustHandles="1" noChangeArrowheads="1" noChangeShapeType="1" noTextEdit="1"/>
              </p:cNvSpPr>
              <p:nvPr/>
            </p:nvSpPr>
            <p:spPr>
              <a:xfrm>
                <a:off x="6823151" y="2010382"/>
                <a:ext cx="4680000" cy="3911776"/>
              </a:xfrm>
              <a:prstGeom prst="rect">
                <a:avLst/>
              </a:prstGeom>
              <a:blipFill rotWithShape="0">
                <a:blip r:embed="rId3"/>
                <a:stretch>
                  <a:fillRect l="-651" t="-468" r="-391"/>
                </a:stretch>
              </a:blipFill>
            </p:spPr>
            <p:txBody>
              <a:bodyPr/>
              <a:lstStyle/>
              <a:p>
                <a:r>
                  <a:rPr lang="de-DE">
                    <a:noFill/>
                  </a:rPr>
                  <a:t> </a:t>
                </a:r>
              </a:p>
            </p:txBody>
          </p:sp>
        </mc:Fallback>
      </mc:AlternateContent>
      <p:sp>
        <p:nvSpPr>
          <p:cNvPr id="7" name="Rechteck 6"/>
          <p:cNvSpPr/>
          <p:nvPr/>
        </p:nvSpPr>
        <p:spPr>
          <a:xfrm>
            <a:off x="6890276" y="1146439"/>
            <a:ext cx="4612875"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 Identification of Partial Wealth</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4982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nvGraphicFramePr>
        <p:xfrm>
          <a:off x="2691685" y="1591056"/>
          <a:ext cx="7750763" cy="4443984"/>
        </p:xfrm>
        <a:graphic>
          <a:graphicData uri="http://schemas.openxmlformats.org/drawingml/2006/chart">
            <c:chart xmlns:c="http://schemas.openxmlformats.org/drawingml/2006/chart" xmlns:r="http://schemas.openxmlformats.org/officeDocument/2006/relationships" r:id="rId2"/>
          </a:graphicData>
        </a:graphic>
      </p:graphicFrame>
      <p:sp>
        <p:nvSpPr>
          <p:cNvPr id="5" name="Rechteck 4"/>
          <p:cNvSpPr/>
          <p:nvPr/>
        </p:nvSpPr>
        <p:spPr>
          <a:xfrm>
            <a:off x="2691685" y="887500"/>
            <a:ext cx="5740610" cy="461665"/>
          </a:xfrm>
          <a:prstGeom prst="rect">
            <a:avLst/>
          </a:prstGeom>
        </p:spPr>
        <p:txBody>
          <a:bodyPr wrap="non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Different </a:t>
            </a:r>
            <a:r>
              <a:rPr lang="en-US" sz="2400" dirty="0" err="1">
                <a:latin typeface="Calibri" panose="020F0502020204030204" pitchFamily="34" charset="0"/>
                <a:ea typeface="Calibri" panose="020F0502020204030204" pitchFamily="34" charset="0"/>
                <a:cs typeface="Times New Roman" panose="02020603050405020304" pitchFamily="18" charset="0"/>
              </a:rPr>
              <a:t>lim_u</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24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Segmentation Approach</a:t>
            </a:r>
            <a:endParaRPr lang="de-DE" sz="2400" dirty="0">
              <a:solidFill>
                <a:schemeClr val="accent1">
                  <a:lumMod val="75000"/>
                </a:schemeClr>
              </a:solidFill>
            </a:endParaRPr>
          </a:p>
        </p:txBody>
      </p:sp>
      <p:sp>
        <p:nvSpPr>
          <p:cNvPr id="6" name="Textfeld 5"/>
          <p:cNvSpPr txBox="1"/>
          <p:nvPr/>
        </p:nvSpPr>
        <p:spPr>
          <a:xfrm>
            <a:off x="9290304" y="5313196"/>
            <a:ext cx="2304288" cy="369332"/>
          </a:xfrm>
          <a:prstGeom prst="rect">
            <a:avLst/>
          </a:prstGeom>
          <a:noFill/>
        </p:spPr>
        <p:txBody>
          <a:bodyPr wrap="square" rtlCol="0">
            <a:spAutoFit/>
          </a:bodyPr>
          <a:lstStyle/>
          <a:p>
            <a:r>
              <a:rPr lang="de-DE" dirty="0"/>
              <a:t>*</a:t>
            </a:r>
            <a:r>
              <a:rPr lang="en-US" dirty="0">
                <a:latin typeface="Calibri" panose="020F0502020204030204" pitchFamily="34" charset="0"/>
                <a:ea typeface="Calibri" panose="020F0502020204030204" pitchFamily="34" charset="0"/>
                <a:cs typeface="Times New Roman" panose="02020603050405020304" pitchFamily="18" charset="0"/>
              </a:rPr>
              <a:t> at ε=1 and τ=1,2434</a:t>
            </a:r>
            <a:endParaRPr lang="de-DE" dirty="0"/>
          </a:p>
        </p:txBody>
      </p:sp>
    </p:spTree>
    <p:extLst>
      <p:ext uri="{BB962C8B-B14F-4D97-AF65-F5344CB8AC3E}">
        <p14:creationId xmlns:p14="http://schemas.microsoft.com/office/powerpoint/2010/main" val="3593082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10382"/>
                <a:ext cx="4680000" cy="2725361"/>
              </a:xfrm>
              <a:prstGeom prst="rect">
                <a:avLst/>
              </a:prstGeom>
            </p:spPr>
            <p:txBody>
              <a:bodyPr>
                <a:spAutoFit/>
              </a:bodyPr>
              <a:lstStyle/>
              <a:p>
                <a:pPr>
                  <a:lnSpc>
                    <a:spcPct val="115000"/>
                  </a:lnSpc>
                  <a:spcAft>
                    <a:spcPts val="1000"/>
                  </a:spcAft>
                </a:pPr>
                <a:r>
                  <a:rPr lang="en-US" sz="1600" i="1" u="sng" dirty="0">
                    <a:latin typeface="Calibri" panose="020F0502020204030204" pitchFamily="34" charset="0"/>
                    <a:ea typeface="Times New Roman" panose="02020603050405020304" pitchFamily="18" charset="0"/>
                    <a:cs typeface="Times New Roman" panose="02020603050405020304" pitchFamily="18" charset="0"/>
                  </a:rPr>
                  <a:t>Setting the baseline function (</a:t>
                </a:r>
                <a14:m>
                  <m:oMath xmlns:m="http://schemas.openxmlformats.org/officeDocument/2006/math">
                    <m:r>
                      <a:rPr lang="de-DE" sz="1600" i="1" u="sng">
                        <a:latin typeface="Cambria Math" panose="02040503050406030204" pitchFamily="18" charset="0"/>
                        <a:ea typeface="Calibri" panose="020F0502020204030204" pitchFamily="34" charset="0"/>
                        <a:cs typeface="Times New Roman" panose="02020603050405020304" pitchFamily="18" charset="0"/>
                      </a:rPr>
                      <m:t>𝜏</m:t>
                    </m:r>
                  </m:oMath>
                </a14:m>
                <a:r>
                  <a:rPr lang="en-US" sz="1600" i="1" u="sng" dirty="0">
                    <a:latin typeface="Calibri" panose="020F0502020204030204" pitchFamily="34" charset="0"/>
                    <a:ea typeface="Times New Roman" panose="02020603050405020304" pitchFamily="18" charset="0"/>
                    <a:cs typeface="Times New Roman" panose="02020603050405020304" pitchFamily="18" charset="0"/>
                  </a:rPr>
                  <a:t>) for partial deprivation at the “zone of </a:t>
                </a:r>
                <a:r>
                  <a:rPr lang="en-US" sz="1600" i="1" u="sng" dirty="0" err="1">
                    <a:latin typeface="Calibri" panose="020F0502020204030204" pitchFamily="34" charset="0"/>
                    <a:ea typeface="Times New Roman" panose="02020603050405020304" pitchFamily="18" charset="0"/>
                    <a:cs typeface="Times New Roman" panose="02020603050405020304" pitchFamily="18" charset="0"/>
                  </a:rPr>
                  <a:t>precarity</a:t>
                </a:r>
                <a:r>
                  <a:rPr lang="en-US" sz="1600" i="1" u="sng" dirty="0">
                    <a:latin typeface="Calibri" panose="020F0502020204030204" pitchFamily="34" charset="0"/>
                    <a:ea typeface="Times New Roman" panose="02020603050405020304" pitchFamily="18" charset="0"/>
                    <a:cs typeface="Times New Roman" panose="02020603050405020304" pitchFamily="18" charset="0"/>
                  </a:rPr>
                  <a:t>”:</a:t>
                </a:r>
                <a:endParaRPr lang="de-DE" sz="1600" u="sng" dirty="0">
                  <a:latin typeface="Calibri" panose="020F0502020204030204" pitchFamily="34" charset="0"/>
                  <a:ea typeface="Times New Roman" panose="02020603050405020304" pitchFamily="18" charset="0"/>
                  <a:cs typeface="Times New Roman" panose="02020603050405020304" pitchFamily="18" charset="0"/>
                </a:endParaRPr>
              </a:p>
              <a:p>
                <a:pPr lvl="1">
                  <a:lnSpc>
                    <a:spcPct val="115000"/>
                  </a:lnSpc>
                  <a:spcAft>
                    <a:spcPts val="1000"/>
                  </a:spcAft>
                </a:pPr>
                <a14:m>
                  <m:oMath xmlns:m="http://schemas.openxmlformats.org/officeDocument/2006/math">
                    <m:r>
                      <a:rPr lang="de-DE" i="1">
                        <a:latin typeface="Cambria Math" panose="02040503050406030204" pitchFamily="18" charset="0"/>
                        <a:ea typeface="Calibri" panose="020F0502020204030204" pitchFamily="34" charset="0"/>
                        <a:cs typeface="Times New Roman" panose="02020603050405020304" pitchFamily="18" charset="0"/>
                      </a:rPr>
                      <m:t>𝜏</m:t>
                    </m:r>
                    <m:r>
                      <a:rPr lang="en-US" i="1">
                        <a:latin typeface="Cambria Math" panose="02040503050406030204" pitchFamily="18" charset="0"/>
                        <a:ea typeface="Calibri" panose="020F0502020204030204" pitchFamily="34" charset="0"/>
                        <a:cs typeface="Times New Roman" panose="02020603050405020304" pitchFamily="18" charset="0"/>
                      </a:rPr>
                      <m:t>=−</m:t>
                    </m:r>
                    <m:f>
                      <m:fPr>
                        <m:ctrlPr>
                          <a:rPr lang="de-DE"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a:latin typeface="Cambria Math" panose="02040503050406030204" pitchFamily="18" charset="0"/>
                            <a:ea typeface="Calibri" panose="020F0502020204030204" pitchFamily="34" charset="0"/>
                            <a:cs typeface="Times New Roman" panose="02020603050405020304" pitchFamily="18" charset="0"/>
                          </a:rPr>
                          <m:t>ln</m:t>
                        </m:r>
                        <m:r>
                          <a:rPr lang="en-US">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de-DE" i="1">
                                <a:latin typeface="Cambria Math" panose="02040503050406030204" pitchFamily="18" charset="0"/>
                                <a:ea typeface="Calibri" panose="020F0502020204030204" pitchFamily="34" charset="0"/>
                                <a:cs typeface="Times New Roman" panose="020206030504050203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1− </m:t>
                            </m:r>
                            <m:f>
                              <m:fPr>
                                <m:ctrlPr>
                                  <a:rPr lang="de-DE" i="1">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de-DE"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a:latin typeface="Cambria Math" panose="02040503050406030204" pitchFamily="18" charset="0"/>
                                        <a:ea typeface="Calibri" panose="020F0502020204030204" pitchFamily="34" charset="0"/>
                                        <a:cs typeface="Times New Roman" panose="02020603050405020304" pitchFamily="18" charset="0"/>
                                      </a:rPr>
                                      <m:t>ln</m:t>
                                    </m:r>
                                    <m:r>
                                      <a:rPr lang="en-US">
                                        <a:latin typeface="Cambria Math" panose="02040503050406030204" pitchFamily="18" charset="0"/>
                                        <a:ea typeface="Calibri" panose="020F0502020204030204" pitchFamily="34" charset="0"/>
                                        <a:cs typeface="Times New Roman" panose="02020603050405020304" pitchFamily="18" charset="0"/>
                                      </a:rPr>
                                      <m:t>(</m:t>
                                    </m:r>
                                    <m:r>
                                      <m:rPr>
                                        <m:sty m:val="p"/>
                                      </m:rPr>
                                      <a:rPr lang="en-US">
                                        <a:latin typeface="Cambria Math" panose="02040503050406030204" pitchFamily="18" charset="0"/>
                                        <a:ea typeface="Calibri" panose="020F0502020204030204" pitchFamily="34" charset="0"/>
                                        <a:cs typeface="Times New Roman" panose="02020603050405020304" pitchFamily="18" charset="0"/>
                                      </a:rPr>
                                      <m:t>lim</m:t>
                                    </m:r>
                                  </m:fName>
                                  <m:e>
                                    <m:r>
                                      <a:rPr lang="en-US" i="1">
                                        <a:latin typeface="Cambria Math" panose="02040503050406030204" pitchFamily="18" charset="0"/>
                                        <a:ea typeface="Calibri" panose="020F0502020204030204" pitchFamily="34" charset="0"/>
                                        <a:cs typeface="Times New Roman" panose="02020603050405020304" pitchFamily="18" charset="0"/>
                                      </a:rPr>
                                      <m:t>_</m:t>
                                    </m:r>
                                    <m:r>
                                      <a:rPr lang="de-DE" b="0" i="1" smtClean="0">
                                        <a:latin typeface="Cambria Math" panose="02040503050406030204" pitchFamily="18" charset="0"/>
                                        <a:ea typeface="Calibri" panose="020F0502020204030204" pitchFamily="34" charset="0"/>
                                        <a:cs typeface="Times New Roman" panose="02020603050405020304" pitchFamily="18" charset="0"/>
                                      </a:rPr>
                                      <m:t>𝑢</m:t>
                                    </m:r>
                                    <m:r>
                                      <a:rPr lang="en-US" i="1">
                                        <a:latin typeface="Cambria Math" panose="02040503050406030204" pitchFamily="18" charset="0"/>
                                        <a:ea typeface="Calibri" panose="020F0502020204030204" pitchFamily="34" charset="0"/>
                                        <a:cs typeface="Times New Roman" panose="02020603050405020304" pitchFamily="18" charset="0"/>
                                      </a:rPr>
                                      <m:t>)</m:t>
                                    </m:r>
                                  </m:e>
                                </m:func>
                              </m:num>
                              <m:den>
                                <m:r>
                                  <a:rPr lang="de-DE" i="1">
                                    <a:latin typeface="Cambria Math" panose="02040503050406030204" pitchFamily="18" charset="0"/>
                                    <a:ea typeface="Calibri" panose="020F0502020204030204" pitchFamily="34" charset="0"/>
                                    <a:cs typeface="Times New Roman" panose="02020603050405020304" pitchFamily="18" charset="0"/>
                                  </a:rPr>
                                  <m:t>𝜀</m:t>
                                </m:r>
                              </m:den>
                            </m:f>
                          </m:e>
                        </m:d>
                      </m:num>
                      <m:den>
                        <m:r>
                          <a:rPr lang="de-DE" b="0" i="1" smtClean="0">
                            <a:latin typeface="Cambria Math" panose="02040503050406030204" pitchFamily="18" charset="0"/>
                            <a:ea typeface="Calibri" panose="020F0502020204030204" pitchFamily="34" charset="0"/>
                            <a:cs typeface="Times New Roman" panose="02020603050405020304" pitchFamily="18" charset="0"/>
                          </a:rPr>
                          <m:t>𝑏</m:t>
                        </m:r>
                        <m:r>
                          <a:rPr lang="de-DE"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a:latin typeface="Cambria Math" panose="02040503050406030204" pitchFamily="18" charset="0"/>
                            <a:ea typeface="Calibri" panose="020F0502020204030204" pitchFamily="34" charset="0"/>
                            <a:cs typeface="Times New Roman" panose="02020603050405020304" pitchFamily="18" charset="0"/>
                          </a:rPr>
                          <m:t>ln</m:t>
                        </m:r>
                        <m:r>
                          <a:rPr lang="en-US">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m:t>
                        </m:r>
                        <m:r>
                          <a:rPr lang="de-DE" b="0" i="1" smtClean="0">
                            <a:latin typeface="Cambria Math" panose="02040503050406030204" pitchFamily="18" charset="0"/>
                            <a:ea typeface="Calibri" panose="020F0502020204030204" pitchFamily="34" charset="0"/>
                            <a:cs typeface="Times New Roman" panose="02020603050405020304" pitchFamily="18" charset="0"/>
                          </a:rPr>
                          <m:t>𝑏</m:t>
                        </m:r>
                        <m:r>
                          <a:rPr lang="en-US" i="1">
                            <a:latin typeface="Cambria Math" panose="02040503050406030204" pitchFamily="18" charset="0"/>
                            <a:ea typeface="Calibri" panose="020F0502020204030204" pitchFamily="34" charset="0"/>
                            <a:cs typeface="Times New Roman" panose="02020603050405020304" pitchFamily="18" charset="0"/>
                          </a:rPr>
                          <m:t>)</m:t>
                        </m:r>
                      </m:den>
                    </m:f>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600" i="1" u="sng" dirty="0">
                    <a:latin typeface="Calibri" panose="020F0502020204030204" pitchFamily="34" charset="0"/>
                    <a:ea typeface="Times New Roman" panose="02020603050405020304" pitchFamily="18" charset="0"/>
                    <a:cs typeface="Times New Roman" panose="02020603050405020304" pitchFamily="18" charset="0"/>
                  </a:rPr>
                  <a:t>Modelling the shape of the slope (</a:t>
                </a:r>
                <a14:m>
                  <m:oMath xmlns:m="http://schemas.openxmlformats.org/officeDocument/2006/math">
                    <m:r>
                      <a:rPr lang="de-DE" sz="1600" i="1" u="sng">
                        <a:latin typeface="Cambria Math" panose="02040503050406030204" pitchFamily="18" charset="0"/>
                        <a:ea typeface="Calibri" panose="020F0502020204030204" pitchFamily="34" charset="0"/>
                        <a:cs typeface="Times New Roman" panose="02020603050405020304" pitchFamily="18" charset="0"/>
                      </a:rPr>
                      <m:t>𝜀</m:t>
                    </m:r>
                  </m:oMath>
                </a14:m>
                <a:r>
                  <a:rPr lang="en-US" sz="1600" i="1" u="sng" dirty="0">
                    <a:latin typeface="Calibri" panose="020F0502020204030204" pitchFamily="34" charset="0"/>
                    <a:ea typeface="Times New Roman" panose="02020603050405020304" pitchFamily="18" charset="0"/>
                    <a:cs typeface="Times New Roman" panose="02020603050405020304" pitchFamily="18" charset="0"/>
                  </a:rPr>
                  <a:t>) for the baseline function:</a:t>
                </a:r>
                <a:endParaRPr lang="de-DE" sz="1600" u="sng" dirty="0"/>
              </a:p>
              <a:p>
                <a:pPr lvl="1">
                  <a:lnSpc>
                    <a:spcPct val="115000"/>
                  </a:lnSpc>
                  <a:spcAft>
                    <a:spcPts val="1000"/>
                  </a:spcAft>
                </a:pPr>
                <a14:m>
                  <m:oMath xmlns:m="http://schemas.openxmlformats.org/officeDocument/2006/math">
                    <m:r>
                      <a:rPr lang="de-DE"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𝜀</m:t>
                    </m:r>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de-DE" i="1">
                            <a:solidFill>
                              <a:prstClr val="black"/>
                            </a:solidFill>
                            <a:latin typeface="Cambria Math" panose="02040503050406030204" pitchFamily="18" charset="0"/>
                          </a:rPr>
                        </m:ctrlPr>
                      </m:fPr>
                      <m:num>
                        <m:func>
                          <m:funcPr>
                            <m:ctrlPr>
                              <a:rPr lang="de-DE"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ea typeface="Calibri" panose="020F0502020204030204" pitchFamily="34" charset="0"/>
                                <a:cs typeface="Times New Roman" panose="02020603050405020304" pitchFamily="18" charset="0"/>
                              </a:rPr>
                              <m:t>ln</m:t>
                            </m:r>
                            <m:r>
                              <a:rPr lang="en-US">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Name>
                          <m:e>
                            <m:r>
                              <a:rPr lang="en-US"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_</m:t>
                            </m:r>
                            <m:r>
                              <a:rPr lang="de-DE"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𝑢</m:t>
                            </m:r>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num>
                      <m:den>
                        <m:sSup>
                          <m:sSupPr>
                            <m:ctrlPr>
                              <a:rPr lang="de-DE"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de-DE"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de-DE"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𝜏</m:t>
                            </m:r>
                            <m:d>
                              <m:dPr>
                                <m:begChr m:val="["/>
                                <m:endChr m:val="]"/>
                                <m:ctrlPr>
                                  <a:rPr lang="de-DE" i="1">
                                    <a:solidFill>
                                      <a:prstClr val="black"/>
                                    </a:solidFill>
                                    <a:latin typeface="Cambria Math" panose="02040503050406030204" pitchFamily="18" charset="0"/>
                                  </a:rPr>
                                </m:ctrlPr>
                              </m:dPr>
                              <m:e>
                                <m:r>
                                  <a:rPr lang="de-DE" b="0" i="1" smtClean="0">
                                    <a:solidFill>
                                      <a:prstClr val="black"/>
                                    </a:solidFill>
                                    <a:latin typeface="Cambria Math" panose="02040503050406030204" pitchFamily="18" charset="0"/>
                                  </a:rPr>
                                  <m:t>𝑏</m:t>
                                </m:r>
                              </m:e>
                            </m:d>
                          </m:sup>
                        </m:sSup>
                      </m:den>
                    </m:f>
                  </m:oMath>
                </a14:m>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10382"/>
                <a:ext cx="4680000" cy="2725361"/>
              </a:xfrm>
              <a:prstGeom prst="rect">
                <a:avLst/>
              </a:prstGeom>
              <a:blipFill>
                <a:blip r:embed="rId2"/>
                <a:stretch>
                  <a:fillRect l="-782" r="-1173"/>
                </a:stretch>
              </a:blipFill>
            </p:spPr>
            <p:txBody>
              <a:bodyPr/>
              <a:lstStyle/>
              <a:p>
                <a:r>
                  <a:rPr lang="de-DE">
                    <a:noFill/>
                  </a:rPr>
                  <a:t> </a:t>
                </a:r>
              </a:p>
            </p:txBody>
          </p:sp>
        </mc:Fallback>
      </mc:AlternateContent>
      <p:sp>
        <p:nvSpPr>
          <p:cNvPr id="5" name="Rechteck 4"/>
          <p:cNvSpPr/>
          <p:nvPr/>
        </p:nvSpPr>
        <p:spPr>
          <a:xfrm>
            <a:off x="1010194" y="1146439"/>
            <a:ext cx="5118581"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 Identification of Partial Deprivation</a:t>
            </a:r>
            <a:endParaRPr lang="de-DE" sz="2400" b="1"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823151" y="2010382"/>
                <a:ext cx="4680000" cy="3068982"/>
              </a:xfrm>
              <a:prstGeom prst="rect">
                <a:avLst/>
              </a:prstGeom>
            </p:spPr>
            <p:txBody>
              <a:bodyPr wrap="square">
                <a:spAutoFit/>
              </a:bodyPr>
              <a:lstStyle/>
              <a:p>
                <a:pPr>
                  <a:lnSpc>
                    <a:spcPct val="115000"/>
                  </a:lnSpc>
                  <a:spcAft>
                    <a:spcPts val="1000"/>
                  </a:spcAft>
                </a:pPr>
                <a:r>
                  <a:rPr lang="en-US" sz="1600" i="1" u="sng" dirty="0">
                    <a:latin typeface="Calibri" panose="020F0502020204030204" pitchFamily="34" charset="0"/>
                    <a:ea typeface="Times New Roman" panose="02020603050405020304" pitchFamily="18" charset="0"/>
                    <a:cs typeface="Times New Roman" panose="02020603050405020304" pitchFamily="18" charset="0"/>
                  </a:rPr>
                  <a:t>Setting the baseline function (</a:t>
                </a:r>
                <a14:m>
                  <m:oMath xmlns:m="http://schemas.openxmlformats.org/officeDocument/2006/math">
                    <m:r>
                      <a:rPr lang="de-DE" sz="1600" i="1" u="sng">
                        <a:latin typeface="Cambria Math" panose="02040503050406030204" pitchFamily="18" charset="0"/>
                        <a:ea typeface="Calibri" panose="020F0502020204030204" pitchFamily="34" charset="0"/>
                        <a:cs typeface="Times New Roman" panose="02020603050405020304" pitchFamily="18" charset="0"/>
                      </a:rPr>
                      <m:t>𝜏</m:t>
                    </m:r>
                  </m:oMath>
                </a14:m>
                <a:r>
                  <a:rPr lang="en-US" sz="1600" i="1" u="sng" dirty="0">
                    <a:latin typeface="Calibri" panose="020F0502020204030204" pitchFamily="34" charset="0"/>
                    <a:ea typeface="Times New Roman" panose="02020603050405020304" pitchFamily="18" charset="0"/>
                    <a:cs typeface="Times New Roman" panose="02020603050405020304" pitchFamily="18" charset="0"/>
                  </a:rPr>
                  <a:t>) for partial wealth at the “zone of prosperity”:</a:t>
                </a:r>
                <a:endParaRPr lang="de-DE" sz="1600" u="sng" dirty="0">
                  <a:latin typeface="Calibri" panose="020F0502020204030204" pitchFamily="34" charset="0"/>
                  <a:ea typeface="Times New Roman" panose="02020603050405020304" pitchFamily="18" charset="0"/>
                  <a:cs typeface="Times New Roman" panose="02020603050405020304" pitchFamily="18" charset="0"/>
                </a:endParaRPr>
              </a:p>
              <a:p>
                <a:pPr lvl="1">
                  <a:lnSpc>
                    <a:spcPct val="115000"/>
                  </a:lnSpc>
                  <a:spcAft>
                    <a:spcPts val="1000"/>
                  </a:spcAft>
                </a:pPr>
                <a14:m>
                  <m:oMath xmlns:m="http://schemas.openxmlformats.org/officeDocument/2006/math">
                    <m:r>
                      <a:rPr lang="de-DE" i="1">
                        <a:latin typeface="Cambria Math" panose="02040503050406030204" pitchFamily="18" charset="0"/>
                        <a:ea typeface="Calibri" panose="020F0502020204030204" pitchFamily="34" charset="0"/>
                        <a:cs typeface="Times New Roman" panose="02020603050405020304" pitchFamily="18" charset="0"/>
                      </a:rPr>
                      <m:t>𝜏</m:t>
                    </m:r>
                    <m:r>
                      <a:rPr lang="en-US" i="1">
                        <a:latin typeface="Cambria Math" panose="02040503050406030204" pitchFamily="18" charset="0"/>
                        <a:ea typeface="Calibri" panose="020F0502020204030204" pitchFamily="34" charset="0"/>
                        <a:cs typeface="Times New Roman" panose="02020603050405020304" pitchFamily="18" charset="0"/>
                      </a:rPr>
                      <m:t>=−</m:t>
                    </m:r>
                    <m:f>
                      <m:fPr>
                        <m:ctrlPr>
                          <a:rPr lang="de-DE"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a:latin typeface="Cambria Math" panose="02040503050406030204" pitchFamily="18" charset="0"/>
                            <a:ea typeface="Calibri" panose="020F0502020204030204" pitchFamily="34" charset="0"/>
                            <a:cs typeface="Times New Roman" panose="02020603050405020304" pitchFamily="18" charset="0"/>
                          </a:rPr>
                          <m:t>ln</m:t>
                        </m:r>
                        <m:r>
                          <a:rPr lang="en-US">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de-DE" i="1">
                                <a:latin typeface="Cambria Math" panose="02040503050406030204" pitchFamily="18" charset="0"/>
                                <a:ea typeface="Calibri" panose="020F0502020204030204" pitchFamily="34" charset="0"/>
                                <a:cs typeface="Times New Roman" panose="020206030504050203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1− </m:t>
                            </m:r>
                            <m:f>
                              <m:fPr>
                                <m:ctrlPr>
                                  <a:rPr lang="de-DE" i="1">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de-DE"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a:solidFill>
                                          <a:schemeClr val="tx1"/>
                                        </a:solidFill>
                                        <a:latin typeface="Cambria Math" panose="02040503050406030204" pitchFamily="18" charset="0"/>
                                        <a:ea typeface="Calibri" panose="020F0502020204030204" pitchFamily="34" charset="0"/>
                                        <a:cs typeface="Times New Roman" panose="02020603050405020304" pitchFamily="18" charset="0"/>
                                      </a:rPr>
                                      <m:t>ln</m:t>
                                    </m:r>
                                    <m:r>
                                      <a:rPr lang="en-US">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a:solidFill>
                                          <a:schemeClr val="tx1"/>
                                        </a:solidFill>
                                        <a:latin typeface="Cambria Math" panose="02040503050406030204" pitchFamily="18" charset="0"/>
                                        <a:ea typeface="Calibri" panose="020F0502020204030204" pitchFamily="34" charset="0"/>
                                        <a:cs typeface="Times New Roman" panose="02020603050405020304" pitchFamily="18" charset="0"/>
                                      </a:rPr>
                                      <m:t>lim</m:t>
                                    </m:r>
                                  </m:fName>
                                  <m:e>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_</m:t>
                                    </m:r>
                                    <m:r>
                                      <a:rPr lang="de-DE"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𝑙</m:t>
                                    </m:r>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e>
                                </m:func>
                              </m:num>
                              <m:den>
                                <m:r>
                                  <a:rPr lang="de-DE" i="1">
                                    <a:latin typeface="Cambria Math" panose="02040503050406030204" pitchFamily="18" charset="0"/>
                                    <a:ea typeface="Calibri" panose="020F0502020204030204" pitchFamily="34" charset="0"/>
                                    <a:cs typeface="Times New Roman" panose="02020603050405020304" pitchFamily="18" charset="0"/>
                                  </a:rPr>
                                  <m:t>𝜀</m:t>
                                </m:r>
                              </m:den>
                            </m:f>
                          </m:e>
                        </m:d>
                      </m:num>
                      <m:den>
                        <m:sSup>
                          <m:sSupPr>
                            <m:ctrlPr>
                              <a:rPr lang="de-DE" i="1">
                                <a:latin typeface="Cambria Math" panose="02040503050406030204" pitchFamily="18" charset="0"/>
                                <a:ea typeface="Calibri" panose="020F0502020204030204" pitchFamily="34" charset="0"/>
                                <a:cs typeface="Times New Roman" panose="02020603050405020304" pitchFamily="18" charset="0"/>
                              </a:rPr>
                            </m:ctrlPr>
                          </m:sSupPr>
                          <m:e>
                            <m:r>
                              <a:rPr lang="de-DE" i="1">
                                <a:latin typeface="Cambria Math" panose="02040503050406030204" pitchFamily="18" charset="0"/>
                                <a:ea typeface="Calibri" panose="020F0502020204030204" pitchFamily="34" charset="0"/>
                                <a:cs typeface="Times New Roman" panose="02020603050405020304" pitchFamily="18" charset="0"/>
                              </a:rPr>
                              <m:t>𝑞</m:t>
                            </m:r>
                          </m:e>
                          <m:sup>
                            <m:r>
                              <a:rPr lang="en-US" i="1">
                                <a:latin typeface="Cambria Math" panose="02040503050406030204" pitchFamily="18" charset="0"/>
                                <a:ea typeface="Calibri" panose="020F0502020204030204" pitchFamily="34" charset="0"/>
                                <a:cs typeface="Times New Roman" panose="02020603050405020304" pitchFamily="18" charset="0"/>
                              </a:rPr>
                              <m:t>−1</m:t>
                            </m:r>
                          </m:sup>
                        </m:sSup>
                        <m:r>
                          <m:rPr>
                            <m:sty m:val="p"/>
                          </m:rPr>
                          <a:rPr lang="en-US">
                            <a:latin typeface="Cambria Math" panose="02040503050406030204" pitchFamily="18" charset="0"/>
                            <a:ea typeface="Calibri" panose="020F0502020204030204" pitchFamily="34" charset="0"/>
                            <a:cs typeface="Times New Roman" panose="02020603050405020304" pitchFamily="18" charset="0"/>
                          </a:rPr>
                          <m:t>ln</m:t>
                        </m:r>
                        <m:r>
                          <a:rPr lang="en-US">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m:t>
                        </m:r>
                        <m:r>
                          <a:rPr lang="de-DE" i="1">
                            <a:latin typeface="Cambria Math" panose="02040503050406030204" pitchFamily="18" charset="0"/>
                            <a:ea typeface="Calibri" panose="020F0502020204030204" pitchFamily="34" charset="0"/>
                            <a:cs typeface="Times New Roman" panose="02020603050405020304" pitchFamily="18" charset="0"/>
                          </a:rPr>
                          <m:t>𝑞</m:t>
                        </m:r>
                        <m:r>
                          <a:rPr lang="en-US" i="1">
                            <a:latin typeface="Cambria Math" panose="02040503050406030204" pitchFamily="18" charset="0"/>
                            <a:ea typeface="Calibri" panose="020F0502020204030204" pitchFamily="34" charset="0"/>
                            <a:cs typeface="Times New Roman" panose="02020603050405020304" pitchFamily="18" charset="0"/>
                          </a:rPr>
                          <m:t>)</m:t>
                        </m:r>
                      </m:den>
                    </m:f>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600" i="1" u="sng" dirty="0">
                    <a:latin typeface="Calibri" panose="020F0502020204030204" pitchFamily="34" charset="0"/>
                    <a:ea typeface="Times New Roman" panose="02020603050405020304" pitchFamily="18" charset="0"/>
                    <a:cs typeface="Times New Roman" panose="02020603050405020304" pitchFamily="18" charset="0"/>
                  </a:rPr>
                  <a:t>Modelling the shape of the slope (</a:t>
                </a:r>
                <a14:m>
                  <m:oMath xmlns:m="http://schemas.openxmlformats.org/officeDocument/2006/math">
                    <m:r>
                      <a:rPr lang="de-DE" sz="1600" i="1" u="sng">
                        <a:latin typeface="Cambria Math" panose="02040503050406030204" pitchFamily="18" charset="0"/>
                        <a:ea typeface="Calibri" panose="020F0502020204030204" pitchFamily="34" charset="0"/>
                        <a:cs typeface="Times New Roman" panose="02020603050405020304" pitchFamily="18" charset="0"/>
                      </a:rPr>
                      <m:t>𝜀</m:t>
                    </m:r>
                  </m:oMath>
                </a14:m>
                <a:r>
                  <a:rPr lang="en-US" sz="1600" i="1" u="sng" dirty="0">
                    <a:latin typeface="Calibri" panose="020F0502020204030204" pitchFamily="34" charset="0"/>
                    <a:ea typeface="Times New Roman" panose="02020603050405020304" pitchFamily="18" charset="0"/>
                    <a:cs typeface="Times New Roman" panose="02020603050405020304" pitchFamily="18" charset="0"/>
                  </a:rPr>
                  <a:t>) for the baseline function:</a:t>
                </a:r>
                <a:endParaRPr lang="de-DE" sz="1600" u="sng" dirty="0"/>
              </a:p>
              <a:p>
                <a:pPr lvl="1">
                  <a:lnSpc>
                    <a:spcPct val="115000"/>
                  </a:lnSpc>
                  <a:spcAft>
                    <a:spcPts val="1000"/>
                  </a:spcAft>
                </a:pPr>
                <a14:m>
                  <m:oMathPara xmlns:m="http://schemas.openxmlformats.org/officeDocument/2006/math">
                    <m:oMathParaPr>
                      <m:jc m:val="left"/>
                    </m:oMathParaPr>
                    <m:oMath xmlns:m="http://schemas.openxmlformats.org/officeDocument/2006/math">
                      <m:r>
                        <a:rPr lang="de-DE"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𝜀</m:t>
                      </m:r>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de-DE" i="1">
                              <a:solidFill>
                                <a:prstClr val="black"/>
                              </a:solidFill>
                              <a:latin typeface="Cambria Math" panose="02040503050406030204" pitchFamily="18" charset="0"/>
                            </a:rPr>
                          </m:ctrlPr>
                        </m:fPr>
                        <m:num>
                          <m:func>
                            <m:funcPr>
                              <m:ctrlPr>
                                <a:rPr lang="de-DE" i="1" smtClean="0">
                                  <a:solidFill>
                                    <a:schemeClr val="tx1"/>
                                  </a:solidFill>
                                  <a:latin typeface="Cambria Math" panose="02040503050406030204" pitchFamily="18" charset="0"/>
                                </a:rPr>
                              </m:ctrlPr>
                            </m:funcPr>
                            <m:fName>
                              <m:r>
                                <m:rPr>
                                  <m:sty m:val="p"/>
                                </m:rPr>
                                <a:rPr lang="en-US">
                                  <a:solidFill>
                                    <a:schemeClr val="tx1"/>
                                  </a:solidFill>
                                  <a:latin typeface="Cambria Math" panose="02040503050406030204" pitchFamily="18" charset="0"/>
                                  <a:ea typeface="Calibri" panose="020F0502020204030204" pitchFamily="34" charset="0"/>
                                  <a:cs typeface="Times New Roman" panose="02020603050405020304" pitchFamily="18" charset="0"/>
                                </a:rPr>
                                <m:t>ln</m:t>
                              </m:r>
                              <m:r>
                                <a:rPr lang="en-US">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a:solidFill>
                                    <a:schemeClr val="tx1"/>
                                  </a:solidFill>
                                  <a:latin typeface="Cambria Math" panose="02040503050406030204" pitchFamily="18" charset="0"/>
                                  <a:ea typeface="Calibri" panose="020F0502020204030204" pitchFamily="34" charset="0"/>
                                  <a:cs typeface="Times New Roman" panose="02020603050405020304" pitchFamily="18" charset="0"/>
                                </a:rPr>
                                <m:t>lim</m:t>
                              </m:r>
                            </m:fName>
                            <m:e>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_</m:t>
                              </m:r>
                              <m:r>
                                <a:rPr lang="de-DE"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𝑙</m:t>
                              </m:r>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e>
                          </m:func>
                        </m:num>
                        <m:den>
                          <m:sSup>
                            <m:sSupPr>
                              <m:ctrlPr>
                                <a:rPr lang="de-DE"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de-DE"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𝑞</m:t>
                              </m:r>
                            </m:e>
                            <m:sup>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de-DE"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𝜏</m:t>
                              </m:r>
                              <m:d>
                                <m:dPr>
                                  <m:begChr m:val="["/>
                                  <m:endChr m:val="]"/>
                                  <m:ctrlPr>
                                    <a:rPr lang="de-DE" i="1">
                                      <a:solidFill>
                                        <a:prstClr val="black"/>
                                      </a:solidFill>
                                      <a:latin typeface="Cambria Math" panose="02040503050406030204" pitchFamily="18" charset="0"/>
                                    </a:rPr>
                                  </m:ctrlPr>
                                </m:dPr>
                                <m:e>
                                  <m:sSup>
                                    <m:sSupPr>
                                      <m:ctrlPr>
                                        <a:rPr lang="de-DE" i="1">
                                          <a:solidFill>
                                            <a:prstClr val="black"/>
                                          </a:solidFill>
                                          <a:latin typeface="Cambria Math" panose="02040503050406030204" pitchFamily="18" charset="0"/>
                                        </a:rPr>
                                      </m:ctrlPr>
                                    </m:sSupPr>
                                    <m:e>
                                      <m:r>
                                        <a:rPr lang="de-DE"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𝑞</m:t>
                                      </m:r>
                                    </m:e>
                                    <m:sup>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e>
                              </m:d>
                            </m:sup>
                          </m:sSup>
                        </m:den>
                      </m:f>
                    </m:oMath>
                  </m:oMathPara>
                </a14:m>
                <a:endParaRPr lang="de-DE" dirty="0"/>
              </a:p>
            </p:txBody>
          </p:sp>
        </mc:Choice>
        <mc:Fallback xmlns="">
          <p:sp>
            <p:nvSpPr>
              <p:cNvPr id="6" name="Rechteck 5"/>
              <p:cNvSpPr>
                <a:spLocks noRot="1" noChangeAspect="1" noMove="1" noResize="1" noEditPoints="1" noAdjustHandles="1" noChangeArrowheads="1" noChangeShapeType="1" noTextEdit="1"/>
              </p:cNvSpPr>
              <p:nvPr/>
            </p:nvSpPr>
            <p:spPr>
              <a:xfrm>
                <a:off x="6823151" y="2010382"/>
                <a:ext cx="4680000" cy="3068982"/>
              </a:xfrm>
              <a:prstGeom prst="rect">
                <a:avLst/>
              </a:prstGeom>
              <a:blipFill>
                <a:blip r:embed="rId3"/>
                <a:stretch>
                  <a:fillRect l="-651"/>
                </a:stretch>
              </a:blipFill>
            </p:spPr>
            <p:txBody>
              <a:bodyPr/>
              <a:lstStyle/>
              <a:p>
                <a:r>
                  <a:rPr lang="de-DE">
                    <a:noFill/>
                  </a:rPr>
                  <a:t> </a:t>
                </a:r>
              </a:p>
            </p:txBody>
          </p:sp>
        </mc:Fallback>
      </mc:AlternateContent>
      <p:sp>
        <p:nvSpPr>
          <p:cNvPr id="7" name="Rechteck 6"/>
          <p:cNvSpPr/>
          <p:nvPr/>
        </p:nvSpPr>
        <p:spPr>
          <a:xfrm>
            <a:off x="6890276" y="1146439"/>
            <a:ext cx="4612875"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 Identification of Partial Wealth</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1366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10194" y="2010382"/>
            <a:ext cx="4680000" cy="410882"/>
          </a:xfrm>
          <a:prstGeom prst="rect">
            <a:avLst/>
          </a:prstGeom>
        </p:spPr>
        <p:txBody>
          <a:bodyPr>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hteck 4"/>
              <p:cNvSpPr/>
              <p:nvPr/>
            </p:nvSpPr>
            <p:spPr>
              <a:xfrm>
                <a:off x="432408" y="1179385"/>
                <a:ext cx="5257786" cy="830997"/>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[3a] Identification of Poverty </a:t>
                </a:r>
                <a:r>
                  <a:rPr lang="en-US"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p>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Partial Deprivation </a:t>
                </a:r>
                <a:r>
                  <a:rPr lang="en-US" sz="2400" i="1" u="sng" dirty="0">
                    <a:latin typeface="Calibri" panose="020F0502020204030204" pitchFamily="34" charset="0"/>
                    <a:ea typeface="Times New Roman" panose="02020603050405020304" pitchFamily="18" charset="0"/>
                    <a:cs typeface="Times New Roman" panose="02020603050405020304" pitchFamily="18" charset="0"/>
                  </a:rPr>
                  <a:t>baseline function (</a:t>
                </a:r>
                <a14:m>
                  <m:oMath xmlns:m="http://schemas.openxmlformats.org/officeDocument/2006/math">
                    <m:r>
                      <a:rPr lang="de-DE" sz="2400" i="1" u="sng">
                        <a:latin typeface="Cambria Math" panose="02040503050406030204" pitchFamily="18" charset="0"/>
                        <a:ea typeface="Calibri" panose="020F0502020204030204" pitchFamily="34" charset="0"/>
                        <a:cs typeface="Times New Roman" panose="02020603050405020304" pitchFamily="18" charset="0"/>
                      </a:rPr>
                      <m:t>𝜏</m:t>
                    </m:r>
                  </m:oMath>
                </a14:m>
                <a:r>
                  <a:rPr lang="en-US" sz="2400" i="1" u="sng" dirty="0">
                    <a:latin typeface="Calibri" panose="020F0502020204030204" pitchFamily="34" charset="0"/>
                    <a:ea typeface="Times New Roman" panose="02020603050405020304" pitchFamily="18" charset="0"/>
                    <a:cs typeface="Times New Roman" panose="02020603050405020304" pitchFamily="18" charset="0"/>
                  </a:rPr>
                  <a:t>) </a:t>
                </a:r>
                <a:endParaRPr lang="de-DE" sz="2400" b="1" dirty="0">
                  <a:solidFill>
                    <a:srgbClr val="0070C0"/>
                  </a:solidFill>
                </a:endParaRPr>
              </a:p>
            </p:txBody>
          </p:sp>
        </mc:Choice>
        <mc:Fallback xmlns="">
          <p:sp>
            <p:nvSpPr>
              <p:cNvPr id="5" name="Rechteck 4"/>
              <p:cNvSpPr>
                <a:spLocks noRot="1" noChangeAspect="1" noMove="1" noResize="1" noEditPoints="1" noAdjustHandles="1" noChangeArrowheads="1" noChangeShapeType="1" noTextEdit="1"/>
              </p:cNvSpPr>
              <p:nvPr/>
            </p:nvSpPr>
            <p:spPr>
              <a:xfrm>
                <a:off x="432408" y="1179385"/>
                <a:ext cx="5257786" cy="830997"/>
              </a:xfrm>
              <a:prstGeom prst="rect">
                <a:avLst/>
              </a:prstGeom>
              <a:blipFill>
                <a:blip r:embed="rId2"/>
                <a:stretch>
                  <a:fillRect l="-1856" t="-5839" r="-812" b="-1532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Rechteck 6"/>
              <p:cNvSpPr/>
              <p:nvPr/>
            </p:nvSpPr>
            <p:spPr>
              <a:xfrm>
                <a:off x="6267980" y="1179384"/>
                <a:ext cx="4612875" cy="830997"/>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[3a] Identification of Wealth </a:t>
                </a:r>
                <a:r>
                  <a:rPr lang="en-US"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Partial Wealth </a:t>
                </a:r>
                <a:r>
                  <a:rPr lang="en-US" sz="2400" i="1" u="sng" dirty="0">
                    <a:latin typeface="Calibri" panose="020F0502020204030204" pitchFamily="34" charset="0"/>
                    <a:ea typeface="Times New Roman" panose="02020603050405020304" pitchFamily="18" charset="0"/>
                    <a:cs typeface="Times New Roman" panose="02020603050405020304" pitchFamily="18" charset="0"/>
                  </a:rPr>
                  <a:t>baseline function (</a:t>
                </a:r>
                <a14:m>
                  <m:oMath xmlns:m="http://schemas.openxmlformats.org/officeDocument/2006/math">
                    <m:r>
                      <a:rPr lang="de-DE" sz="2400" i="1" u="sng">
                        <a:latin typeface="Cambria Math" panose="02040503050406030204" pitchFamily="18" charset="0"/>
                        <a:ea typeface="Calibri" panose="020F0502020204030204" pitchFamily="34" charset="0"/>
                        <a:cs typeface="Times New Roman" panose="02020603050405020304" pitchFamily="18" charset="0"/>
                      </a:rPr>
                      <m:t>𝜏</m:t>
                    </m:r>
                  </m:oMath>
                </a14:m>
                <a:r>
                  <a:rPr lang="en-US" sz="2400" i="1" u="sng" dirty="0">
                    <a:latin typeface="Calibri" panose="020F0502020204030204" pitchFamily="34" charset="0"/>
                    <a:ea typeface="Times New Roman" panose="02020603050405020304" pitchFamily="18" charset="0"/>
                    <a:cs typeface="Times New Roman" panose="02020603050405020304" pitchFamily="18" charset="0"/>
                  </a:rPr>
                  <a:t>) </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hteck 6"/>
              <p:cNvSpPr>
                <a:spLocks noRot="1" noChangeAspect="1" noMove="1" noResize="1" noEditPoints="1" noAdjustHandles="1" noChangeArrowheads="1" noChangeShapeType="1" noTextEdit="1"/>
              </p:cNvSpPr>
              <p:nvPr/>
            </p:nvSpPr>
            <p:spPr>
              <a:xfrm>
                <a:off x="6267980" y="1179384"/>
                <a:ext cx="4612875" cy="830997"/>
              </a:xfrm>
              <a:prstGeom prst="rect">
                <a:avLst/>
              </a:prstGeom>
              <a:blipFill>
                <a:blip r:embed="rId3"/>
                <a:stretch>
                  <a:fillRect l="-1982" t="-5839" r="-2510" b="-15328"/>
                </a:stretch>
              </a:blipFill>
            </p:spPr>
            <p:txBody>
              <a:bodyPr/>
              <a:lstStyle/>
              <a:p>
                <a:r>
                  <a:rPr lang="de-DE">
                    <a:noFill/>
                  </a:rPr>
                  <a:t> </a:t>
                </a:r>
              </a:p>
            </p:txBody>
          </p:sp>
        </mc:Fallback>
      </mc:AlternateContent>
      <p:graphicFrame>
        <p:nvGraphicFramePr>
          <p:cNvPr id="8" name="Diagramm 7"/>
          <p:cNvGraphicFramePr/>
          <p:nvPr/>
        </p:nvGraphicFramePr>
        <p:xfrm>
          <a:off x="6267980" y="2421264"/>
          <a:ext cx="5569459" cy="3319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Diagramm 8"/>
          <p:cNvGraphicFramePr/>
          <p:nvPr/>
        </p:nvGraphicFramePr>
        <p:xfrm>
          <a:off x="0" y="2421264"/>
          <a:ext cx="6061166" cy="33192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15958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10194" y="2010382"/>
            <a:ext cx="4680000" cy="410882"/>
          </a:xfrm>
          <a:prstGeom prst="rect">
            <a:avLst/>
          </a:prstGeom>
        </p:spPr>
        <p:txBody>
          <a:bodyPr>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hteck 4"/>
              <p:cNvSpPr/>
              <p:nvPr/>
            </p:nvSpPr>
            <p:spPr>
              <a:xfrm>
                <a:off x="378823" y="1146438"/>
                <a:ext cx="5326651" cy="830997"/>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[3b] Identification of Poverty </a:t>
                </a:r>
                <a:r>
                  <a:rPr lang="en-US"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p>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Partial Deprivation </a:t>
                </a:r>
                <a:r>
                  <a:rPr lang="en-US" sz="2400" i="1" u="sng" dirty="0">
                    <a:latin typeface="Calibri" panose="020F0502020204030204" pitchFamily="34" charset="0"/>
                    <a:ea typeface="Times New Roman" panose="02020603050405020304" pitchFamily="18" charset="0"/>
                    <a:cs typeface="Times New Roman" panose="02020603050405020304" pitchFamily="18" charset="0"/>
                  </a:rPr>
                  <a:t>shape of the slope (</a:t>
                </a:r>
                <a14:m>
                  <m:oMath xmlns:m="http://schemas.openxmlformats.org/officeDocument/2006/math">
                    <m:r>
                      <a:rPr lang="de-DE" sz="2400" i="1" u="sng">
                        <a:latin typeface="Cambria Math" panose="02040503050406030204" pitchFamily="18" charset="0"/>
                        <a:ea typeface="Calibri" panose="020F0502020204030204" pitchFamily="34" charset="0"/>
                        <a:cs typeface="Times New Roman" panose="02020603050405020304" pitchFamily="18" charset="0"/>
                      </a:rPr>
                      <m:t>𝜀</m:t>
                    </m:r>
                  </m:oMath>
                </a14:m>
                <a:r>
                  <a:rPr lang="en-US" sz="2400" i="1" u="sng" dirty="0">
                    <a:latin typeface="Calibri" panose="020F0502020204030204" pitchFamily="34" charset="0"/>
                    <a:ea typeface="Times New Roman" panose="02020603050405020304" pitchFamily="18" charset="0"/>
                    <a:cs typeface="Times New Roman" panose="02020603050405020304" pitchFamily="18" charset="0"/>
                  </a:rPr>
                  <a:t>)</a:t>
                </a:r>
                <a:endParaRPr lang="de-DE" sz="2400" b="1" dirty="0">
                  <a:solidFill>
                    <a:srgbClr val="0070C0"/>
                  </a:solidFill>
                </a:endParaRPr>
              </a:p>
            </p:txBody>
          </p:sp>
        </mc:Choice>
        <mc:Fallback xmlns="">
          <p:sp>
            <p:nvSpPr>
              <p:cNvPr id="5" name="Rechteck 4"/>
              <p:cNvSpPr>
                <a:spLocks noRot="1" noChangeAspect="1" noMove="1" noResize="1" noEditPoints="1" noAdjustHandles="1" noChangeArrowheads="1" noChangeShapeType="1" noTextEdit="1"/>
              </p:cNvSpPr>
              <p:nvPr/>
            </p:nvSpPr>
            <p:spPr>
              <a:xfrm>
                <a:off x="378823" y="1146438"/>
                <a:ext cx="5326651" cy="830997"/>
              </a:xfrm>
              <a:prstGeom prst="rect">
                <a:avLst/>
              </a:prstGeom>
              <a:blipFill>
                <a:blip r:embed="rId2"/>
                <a:stretch>
                  <a:fillRect l="-1716" t="-5882" r="-801" b="-1617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Rechteck 6"/>
              <p:cNvSpPr/>
              <p:nvPr/>
            </p:nvSpPr>
            <p:spPr>
              <a:xfrm>
                <a:off x="6165669" y="1146437"/>
                <a:ext cx="4735667" cy="830997"/>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[3b] Identification of Wealth </a:t>
                </a:r>
                <a:r>
                  <a:rPr lang="en-US"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Partial Wealth </a:t>
                </a:r>
                <a:r>
                  <a:rPr lang="en-US" sz="2400" i="1" u="sng" dirty="0">
                    <a:latin typeface="Calibri" panose="020F0502020204030204" pitchFamily="34" charset="0"/>
                    <a:ea typeface="Times New Roman" panose="02020603050405020304" pitchFamily="18" charset="0"/>
                    <a:cs typeface="Times New Roman" panose="02020603050405020304" pitchFamily="18" charset="0"/>
                  </a:rPr>
                  <a:t>shape of the slope (</a:t>
                </a:r>
                <a14:m>
                  <m:oMath xmlns:m="http://schemas.openxmlformats.org/officeDocument/2006/math">
                    <m:r>
                      <a:rPr lang="de-DE" sz="2400" i="1" u="sng">
                        <a:latin typeface="Cambria Math" panose="02040503050406030204" pitchFamily="18" charset="0"/>
                        <a:ea typeface="Calibri" panose="020F0502020204030204" pitchFamily="34" charset="0"/>
                        <a:cs typeface="Times New Roman" panose="02020603050405020304" pitchFamily="18" charset="0"/>
                      </a:rPr>
                      <m:t>𝜀</m:t>
                    </m:r>
                  </m:oMath>
                </a14:m>
                <a:r>
                  <a:rPr lang="en-US" sz="2400" i="1" u="sng" dirty="0">
                    <a:latin typeface="Calibri" panose="020F0502020204030204" pitchFamily="34" charset="0"/>
                    <a:ea typeface="Times New Roman" panose="02020603050405020304" pitchFamily="18" charset="0"/>
                    <a:cs typeface="Times New Roman" panose="02020603050405020304" pitchFamily="18" charset="0"/>
                  </a:rPr>
                  <a:t>)</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hteck 6"/>
              <p:cNvSpPr>
                <a:spLocks noRot="1" noChangeAspect="1" noMove="1" noResize="1" noEditPoints="1" noAdjustHandles="1" noChangeArrowheads="1" noChangeShapeType="1" noTextEdit="1"/>
              </p:cNvSpPr>
              <p:nvPr/>
            </p:nvSpPr>
            <p:spPr>
              <a:xfrm>
                <a:off x="6165669" y="1146437"/>
                <a:ext cx="4735667" cy="830997"/>
              </a:xfrm>
              <a:prstGeom prst="rect">
                <a:avLst/>
              </a:prstGeom>
              <a:blipFill>
                <a:blip r:embed="rId3"/>
                <a:stretch>
                  <a:fillRect l="-1931" t="-5882" r="-1287" b="-16176"/>
                </a:stretch>
              </a:blipFill>
            </p:spPr>
            <p:txBody>
              <a:bodyPr/>
              <a:lstStyle/>
              <a:p>
                <a:r>
                  <a:rPr lang="de-DE">
                    <a:noFill/>
                  </a:rPr>
                  <a:t> </a:t>
                </a:r>
              </a:p>
            </p:txBody>
          </p:sp>
        </mc:Fallback>
      </mc:AlternateContent>
      <p:graphicFrame>
        <p:nvGraphicFramePr>
          <p:cNvPr id="6" name="Diagramm 5"/>
          <p:cNvGraphicFramePr/>
          <p:nvPr/>
        </p:nvGraphicFramePr>
        <p:xfrm>
          <a:off x="6165669" y="2010380"/>
          <a:ext cx="5460274" cy="32806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Diagramm 10"/>
          <p:cNvGraphicFramePr/>
          <p:nvPr/>
        </p:nvGraphicFramePr>
        <p:xfrm>
          <a:off x="378823" y="2010382"/>
          <a:ext cx="5786846" cy="324770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98940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Outline</a:t>
            </a:r>
          </a:p>
        </p:txBody>
      </p:sp>
      <p:sp>
        <p:nvSpPr>
          <p:cNvPr id="3" name="Inhaltsplatzhalter 2"/>
          <p:cNvSpPr>
            <a:spLocks noGrp="1"/>
          </p:cNvSpPr>
          <p:nvPr>
            <p:ph idx="1"/>
          </p:nvPr>
        </p:nvSpPr>
        <p:spPr>
          <a:xfrm>
            <a:off x="752356" y="2007232"/>
            <a:ext cx="11353799" cy="4351338"/>
          </a:xfrm>
        </p:spPr>
        <p:txBody>
          <a:bodyPr>
            <a:normAutofit/>
          </a:bodyPr>
          <a:lstStyle/>
          <a:p>
            <a:pPr marL="0" indent="0">
              <a:spcAft>
                <a:spcPts val="600"/>
              </a:spcAft>
              <a:buNone/>
            </a:pPr>
            <a:r>
              <a:rPr lang="en-US" dirty="0"/>
              <a:t>[1]	</a:t>
            </a:r>
            <a:r>
              <a:rPr lang="en-US" dirty="0">
                <a:solidFill>
                  <a:srgbClr val="0070C0"/>
                </a:solidFill>
              </a:rPr>
              <a:t>Framing	</a:t>
            </a:r>
            <a:r>
              <a:rPr lang="en-US" sz="2400" dirty="0"/>
              <a:t>– Multidimensional Measures for </a:t>
            </a:r>
            <a:r>
              <a:rPr lang="en-US" sz="2400" dirty="0" err="1"/>
              <a:t>WellBeing</a:t>
            </a:r>
            <a:r>
              <a:rPr lang="en-US" sz="2400" dirty="0"/>
              <a:t> Applications </a:t>
            </a:r>
            <a:endParaRPr lang="en-US" sz="2400" i="1" dirty="0"/>
          </a:p>
          <a:p>
            <a:pPr marL="0" indent="0">
              <a:spcAft>
                <a:spcPts val="600"/>
              </a:spcAft>
              <a:buNone/>
            </a:pPr>
            <a:r>
              <a:rPr lang="en-US" dirty="0"/>
              <a:t>[2]	</a:t>
            </a:r>
            <a:r>
              <a:rPr lang="de-DE" dirty="0">
                <a:solidFill>
                  <a:srgbClr val="0070C0"/>
                </a:solidFill>
              </a:rPr>
              <a:t>MPI | MWI</a:t>
            </a:r>
            <a:r>
              <a:rPr lang="de-DE" dirty="0"/>
              <a:t> 	</a:t>
            </a:r>
            <a:r>
              <a:rPr lang="de-DE" sz="2400" dirty="0"/>
              <a:t>– Deprivation &amp; Well-</a:t>
            </a:r>
            <a:r>
              <a:rPr lang="de-DE" sz="2400" dirty="0" err="1"/>
              <a:t>Being</a:t>
            </a:r>
            <a:r>
              <a:rPr lang="de-DE" sz="2400" dirty="0"/>
              <a:t> | </a:t>
            </a:r>
            <a:r>
              <a:rPr lang="de-DE" sz="2400" b="1" dirty="0"/>
              <a:t>AF (IR)</a:t>
            </a:r>
            <a:r>
              <a:rPr lang="de-DE" sz="2400" dirty="0"/>
              <a:t> | </a:t>
            </a:r>
            <a:r>
              <a:rPr lang="de-DE" sz="2400" dirty="0">
                <a:solidFill>
                  <a:srgbClr val="C00000"/>
                </a:solidFill>
              </a:rPr>
              <a:t>Fixed-</a:t>
            </a:r>
            <a:r>
              <a:rPr lang="de-DE" sz="2400" dirty="0" err="1">
                <a:solidFill>
                  <a:srgbClr val="C00000"/>
                </a:solidFill>
              </a:rPr>
              <a:t>Fuzzy</a:t>
            </a:r>
            <a:r>
              <a:rPr lang="de-DE" sz="2400" dirty="0">
                <a:solidFill>
                  <a:srgbClr val="C00000"/>
                </a:solidFill>
              </a:rPr>
              <a:t>-</a:t>
            </a:r>
            <a:r>
              <a:rPr lang="de-DE" sz="2400" dirty="0" err="1">
                <a:solidFill>
                  <a:srgbClr val="C00000"/>
                </a:solidFill>
              </a:rPr>
              <a:t>Aproach</a:t>
            </a:r>
            <a:endParaRPr lang="de-DE" sz="2400" dirty="0"/>
          </a:p>
          <a:p>
            <a:pPr marL="0" indent="0">
              <a:spcAft>
                <a:spcPts val="600"/>
              </a:spcAft>
              <a:buNone/>
            </a:pPr>
            <a:r>
              <a:rPr lang="en-US" dirty="0"/>
              <a:t>[3]	</a:t>
            </a:r>
            <a:r>
              <a:rPr lang="de-DE" dirty="0">
                <a:solidFill>
                  <a:srgbClr val="0070C0"/>
                </a:solidFill>
              </a:rPr>
              <a:t>M|K|GG</a:t>
            </a:r>
            <a:r>
              <a:rPr lang="de-DE" dirty="0"/>
              <a:t> 	</a:t>
            </a:r>
            <a:r>
              <a:rPr lang="de-DE" sz="2800" dirty="0"/>
              <a:t>– </a:t>
            </a:r>
            <a:r>
              <a:rPr lang="de-DE" sz="2400" dirty="0" err="1"/>
              <a:t>Inequality</a:t>
            </a:r>
            <a:r>
              <a:rPr lang="de-DE" sz="2400" dirty="0"/>
              <a:t> (</a:t>
            </a:r>
            <a:r>
              <a:rPr lang="de-DE" sz="2400" dirty="0" err="1"/>
              <a:t>vertikal|horizontal</a:t>
            </a:r>
            <a:r>
              <a:rPr lang="de-DE" sz="2400" dirty="0"/>
              <a:t>) | </a:t>
            </a:r>
            <a:r>
              <a:rPr lang="de-DE" sz="2400" b="1" dirty="0"/>
              <a:t>Gini | </a:t>
            </a:r>
            <a:r>
              <a:rPr lang="de-DE" sz="2400" dirty="0" err="1">
                <a:solidFill>
                  <a:srgbClr val="C00000"/>
                </a:solidFill>
              </a:rPr>
              <a:t>Subgroup</a:t>
            </a:r>
            <a:r>
              <a:rPr lang="de-DE" sz="2400" dirty="0">
                <a:solidFill>
                  <a:srgbClr val="C00000"/>
                </a:solidFill>
              </a:rPr>
              <a:t>-Indices </a:t>
            </a:r>
          </a:p>
          <a:p>
            <a:pPr marL="0" indent="0">
              <a:spcAft>
                <a:spcPts val="600"/>
              </a:spcAft>
              <a:buNone/>
            </a:pPr>
            <a:r>
              <a:rPr lang="de-DE" dirty="0"/>
              <a:t>[4]	</a:t>
            </a:r>
            <a:r>
              <a:rPr lang="de-DE" dirty="0" err="1">
                <a:solidFill>
                  <a:srgbClr val="0070C0"/>
                </a:solidFill>
              </a:rPr>
              <a:t>Programs</a:t>
            </a:r>
            <a:r>
              <a:rPr lang="de-DE" dirty="0"/>
              <a:t>	</a:t>
            </a:r>
            <a:r>
              <a:rPr lang="de-DE" sz="2400" dirty="0"/>
              <a:t>– </a:t>
            </a:r>
            <a:r>
              <a:rPr lang="de-DE" sz="2400" dirty="0">
                <a:solidFill>
                  <a:srgbClr val="C00000"/>
                </a:solidFill>
              </a:rPr>
              <a:t>MPI</a:t>
            </a:r>
            <a:r>
              <a:rPr lang="de-DE" sz="2400" dirty="0"/>
              <a:t> | </a:t>
            </a:r>
            <a:r>
              <a:rPr lang="de-DE" sz="2400" dirty="0">
                <a:solidFill>
                  <a:srgbClr val="C00000"/>
                </a:solidFill>
              </a:rPr>
              <a:t>MWI</a:t>
            </a:r>
            <a:r>
              <a:rPr lang="de-DE" sz="2400" dirty="0"/>
              <a:t> | </a:t>
            </a:r>
            <a:r>
              <a:rPr lang="de-DE" sz="2400" dirty="0">
                <a:solidFill>
                  <a:srgbClr val="C00000"/>
                </a:solidFill>
              </a:rPr>
              <a:t>MGDIV</a:t>
            </a:r>
            <a:r>
              <a:rPr lang="de-DE" sz="2400" dirty="0"/>
              <a:t>   ||  </a:t>
            </a:r>
            <a:r>
              <a:rPr lang="de-DE" sz="2400" dirty="0" err="1">
                <a:solidFill>
                  <a:srgbClr val="00B050"/>
                </a:solidFill>
              </a:rPr>
              <a:t>DimWeight</a:t>
            </a:r>
            <a:r>
              <a:rPr lang="de-DE" sz="2400" dirty="0">
                <a:solidFill>
                  <a:srgbClr val="00B050"/>
                </a:solidFill>
              </a:rPr>
              <a:t> </a:t>
            </a:r>
            <a:r>
              <a:rPr lang="de-DE" sz="2400" dirty="0"/>
              <a:t> |  </a:t>
            </a:r>
            <a:r>
              <a:rPr lang="de-DE" sz="2400" dirty="0" err="1">
                <a:solidFill>
                  <a:srgbClr val="00B050"/>
                </a:solidFill>
              </a:rPr>
              <a:t>Rescale</a:t>
            </a:r>
            <a:endParaRPr lang="de-DE" sz="2400" dirty="0">
              <a:solidFill>
                <a:srgbClr val="00B050"/>
              </a:solidFill>
            </a:endParaRPr>
          </a:p>
          <a:p>
            <a:pPr marL="0" indent="0">
              <a:spcAft>
                <a:spcPts val="600"/>
              </a:spcAft>
              <a:buNone/>
            </a:pPr>
            <a:r>
              <a:rPr lang="de-DE" dirty="0"/>
              <a:t>[5]	</a:t>
            </a:r>
            <a:r>
              <a:rPr lang="de-DE" dirty="0">
                <a:solidFill>
                  <a:srgbClr val="0070C0"/>
                </a:solidFill>
              </a:rPr>
              <a:t>Outlook | </a:t>
            </a:r>
            <a:r>
              <a:rPr lang="de-DE" dirty="0" err="1">
                <a:solidFill>
                  <a:srgbClr val="0070C0"/>
                </a:solidFill>
              </a:rPr>
              <a:t>Discussion</a:t>
            </a:r>
            <a:endParaRPr lang="de-DE" dirty="0">
              <a:solidFill>
                <a:srgbClr val="0070C0"/>
              </a:solidFill>
            </a:endParaRPr>
          </a:p>
        </p:txBody>
      </p:sp>
    </p:spTree>
    <p:extLst>
      <p:ext uri="{BB962C8B-B14F-4D97-AF65-F5344CB8AC3E}">
        <p14:creationId xmlns:p14="http://schemas.microsoft.com/office/powerpoint/2010/main" val="4081915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10194" y="2010382"/>
            <a:ext cx="4680000" cy="410882"/>
          </a:xfrm>
          <a:prstGeom prst="rect">
            <a:avLst/>
          </a:prstGeom>
        </p:spPr>
        <p:txBody>
          <a:bodyPr>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hteck 6"/>
          <p:cNvSpPr/>
          <p:nvPr/>
        </p:nvSpPr>
        <p:spPr>
          <a:xfrm>
            <a:off x="4108978" y="684774"/>
            <a:ext cx="6277413"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[4] FGT-Measurement of Poverty</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hteck 7"/>
              <p:cNvSpPr/>
              <p:nvPr/>
            </p:nvSpPr>
            <p:spPr>
              <a:xfrm>
                <a:off x="4238997" y="1317788"/>
                <a:ext cx="4680000" cy="1796069"/>
              </a:xfrm>
              <a:prstGeom prst="rect">
                <a:avLst/>
              </a:prstGeom>
            </p:spPr>
            <p:txBody>
              <a:bodyPr wrap="square">
                <a:spAutoFit/>
              </a:bodyPr>
              <a:lstStyle/>
              <a:p>
                <a:pPr>
                  <a:lnSpc>
                    <a:spcPct val="115000"/>
                  </a:lnSpc>
                  <a:spcAft>
                    <a:spcPts val="1000"/>
                  </a:spcAft>
                </a:pPr>
                <a:r>
                  <a:rPr lang="en-US" sz="2000" dirty="0">
                    <a:latin typeface="Calibri" panose="020F0502020204030204" pitchFamily="34" charset="0"/>
                    <a:ea typeface="Times New Roman" panose="02020603050405020304" pitchFamily="18" charset="0"/>
                    <a:cs typeface="Times New Roman" panose="02020603050405020304" pitchFamily="18" charset="0"/>
                  </a:rPr>
                  <a:t>In 1984 Foster, Greer, and </a:t>
                </a:r>
                <a:r>
                  <a:rPr lang="en-US" sz="2000" dirty="0" err="1">
                    <a:latin typeface="Calibri" panose="020F0502020204030204" pitchFamily="34" charset="0"/>
                    <a:ea typeface="Times New Roman" panose="02020603050405020304" pitchFamily="18" charset="0"/>
                    <a:cs typeface="Times New Roman" panose="02020603050405020304" pitchFamily="18" charset="0"/>
                  </a:rPr>
                  <a:t>Thorbecke</a:t>
                </a:r>
                <a:r>
                  <a:rPr lang="en-US" sz="2000" dirty="0">
                    <a:latin typeface="Calibri" panose="020F0502020204030204" pitchFamily="34" charset="0"/>
                    <a:ea typeface="Times New Roman" panose="02020603050405020304" pitchFamily="18" charset="0"/>
                    <a:cs typeface="Times New Roman" panose="02020603050405020304" pitchFamily="18" charset="0"/>
                  </a:rPr>
                  <a:t> presented their now well-established FGT measures of poverty: </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r>
                      <a:rPr lang="de-DE" i="1">
                        <a:latin typeface="Cambria Math" panose="02040503050406030204" pitchFamily="18" charset="0"/>
                        <a:ea typeface="Calibri" panose="020F0502020204030204" pitchFamily="34" charset="0"/>
                        <a:cs typeface="Times New Roman" panose="02020603050405020304" pitchFamily="18" charset="0"/>
                      </a:rPr>
                      <m:t>𝐹𝐺𝑇</m:t>
                    </m:r>
                    <m:r>
                      <a:rPr lang="en-US" i="1">
                        <a:latin typeface="Cambria Math" panose="02040503050406030204" pitchFamily="18" charset="0"/>
                        <a:ea typeface="Calibri" panose="020F0502020204030204" pitchFamily="34" charset="0"/>
                        <a:cs typeface="Times New Roman" panose="02020603050405020304" pitchFamily="18" charset="0"/>
                      </a:rPr>
                      <m:t>= </m:t>
                    </m:r>
                    <m:f>
                      <m:fPr>
                        <m:ctrlPr>
                          <a:rPr lang="de-DE" i="1">
                            <a:effectLst/>
                            <a:latin typeface="Cambria Math" panose="02040503050406030204" pitchFamily="18" charset="0"/>
                          </a:rPr>
                        </m:ctrlPr>
                      </m:fPr>
                      <m:num>
                        <m:r>
                          <a:rPr lang="en-US" i="1">
                            <a:latin typeface="Cambria Math" panose="02040503050406030204" pitchFamily="18" charset="0"/>
                            <a:ea typeface="Calibri" panose="020F0502020204030204" pitchFamily="34" charset="0"/>
                            <a:cs typeface="Times New Roman" panose="02020603050405020304" pitchFamily="18" charset="0"/>
                          </a:rPr>
                          <m:t>1</m:t>
                        </m:r>
                      </m:num>
                      <m:den>
                        <m:r>
                          <a:rPr lang="de-DE" i="1">
                            <a:latin typeface="Cambria Math" panose="02040503050406030204" pitchFamily="18" charset="0"/>
                            <a:ea typeface="Calibri" panose="020F0502020204030204" pitchFamily="34" charset="0"/>
                            <a:cs typeface="Times New Roman" panose="02020603050405020304" pitchFamily="18" charset="0"/>
                          </a:rPr>
                          <m:t>𝑛</m:t>
                        </m:r>
                      </m:den>
                    </m:f>
                    <m:r>
                      <a:rPr lang="en-US" i="1">
                        <a:latin typeface="Cambria Math" panose="02040503050406030204" pitchFamily="18" charset="0"/>
                        <a:ea typeface="Calibri" panose="020F0502020204030204" pitchFamily="34" charset="0"/>
                        <a:cs typeface="Times New Roman" panose="02020603050405020304" pitchFamily="18" charset="0"/>
                      </a:rPr>
                      <m:t> </m:t>
                    </m:r>
                    <m:nary>
                      <m:naryPr>
                        <m:chr m:val="∑"/>
                        <m:limLoc m:val="undOvr"/>
                        <m:ctrlPr>
                          <a:rPr lang="de-DE" i="1">
                            <a:effectLst/>
                            <a:latin typeface="Cambria Math" panose="02040503050406030204" pitchFamily="18" charset="0"/>
                          </a:rPr>
                        </m:ctrlPr>
                      </m:naryPr>
                      <m:sub>
                        <m:r>
                          <a:rPr lang="de-DE" i="1">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=1</m:t>
                        </m:r>
                      </m:sub>
                      <m:sup>
                        <m:r>
                          <a:rPr lang="de-DE" i="1">
                            <a:latin typeface="Cambria Math" panose="02040503050406030204" pitchFamily="18" charset="0"/>
                            <a:ea typeface="Calibri" panose="020F0502020204030204" pitchFamily="34" charset="0"/>
                            <a:cs typeface="Times New Roman" panose="02020603050405020304" pitchFamily="18" charset="0"/>
                          </a:rPr>
                          <m:t>𝑞</m:t>
                        </m:r>
                      </m:sup>
                      <m:e>
                        <m:sSup>
                          <m:sSupPr>
                            <m:ctrlPr>
                              <a:rPr lang="de-DE" i="1">
                                <a:effectLst/>
                                <a:latin typeface="Cambria Math" panose="02040503050406030204" pitchFamily="18" charset="0"/>
                              </a:rPr>
                            </m:ctrlPr>
                          </m:sSupPr>
                          <m:e>
                            <m:d>
                              <m:dPr>
                                <m:ctrlPr>
                                  <a:rPr lang="de-DE" i="1">
                                    <a:effectLst/>
                                    <a:latin typeface="Cambria Math" panose="02040503050406030204" pitchFamily="18" charset="0"/>
                                  </a:rPr>
                                </m:ctrlPr>
                              </m:dPr>
                              <m:e>
                                <m:f>
                                  <m:fPr>
                                    <m:ctrlPr>
                                      <a:rPr lang="de-DE" i="1">
                                        <a:effectLst/>
                                        <a:latin typeface="Cambria Math" panose="02040503050406030204" pitchFamily="18" charset="0"/>
                                      </a:rPr>
                                    </m:ctrlPr>
                                  </m:fPr>
                                  <m:num>
                                    <m:r>
                                      <a:rPr lang="de-DE" i="1">
                                        <a:latin typeface="Cambria Math" panose="02040503050406030204" pitchFamily="18" charset="0"/>
                                        <a:ea typeface="Calibri" panose="020F0502020204030204" pitchFamily="34" charset="0"/>
                                        <a:cs typeface="Times New Roman" panose="02020603050405020304" pitchFamily="18" charset="0"/>
                                      </a:rPr>
                                      <m:t>𝑧</m:t>
                                    </m:r>
                                    <m:r>
                                      <a:rPr lang="en-US" i="1">
                                        <a:latin typeface="Cambria Math" panose="02040503050406030204" pitchFamily="18" charset="0"/>
                                        <a:ea typeface="Calibri" panose="020F0502020204030204" pitchFamily="34" charset="0"/>
                                        <a:cs typeface="Times New Roman" panose="02020603050405020304" pitchFamily="18" charset="0"/>
                                      </a:rPr>
                                      <m:t> − </m:t>
                                    </m:r>
                                    <m:sSub>
                                      <m:sSubPr>
                                        <m:ctrlPr>
                                          <a:rPr lang="de-DE" i="1">
                                            <a:effectLst/>
                                            <a:latin typeface="Cambria Math" panose="02040503050406030204" pitchFamily="18" charset="0"/>
                                          </a:rPr>
                                        </m:ctrlPr>
                                      </m:sSubPr>
                                      <m:e>
                                        <m:r>
                                          <a:rPr lang="de-DE" i="1">
                                            <a:latin typeface="Cambria Math" panose="02040503050406030204" pitchFamily="18" charset="0"/>
                                            <a:ea typeface="Calibri" panose="020F0502020204030204" pitchFamily="34" charset="0"/>
                                            <a:cs typeface="Times New Roman" panose="02020603050405020304" pitchFamily="18" charset="0"/>
                                          </a:rPr>
                                          <m:t>𝑦</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num>
                                  <m:den>
                                    <m:r>
                                      <a:rPr lang="de-DE" i="1">
                                        <a:latin typeface="Cambria Math" panose="02040503050406030204" pitchFamily="18" charset="0"/>
                                        <a:ea typeface="Calibri" panose="020F0502020204030204" pitchFamily="34" charset="0"/>
                                        <a:cs typeface="Times New Roman" panose="02020603050405020304" pitchFamily="18" charset="0"/>
                                      </a:rPr>
                                      <m:t>𝑧</m:t>
                                    </m:r>
                                  </m:den>
                                </m:f>
                              </m:e>
                            </m:d>
                          </m:e>
                          <m:sup>
                            <m:r>
                              <a:rPr lang="de-DE" i="1">
                                <a:latin typeface="Cambria Math" panose="02040503050406030204" pitchFamily="18" charset="0"/>
                                <a:ea typeface="Calibri" panose="020F0502020204030204" pitchFamily="34" charset="0"/>
                                <a:cs typeface="Times New Roman" panose="02020603050405020304" pitchFamily="18" charset="0"/>
                              </a:rPr>
                              <m:t>𝛼</m:t>
                            </m:r>
                          </m:sup>
                        </m:sSup>
                      </m:e>
                    </m:nary>
                  </m:oMath>
                </a14:m>
                <a:r>
                  <a:rPr lang="en-US" i="1" dirty="0">
                    <a:latin typeface="Calibri" panose="020F0502020204030204" pitchFamily="34" charset="0"/>
                    <a:ea typeface="Calibri" panose="020F0502020204030204" pitchFamily="34" charset="0"/>
                    <a:cs typeface="Times New Roman" panose="02020603050405020304" pitchFamily="18" charset="0"/>
                  </a:rPr>
                  <a:t>	</a:t>
                </a:r>
                <a:endParaRPr lang="de-DE" dirty="0"/>
              </a:p>
            </p:txBody>
          </p:sp>
        </mc:Choice>
        <mc:Fallback xmlns="">
          <p:sp>
            <p:nvSpPr>
              <p:cNvPr id="8" name="Rechteck 7"/>
              <p:cNvSpPr>
                <a:spLocks noRot="1" noChangeAspect="1" noMove="1" noResize="1" noEditPoints="1" noAdjustHandles="1" noChangeArrowheads="1" noChangeShapeType="1" noTextEdit="1"/>
              </p:cNvSpPr>
              <p:nvPr/>
            </p:nvSpPr>
            <p:spPr>
              <a:xfrm>
                <a:off x="4238997" y="1317788"/>
                <a:ext cx="4680000" cy="1796069"/>
              </a:xfrm>
              <a:prstGeom prst="rect">
                <a:avLst/>
              </a:prstGeom>
              <a:blipFill>
                <a:blip r:embed="rId2"/>
                <a:stretch>
                  <a:fillRect l="-1302" t="-339"/>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6" name="Rechteck 5"/>
              <p:cNvSpPr/>
              <p:nvPr/>
            </p:nvSpPr>
            <p:spPr>
              <a:xfrm>
                <a:off x="4108978" y="4154421"/>
                <a:ext cx="5531979" cy="1071447"/>
              </a:xfrm>
              <a:prstGeom prst="rect">
                <a:avLst/>
              </a:prstGeom>
            </p:spPr>
            <p:txBody>
              <a:bodyPr wrap="square">
                <a:spAutoFit/>
              </a:bodyPr>
              <a:lstStyle/>
              <a:p>
                <a:pPr>
                  <a:lnSpc>
                    <a:spcPct val="115000"/>
                  </a:lnSpc>
                  <a:spcAft>
                    <a:spcPts val="1000"/>
                  </a:spcAft>
                </a:pPr>
                <a:r>
                  <a:rPr lang="en-US" sz="2000" dirty="0">
                    <a:latin typeface="Calibri" panose="020F0502020204030204" pitchFamily="34" charset="0"/>
                    <a:ea typeface="Times New Roman" panose="02020603050405020304" pitchFamily="18" charset="0"/>
                    <a:cs typeface="Times New Roman" panose="02020603050405020304" pitchFamily="18" charset="0"/>
                  </a:rPr>
                  <a:t> for </a:t>
                </a:r>
                <a:r>
                  <a:rPr lang="en-US" sz="20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specifications</a:t>
                </a:r>
                <a:r>
                  <a:rPr lang="en-US" sz="2000" dirty="0">
                    <a:latin typeface="Calibri" panose="020F0502020204030204" pitchFamily="34" charset="0"/>
                    <a:ea typeface="Times New Roman" panose="02020603050405020304" pitchFamily="18" charset="0"/>
                    <a:cs typeface="Times New Roman" panose="02020603050405020304" pitchFamily="18" charset="0"/>
                  </a:rPr>
                  <a:t> of gaps: </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r>
                      <a:rPr lang="de-DE" i="1">
                        <a:latin typeface="Cambria Math" panose="02040503050406030204" pitchFamily="18" charset="0"/>
                        <a:ea typeface="Calibri" panose="020F0502020204030204" pitchFamily="34" charset="0"/>
                        <a:cs typeface="Times New Roman" panose="02020603050405020304" pitchFamily="18" charset="0"/>
                      </a:rPr>
                      <m:t>𝐹𝐺</m:t>
                    </m:r>
                    <m:r>
                      <a:rPr lang="de-DE" i="1" smtClean="0">
                        <a:latin typeface="Cambria Math" panose="02040503050406030204" pitchFamily="18" charset="0"/>
                        <a:ea typeface="Calibri" panose="020F0502020204030204" pitchFamily="34" charset="0"/>
                        <a:cs typeface="Times New Roman" panose="02020603050405020304" pitchFamily="18" charset="0"/>
                      </a:rPr>
                      <m:t>𝑇</m:t>
                    </m:r>
                    <m:r>
                      <a:rPr lang="de-DE" b="0" i="1" smtClean="0">
                        <a:latin typeface="Cambria Math" panose="02040503050406030204" pitchFamily="18" charset="0"/>
                        <a:ea typeface="Calibri" panose="020F0502020204030204" pitchFamily="34" charset="0"/>
                        <a:cs typeface="Times New Roman" panose="02020603050405020304" pitchFamily="18" charset="0"/>
                      </a:rPr>
                      <m:t>𝑚𝑜𝑑</m:t>
                    </m:r>
                    <m:r>
                      <a:rPr lang="en-US" i="1">
                        <a:latin typeface="Cambria Math" panose="02040503050406030204" pitchFamily="18" charset="0"/>
                        <a:ea typeface="Calibri" panose="020F0502020204030204" pitchFamily="34" charset="0"/>
                        <a:cs typeface="Times New Roman" panose="02020603050405020304" pitchFamily="18" charset="0"/>
                      </a:rPr>
                      <m:t>= </m:t>
                    </m:r>
                    <m:f>
                      <m:fPr>
                        <m:ctrlPr>
                          <a:rPr lang="de-DE" i="1">
                            <a:effectLst/>
                            <a:latin typeface="Cambria Math" panose="02040503050406030204" pitchFamily="18" charset="0"/>
                          </a:rPr>
                        </m:ctrlPr>
                      </m:fPr>
                      <m:num>
                        <m:r>
                          <a:rPr lang="en-US" i="1">
                            <a:latin typeface="Cambria Math" panose="02040503050406030204" pitchFamily="18" charset="0"/>
                            <a:ea typeface="Calibri" panose="020F0502020204030204" pitchFamily="34" charset="0"/>
                            <a:cs typeface="Times New Roman" panose="02020603050405020304" pitchFamily="18" charset="0"/>
                          </a:rPr>
                          <m:t>1</m:t>
                        </m:r>
                      </m:num>
                      <m:den>
                        <m:r>
                          <a:rPr lang="de-DE" i="1">
                            <a:latin typeface="Cambria Math" panose="02040503050406030204" pitchFamily="18" charset="0"/>
                            <a:ea typeface="Calibri" panose="020F0502020204030204" pitchFamily="34" charset="0"/>
                            <a:cs typeface="Times New Roman" panose="02020603050405020304" pitchFamily="18" charset="0"/>
                          </a:rPr>
                          <m:t>𝑛</m:t>
                        </m:r>
                      </m:den>
                    </m:f>
                    <m:r>
                      <a:rPr lang="en-US" i="1">
                        <a:latin typeface="Cambria Math" panose="02040503050406030204" pitchFamily="18" charset="0"/>
                        <a:ea typeface="Calibri" panose="020F0502020204030204" pitchFamily="34" charset="0"/>
                        <a:cs typeface="Times New Roman" panose="02020603050405020304" pitchFamily="18" charset="0"/>
                      </a:rPr>
                      <m:t> </m:t>
                    </m:r>
                    <m:nary>
                      <m:naryPr>
                        <m:chr m:val="∑"/>
                        <m:limLoc m:val="undOvr"/>
                        <m:ctrlPr>
                          <a:rPr lang="de-DE" i="1">
                            <a:effectLst/>
                            <a:latin typeface="Cambria Math" panose="02040503050406030204" pitchFamily="18" charset="0"/>
                          </a:rPr>
                        </m:ctrlPr>
                      </m:naryPr>
                      <m:sub>
                        <m:r>
                          <a:rPr lang="de-DE" i="1">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=1</m:t>
                        </m:r>
                      </m:sub>
                      <m:sup>
                        <m:r>
                          <a:rPr lang="de-DE" i="1">
                            <a:latin typeface="Cambria Math" panose="02040503050406030204" pitchFamily="18" charset="0"/>
                            <a:ea typeface="Calibri" panose="020F0502020204030204" pitchFamily="34" charset="0"/>
                            <a:cs typeface="Times New Roman" panose="02020603050405020304" pitchFamily="18" charset="0"/>
                          </a:rPr>
                          <m:t>𝑞</m:t>
                        </m:r>
                      </m:sup>
                      <m:e>
                        <m:sSup>
                          <m:sSupPr>
                            <m:ctrlPr>
                              <a:rPr lang="de-DE" i="1">
                                <a:effectLst/>
                                <a:latin typeface="Cambria Math" panose="02040503050406030204" pitchFamily="18" charset="0"/>
                              </a:rPr>
                            </m:ctrlPr>
                          </m:sSupPr>
                          <m:e>
                            <m:d>
                              <m:dPr>
                                <m:ctrlPr>
                                  <a:rPr lang="de-DE" i="1">
                                    <a:effectLst/>
                                    <a:latin typeface="Cambria Math" panose="02040503050406030204" pitchFamily="18" charset="0"/>
                                  </a:rPr>
                                </m:ctrlPr>
                              </m:dPr>
                              <m:e>
                                <m:f>
                                  <m:fPr>
                                    <m:ctrlPr>
                                      <a:rPr lang="de-DE" i="1">
                                        <a:effectLst/>
                                        <a:latin typeface="Cambria Math" panose="02040503050406030204" pitchFamily="18" charset="0"/>
                                      </a:rPr>
                                    </m:ctrlPr>
                                  </m:fPr>
                                  <m:num>
                                    <m:r>
                                      <a:rPr lang="de-DE" i="1">
                                        <a:latin typeface="Cambria Math" panose="02040503050406030204" pitchFamily="18" charset="0"/>
                                        <a:ea typeface="Calibri" panose="020F0502020204030204" pitchFamily="34" charset="0"/>
                                        <a:cs typeface="Times New Roman" panose="02020603050405020304" pitchFamily="18" charset="0"/>
                                      </a:rPr>
                                      <m:t>𝑧</m:t>
                                    </m:r>
                                    <m:r>
                                      <a:rPr lang="en-US" i="1">
                                        <a:latin typeface="Cambria Math" panose="02040503050406030204" pitchFamily="18" charset="0"/>
                                        <a:ea typeface="Calibri" panose="020F0502020204030204" pitchFamily="34" charset="0"/>
                                        <a:cs typeface="Times New Roman" panose="02020603050405020304" pitchFamily="18" charset="0"/>
                                      </a:rPr>
                                      <m:t> − </m:t>
                                    </m:r>
                                    <m:sSub>
                                      <m:sSubPr>
                                        <m:ctrlPr>
                                          <a:rPr lang="de-DE" i="1">
                                            <a:effectLst/>
                                            <a:latin typeface="Cambria Math" panose="02040503050406030204" pitchFamily="18" charset="0"/>
                                          </a:rPr>
                                        </m:ctrlPr>
                                      </m:sSubPr>
                                      <m:e>
                                        <m:r>
                                          <a:rPr lang="de-DE" i="1">
                                            <a:latin typeface="Cambria Math" panose="02040503050406030204" pitchFamily="18" charset="0"/>
                                            <a:ea typeface="Calibri" panose="020F0502020204030204" pitchFamily="34" charset="0"/>
                                            <a:cs typeface="Times New Roman" panose="02020603050405020304" pitchFamily="18" charset="0"/>
                                          </a:rPr>
                                          <m:t>𝑦</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num>
                                  <m:den>
                                    <m:r>
                                      <a:rPr lang="de-DE" i="1">
                                        <a:latin typeface="Cambria Math" panose="02040503050406030204" pitchFamily="18" charset="0"/>
                                        <a:ea typeface="Calibri" panose="020F0502020204030204" pitchFamily="34" charset="0"/>
                                        <a:cs typeface="Times New Roman" panose="02020603050405020304" pitchFamily="18" charset="0"/>
                                      </a:rPr>
                                      <m:t>𝑧</m:t>
                                    </m:r>
                                    <m:r>
                                      <a:rPr lang="de-DE" b="0" i="1" smtClean="0">
                                        <a:latin typeface="Cambria Math" panose="02040503050406030204" pitchFamily="18" charset="0"/>
                                        <a:ea typeface="Calibri" panose="020F0502020204030204" pitchFamily="34" charset="0"/>
                                        <a:cs typeface="Times New Roman" panose="02020603050405020304" pitchFamily="18" charset="0"/>
                                      </a:rPr>
                                      <m:t> </m:t>
                                    </m:r>
                                    <m:r>
                                      <a:rPr lang="de-DE"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de-DE"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𝑑𝑚𝑖𝑛</m:t>
                                    </m:r>
                                  </m:den>
                                </m:f>
                              </m:e>
                            </m:d>
                          </m:e>
                          <m:sup>
                            <m:r>
                              <a:rPr lang="de-DE" i="1">
                                <a:latin typeface="Cambria Math" panose="02040503050406030204" pitchFamily="18" charset="0"/>
                                <a:ea typeface="Calibri" panose="020F0502020204030204" pitchFamily="34" charset="0"/>
                                <a:cs typeface="Times New Roman" panose="02020603050405020304" pitchFamily="18" charset="0"/>
                              </a:rPr>
                              <m:t>𝛼</m:t>
                            </m:r>
                          </m:sup>
                        </m:sSup>
                      </m:e>
                    </m:nary>
                  </m:oMath>
                </a14:m>
                <a:r>
                  <a:rPr lang="en-US" i="1" dirty="0">
                    <a:latin typeface="Calibri" panose="020F0502020204030204" pitchFamily="34" charset="0"/>
                    <a:ea typeface="Calibri" panose="020F0502020204030204" pitchFamily="34" charset="0"/>
                    <a:cs typeface="Times New Roman" panose="02020603050405020304" pitchFamily="18" charset="0"/>
                  </a:rPr>
                  <a:t>	</a:t>
                </a:r>
                <a:endParaRPr lang="de-DE" dirty="0"/>
              </a:p>
            </p:txBody>
          </p:sp>
        </mc:Choice>
        <mc:Fallback>
          <p:sp>
            <p:nvSpPr>
              <p:cNvPr id="6" name="Rechteck 5"/>
              <p:cNvSpPr>
                <a:spLocks noRot="1" noChangeAspect="1" noMove="1" noResize="1" noEditPoints="1" noAdjustHandles="1" noChangeArrowheads="1" noChangeShapeType="1" noTextEdit="1"/>
              </p:cNvSpPr>
              <p:nvPr/>
            </p:nvSpPr>
            <p:spPr>
              <a:xfrm>
                <a:off x="4108978" y="4154421"/>
                <a:ext cx="5531979" cy="1071447"/>
              </a:xfrm>
              <a:prstGeom prst="rect">
                <a:avLst/>
              </a:prstGeom>
              <a:blipFill>
                <a:blip r:embed="rId3"/>
                <a:stretch>
                  <a:fillRect l="-110" t="-568"/>
                </a:stretch>
              </a:blipFill>
            </p:spPr>
            <p:txBody>
              <a:bodyPr/>
              <a:lstStyle/>
              <a:p>
                <a:r>
                  <a:rPr lang="de-DE">
                    <a:noFill/>
                  </a:rPr>
                  <a:t> </a:t>
                </a:r>
              </a:p>
            </p:txBody>
          </p:sp>
        </mc:Fallback>
      </mc:AlternateContent>
      <p:sp>
        <p:nvSpPr>
          <p:cNvPr id="3" name="Rechteck 2">
            <a:extLst>
              <a:ext uri="{FF2B5EF4-FFF2-40B4-BE49-F238E27FC236}">
                <a16:creationId xmlns:a16="http://schemas.microsoft.com/office/drawing/2014/main" id="{6ECCA2E1-28FA-6E91-B8CE-BF5F1D12741B}"/>
              </a:ext>
            </a:extLst>
          </p:cNvPr>
          <p:cNvSpPr/>
          <p:nvPr/>
        </p:nvSpPr>
        <p:spPr>
          <a:xfrm>
            <a:off x="3933386" y="3575618"/>
            <a:ext cx="6277413"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[4a] </a:t>
            </a:r>
            <a:r>
              <a:rPr lang="en-US" sz="2400"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Modified </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FGT-Measurement of Poverty</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2987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63948"/>
                <a:ext cx="4680000" cy="3862468"/>
              </a:xfrm>
              <a:prstGeom prst="rect">
                <a:avLst/>
              </a:prstGeom>
            </p:spPr>
            <p:txBody>
              <a:bodyPr>
                <a:spAutoFit/>
              </a:bodyPr>
              <a:lstStyle/>
              <a:p>
                <a:pPr lvl="1">
                  <a:lnSpc>
                    <a:spcPct val="115000"/>
                  </a:lnSpc>
                  <a:spcAft>
                    <a:spcPts val="1000"/>
                  </a:spcAft>
                </a:pPr>
                <a14:m>
                  <m:oMath xmlns:m="http://schemas.openxmlformats.org/officeDocument/2006/math">
                    <m:sSubSup>
                      <m:sSubSupPr>
                        <m:ctrlPr>
                          <a:rPr lang="de-DE" sz="2800" i="1" smtClean="0">
                            <a:solidFill>
                              <a:srgbClr val="222222"/>
                            </a:solidFill>
                            <a:latin typeface="Cambria Math" panose="02040503050406030204" pitchFamily="18" charset="0"/>
                          </a:rPr>
                        </m:ctrlPr>
                      </m:sSubSupPr>
                      <m:e>
                        <m:r>
                          <a:rPr lang="de-DE" sz="2800" b="0" i="1" smtClean="0">
                            <a:solidFill>
                              <a:srgbClr val="222222"/>
                            </a:solidFill>
                            <a:latin typeface="Cambria Math" panose="02040503050406030204" pitchFamily="18" charset="0"/>
                          </a:rPr>
                          <m:t>𝑦</m:t>
                        </m:r>
                      </m:e>
                      <m:sub>
                        <m:r>
                          <a:rPr lang="de-DE" sz="2800" i="1">
                            <a:solidFill>
                              <a:srgbClr val="222222"/>
                            </a:solidFill>
                            <a:latin typeface="Cambria Math" panose="02040503050406030204" pitchFamily="18" charset="0"/>
                          </a:rPr>
                          <m:t>𝑖</m:t>
                        </m:r>
                      </m:sub>
                      <m:sup>
                        <m:r>
                          <a:rPr lang="de-DE" sz="2800" i="1">
                            <a:solidFill>
                              <a:srgbClr val="222222"/>
                            </a:solidFill>
                            <a:latin typeface="Cambria Math" panose="02040503050406030204" pitchFamily="18" charset="0"/>
                          </a:rPr>
                          <m:t> ∗</m:t>
                        </m:r>
                      </m:sup>
                    </m:sSubSup>
                    <m:r>
                      <a:rPr lang="de-DE" sz="2800">
                        <a:solidFill>
                          <a:srgbClr val="222222"/>
                        </a:solidFill>
                        <a:latin typeface="Cambria Math" panose="02040503050406030204" pitchFamily="18" charset="0"/>
                        <a:ea typeface="Calibri" panose="020F0502020204030204" pitchFamily="34" charset="0"/>
                        <a:cs typeface="Cambria Math" panose="02040503050406030204" pitchFamily="18" charset="0"/>
                      </a:rPr>
                      <m:t>=</m:t>
                    </m:r>
                    <m:f>
                      <m:fPr>
                        <m:ctrlPr>
                          <a:rPr lang="de-DE" sz="280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ctrlPr>
                      </m:fPr>
                      <m:num>
                        <m:r>
                          <a:rPr lang="de-DE" sz="28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𝑧</m:t>
                        </m:r>
                        <m:r>
                          <a:rPr lang="de-DE" sz="28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 − </m:t>
                        </m:r>
                        <m:sSub>
                          <m:sSubPr>
                            <m:ctrlPr>
                              <a:rPr lang="de-DE" sz="2800" i="1">
                                <a:solidFill>
                                  <a:srgbClr val="FF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28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𝑦</m:t>
                            </m:r>
                          </m:e>
                          <m:sub>
                            <m:r>
                              <a:rPr lang="de-DE" sz="2800" i="1">
                                <a:solidFill>
                                  <a:srgbClr val="FF0000"/>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sz="2800" i="1">
                            <a:solidFill>
                              <a:srgbClr val="FF0000"/>
                            </a:solidFill>
                            <a:latin typeface="Cambria Math" panose="02040503050406030204" pitchFamily="18" charset="0"/>
                            <a:ea typeface="Calibri" panose="020F0502020204030204" pitchFamily="34" charset="0"/>
                            <a:cs typeface="Cambria Math" panose="02040503050406030204" pitchFamily="18" charset="0"/>
                          </a:rPr>
                          <m:t> </m:t>
                        </m:r>
                      </m:num>
                      <m:den>
                        <m:sSub>
                          <m:sSubPr>
                            <m:ctrlPr>
                              <a:rPr lang="de-DE" sz="2800" i="1">
                                <a:solidFill>
                                  <a:srgbClr val="FF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28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𝑧</m:t>
                            </m:r>
                            <m:r>
                              <a:rPr lang="de-DE" sz="28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 − </m:t>
                            </m:r>
                            <m:r>
                              <a:rPr lang="de-DE" sz="2800" i="1">
                                <a:solidFill>
                                  <a:srgbClr val="FF0000"/>
                                </a:solidFill>
                                <a:latin typeface="Cambria Math" panose="02040503050406030204" pitchFamily="18" charset="0"/>
                                <a:ea typeface="Calibri" panose="020F0502020204030204" pitchFamily="34" charset="0"/>
                                <a:cs typeface="Cambria Math" panose="02040503050406030204" pitchFamily="18" charset="0"/>
                              </a:rPr>
                              <m:t>𝑑</m:t>
                            </m:r>
                          </m:e>
                          <m:sub>
                            <m:r>
                              <a:rPr lang="de-DE" sz="2800"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𝑚𝑖𝑛</m:t>
                            </m:r>
                          </m:sub>
                        </m:sSub>
                      </m:den>
                    </m:f>
                  </m:oMath>
                </a14:m>
                <a:r>
                  <a:rPr lang="en-US" sz="2800" dirty="0">
                    <a:solidFill>
                      <a:srgbClr val="222222"/>
                    </a:solidFill>
                    <a:latin typeface="Cambria Math" panose="02040503050406030204" pitchFamily="18" charset="0"/>
                    <a:ea typeface="Times New Roman" panose="02020603050405020304" pitchFamily="18" charset="0"/>
                    <a:cs typeface="Cambria Math" panose="02040503050406030204" pitchFamily="18" charset="0"/>
                  </a:rPr>
                  <a:t>	</a:t>
                </a:r>
                <a14:m>
                  <m:oMath xmlns:m="http://schemas.openxmlformats.org/officeDocument/2006/math">
                    <m:sSubSup>
                      <m:sSubSupPr>
                        <m:ctrlPr>
                          <a:rPr lang="de-DE" sz="1600" i="1">
                            <a:solidFill>
                              <a:srgbClr val="222222"/>
                            </a:solidFill>
                            <a:latin typeface="Cambria Math" panose="02040503050406030204" pitchFamily="18" charset="0"/>
                          </a:rPr>
                        </m:ctrlPr>
                      </m:sSubSupPr>
                      <m:e>
                        <m:r>
                          <a:rPr lang="de-DE" sz="1600" b="0" i="1" smtClean="0">
                            <a:solidFill>
                              <a:srgbClr val="222222"/>
                            </a:solidFill>
                            <a:latin typeface="Cambria Math" panose="02040503050406030204" pitchFamily="18" charset="0"/>
                          </a:rPr>
                          <m:t>𝑦</m:t>
                        </m:r>
                      </m:e>
                      <m:sub>
                        <m:r>
                          <a:rPr lang="de-DE" sz="1600" i="1">
                            <a:solidFill>
                              <a:srgbClr val="222222"/>
                            </a:solidFill>
                            <a:latin typeface="Cambria Math" panose="02040503050406030204" pitchFamily="18" charset="0"/>
                          </a:rPr>
                          <m:t>𝑖</m:t>
                        </m:r>
                      </m:sub>
                      <m:sup>
                        <m:r>
                          <a:rPr lang="de-DE" sz="1600" i="1">
                            <a:solidFill>
                              <a:srgbClr val="222222"/>
                            </a:solidFill>
                            <a:latin typeface="Cambria Math" panose="02040503050406030204" pitchFamily="18" charset="0"/>
                          </a:rPr>
                          <m:t> ∗</m:t>
                        </m:r>
                      </m:sup>
                    </m:sSubSup>
                    <m:r>
                      <a:rPr lang="de-DE" sz="1600" i="1">
                        <a:solidFill>
                          <a:srgbClr val="222222"/>
                        </a:solidFill>
                        <a:latin typeface="Cambria Math" panose="02040503050406030204" pitchFamily="18" charset="0"/>
                        <a:ea typeface="Cambria Math" panose="02040503050406030204" pitchFamily="18" charset="0"/>
                      </a:rPr>
                      <m:t>∈[0,…,1]</m:t>
                    </m:r>
                  </m:oMath>
                </a14:m>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de-DE" i="1" dirty="0">
                  <a:latin typeface="Cambria Math" panose="020405030504060302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de-DE" i="1" dirty="0">
                  <a:latin typeface="Cambria Math" panose="020405030504060302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de-DE" i="1" dirty="0">
                  <a:latin typeface="Cambria Math" panose="02040503050406030204" pitchFamily="18"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sSub>
                      <m:sSubPr>
                        <m:ctrlPr>
                          <a:rPr lang="de-DE"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h</m:t>
                        </m:r>
                        <m:r>
                          <a:rPr lang="de-DE" b="0" i="1" smtClean="0">
                            <a:latin typeface="Cambria Math" panose="02040503050406030204" pitchFamily="18" charset="0"/>
                            <a:ea typeface="Calibri" panose="020F0502020204030204" pitchFamily="34" charset="0"/>
                            <a:cs typeface="Times New Roman" panose="02020603050405020304" pitchFamily="18" charset="0"/>
                          </a:rPr>
                          <m:t>𝑧</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m:t>
                    </m:r>
                    <m:r>
                      <a:rPr lang="de-DE" i="1">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de-DE" i="1">
                            <a:latin typeface="Cambria Math" panose="02040503050406030204" pitchFamily="18" charset="0"/>
                            <a:ea typeface="Calibri" panose="020F0502020204030204" pitchFamily="34" charset="0"/>
                            <a:cs typeface="Times New Roman" panose="020206030504050203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0,1</m:t>
                        </m:r>
                      </m:e>
                    </m:d>
                  </m:oMath>
                </a14:m>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Times New Roman" panose="02020603050405020304" pitchFamily="18" charset="0"/>
                    <a:cs typeface="Times New Roman" panose="02020603050405020304" pitchFamily="18" charset="0"/>
                  </a:rPr>
                  <a:t>identification:	</a:t>
                </a:r>
                <a14:m>
                  <m:oMath xmlns:m="http://schemas.openxmlformats.org/officeDocument/2006/math">
                    <m:sSub>
                      <m:sSubPr>
                        <m:ctrlPr>
                          <a:rPr lang="de-DE" sz="1200" i="1">
                            <a:latin typeface="Cambria Math" panose="02040503050406030204" pitchFamily="18" charset="0"/>
                            <a:ea typeface="Calibri" panose="020F0502020204030204" pitchFamily="34" charset="0"/>
                            <a:cs typeface="Times New Roman" panose="02020603050405020304" pitchFamily="18" charset="0"/>
                          </a:rPr>
                        </m:ctrlPr>
                      </m:sSubPr>
                      <m:e>
                        <m:r>
                          <a:rPr lang="en-US" sz="1200" i="1">
                            <a:latin typeface="Cambria Math" panose="02040503050406030204" pitchFamily="18" charset="0"/>
                            <a:ea typeface="Calibri" panose="020F0502020204030204" pitchFamily="34" charset="0"/>
                            <a:cs typeface="Times New Roman" panose="02020603050405020304" pitchFamily="18" charset="0"/>
                          </a:rPr>
                          <m:t>h</m:t>
                        </m:r>
                        <m:r>
                          <a:rPr lang="de-DE" sz="1200" b="0" i="1" smtClean="0">
                            <a:latin typeface="Cambria Math" panose="02040503050406030204" pitchFamily="18" charset="0"/>
                            <a:ea typeface="Calibri" panose="020F0502020204030204" pitchFamily="34" charset="0"/>
                            <a:cs typeface="Times New Roman" panose="02020603050405020304" pitchFamily="18" charset="0"/>
                          </a:rPr>
                          <m:t>𝑧</m:t>
                        </m:r>
                      </m:e>
                      <m:sub>
                        <m:r>
                          <a:rPr lang="de-DE" sz="1200"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sz="1200" baseline="-25000" dirty="0">
                    <a:latin typeface="Calibri" panose="020F0502020204030204" pitchFamily="34" charset="0"/>
                    <a:ea typeface="Times New Roman" panose="02020603050405020304" pitchFamily="18" charset="0"/>
                    <a:cs typeface="Times New Roman" panose="02020603050405020304" pitchFamily="18" charset="0"/>
                  </a:rPr>
                  <a:t> </a:t>
                </a:r>
                <a:r>
                  <a:rPr lang="en-US" sz="1200" dirty="0">
                    <a:latin typeface="Calibri" panose="020F0502020204030204" pitchFamily="34" charset="0"/>
                    <a:ea typeface="Times New Roman" panose="02020603050405020304" pitchFamily="18" charset="0"/>
                    <a:cs typeface="Times New Roman" panose="02020603050405020304" pitchFamily="18" charset="0"/>
                  </a:rPr>
                  <a:t> = 1  </a:t>
                </a:r>
                <a:r>
                  <a:rPr lang="en-US" sz="12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for </a:t>
                </a:r>
                <a14:m>
                  <m:oMath xmlns:m="http://schemas.openxmlformats.org/officeDocument/2006/math">
                    <m:sSub>
                      <m:sSubPr>
                        <m:ctrlPr>
                          <a:rPr lang="de-DE" sz="12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de-DE" sz="12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b>
                        <m:r>
                          <a:rPr lang="de-DE" sz="12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𝑖</m:t>
                        </m:r>
                      </m:sub>
                    </m:sSub>
                    <m:r>
                      <a:rPr lang="de-DE" sz="12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&lt;</m:t>
                    </m:r>
                    <m:r>
                      <a:rPr lang="de-DE" sz="12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𝑧</m:t>
                    </m:r>
                  </m:oMath>
                </a14:m>
                <a:endParaRPr lang="de-DE" sz="1200" i="1" dirty="0">
                  <a:solidFill>
                    <a:schemeClr val="tx1"/>
                  </a:solidFill>
                  <a:latin typeface="Cambria Math" panose="02040503050406030204" pitchFamily="18"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sSub>
                      <m:sSubPr>
                        <m:ctrlPr>
                          <a:rPr lang="de-DE"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𝑖</m:t>
                        </m:r>
                        <m:r>
                          <a:rPr lang="de-DE"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𝑧</m:t>
                        </m:r>
                      </m:e>
                      <m:sub>
                        <m:r>
                          <a:rPr lang="de-DE"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𝑖</m:t>
                        </m:r>
                      </m:sub>
                    </m:sSub>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de-DE"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𝑖</m:t>
                        </m:r>
                        <m:r>
                          <a:rPr lang="de-DE"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𝑧</m:t>
                        </m:r>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de-DE"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𝑧</m:t>
                        </m:r>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e>
                      <m:sub>
                        <m:r>
                          <a:rPr lang="de-DE"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𝑖</m:t>
                        </m:r>
                      </m:sub>
                    </m:sSub>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de-DE"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de-DE" i="1">
                                    <a:solidFill>
                                      <a:srgbClr val="FF0000"/>
                                    </a:solidFill>
                                    <a:latin typeface="Cambria Math" panose="02040503050406030204" pitchFamily="18" charset="0"/>
                                    <a:ea typeface="Calibri" panose="020F0502020204030204" pitchFamily="34" charset="0"/>
                                    <a:cs typeface="Cambria Math" panose="02040503050406030204" pitchFamily="18" charset="0"/>
                                  </a:rPr>
                                </m:ctrlPr>
                              </m:fPr>
                              <m:num>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𝑧</m:t>
                                </m:r>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 −</m:t>
                                </m:r>
                                <m:sSub>
                                  <m:sSubPr>
                                    <m:ctrlPr>
                                      <a:rPr lang="de-DE" i="1">
                                        <a:solidFill>
                                          <a:srgbClr val="FF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 </m:t>
                                    </m:r>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𝑦</m:t>
                                    </m:r>
                                  </m:e>
                                  <m:sub>
                                    <m:r>
                                      <a:rPr lang="de-DE" i="1">
                                        <a:solidFill>
                                          <a:srgbClr val="FF0000"/>
                                        </a:solidFill>
                                        <a:latin typeface="Cambria Math" panose="02040503050406030204" pitchFamily="18" charset="0"/>
                                        <a:ea typeface="Calibri" panose="020F0502020204030204" pitchFamily="34" charset="0"/>
                                        <a:cs typeface="Cambria Math" panose="02040503050406030204" pitchFamily="18" charset="0"/>
                                      </a:rPr>
                                      <m:t>𝑖</m:t>
                                    </m:r>
                                  </m:sub>
                                </m:sSub>
                              </m:num>
                              <m:den>
                                <m:sSub>
                                  <m:sSubPr>
                                    <m:ctrlPr>
                                      <a:rPr lang="de-DE" i="1">
                                        <a:solidFill>
                                          <a:srgbClr val="FF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 </m:t>
                                    </m:r>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𝑧</m:t>
                                    </m:r>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 − </m:t>
                                    </m:r>
                                    <m:r>
                                      <a:rPr lang="de-DE" i="1">
                                        <a:solidFill>
                                          <a:srgbClr val="FF0000"/>
                                        </a:solidFill>
                                        <a:latin typeface="Cambria Math" panose="02040503050406030204" pitchFamily="18" charset="0"/>
                                        <a:ea typeface="Calibri" panose="020F0502020204030204" pitchFamily="34" charset="0"/>
                                        <a:cs typeface="Cambria Math" panose="02040503050406030204" pitchFamily="18" charset="0"/>
                                      </a:rPr>
                                      <m:t>𝑑</m:t>
                                    </m:r>
                                  </m:e>
                                  <m:sub>
                                    <m:r>
                                      <a:rPr lang="de-DE" i="1">
                                        <a:solidFill>
                                          <a:srgbClr val="FF0000"/>
                                        </a:solidFill>
                                        <a:latin typeface="Cambria Math" panose="02040503050406030204" pitchFamily="18" charset="0"/>
                                        <a:ea typeface="Calibri" panose="020F0502020204030204" pitchFamily="34" charset="0"/>
                                        <a:cs typeface="Cambria Math" panose="02040503050406030204" pitchFamily="18" charset="0"/>
                                      </a:rPr>
                                      <m:t>𝑚</m:t>
                                    </m:r>
                                    <m:r>
                                      <a:rPr lang="de-DE" b="0" i="1" smtClean="0">
                                        <a:solidFill>
                                          <a:srgbClr val="FF0000"/>
                                        </a:solidFill>
                                        <a:latin typeface="Cambria Math" panose="02040503050406030204" pitchFamily="18" charset="0"/>
                                        <a:ea typeface="Calibri" panose="020F0502020204030204" pitchFamily="34" charset="0"/>
                                        <a:cs typeface="Cambria Math" panose="02040503050406030204" pitchFamily="18" charset="0"/>
                                      </a:rPr>
                                      <m:t>𝑖𝑛</m:t>
                                    </m:r>
                                  </m:sub>
                                </m:sSub>
                                <m:r>
                                  <a:rPr lang="de-DE">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den>
                            </m:f>
                          </m:e>
                        </m:d>
                      </m:e>
                      <m:sup>
                        <m:r>
                          <a:rPr lang="de-DE"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 for </a:t>
                </a:r>
                <a14:m>
                  <m:oMath xmlns:m="http://schemas.openxmlformats.org/officeDocument/2006/math">
                    <m:sSub>
                      <m:sSubPr>
                        <m:ctrlPr>
                          <a:rPr lang="de-DE" sz="12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de-DE" sz="12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b>
                        <m:r>
                          <a:rPr lang="de-DE" sz="12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𝑖</m:t>
                        </m:r>
                      </m:sub>
                    </m:sSub>
                    <m:r>
                      <a:rPr lang="de-DE" sz="12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de-DE" sz="1200" b="0" i="1" smtClean="0">
                        <a:latin typeface="Cambria Math" panose="02040503050406030204" pitchFamily="18" charset="0"/>
                        <a:ea typeface="Cambria Math" panose="02040503050406030204" pitchFamily="18" charset="0"/>
                        <a:cs typeface="Times New Roman" panose="02020603050405020304" pitchFamily="18" charset="0"/>
                      </a:rPr>
                      <m:t>𝑧</m:t>
                    </m:r>
                  </m:oMath>
                </a14:m>
                <a:endParaRPr lang="de-DE" sz="1200" i="1" dirty="0">
                  <a:latin typeface="Cambria Math" panose="02040503050406030204" pitchFamily="18" charset="0"/>
                  <a:ea typeface="Calibri" panose="020F0502020204030204" pitchFamily="34" charset="0"/>
                  <a:cs typeface="Times New Roman" panose="02020603050405020304" pitchFamily="18" charset="0"/>
                </a:endParaRPr>
              </a:p>
              <a:p>
                <a:pPr marL="449580">
                  <a:lnSpc>
                    <a:spcPct val="115000"/>
                  </a:lnSpc>
                  <a:spcAft>
                    <a:spcPts val="1000"/>
                  </a:spcAft>
                </a:pPr>
                <a:r>
                  <a:rPr lang="de-DE" dirty="0">
                    <a:ea typeface="Calibri" panose="020F0502020204030204" pitchFamily="34" charset="0"/>
                    <a:cs typeface="Times New Roman" panose="02020603050405020304" pitchFamily="18" charset="0"/>
                  </a:rPr>
                  <a:t>z</a:t>
                </a:r>
                <a14:m>
                  <m:oMath xmlns:m="http://schemas.openxmlformats.org/officeDocument/2006/math">
                    <m:r>
                      <a:rPr lang="de-DE" i="1">
                        <a:latin typeface="Cambria Math" panose="02040503050406030204" pitchFamily="18" charset="0"/>
                        <a:ea typeface="Calibri" panose="020F0502020204030204" pitchFamily="34" charset="0"/>
                        <a:cs typeface="Times New Roman" panose="02020603050405020304" pitchFamily="18" charset="0"/>
                      </a:rPr>
                      <m:t>𝐹𝐺𝑇</m:t>
                    </m:r>
                    <m:r>
                      <a:rPr lang="en-US" i="1">
                        <a:latin typeface="Cambria Math" panose="02040503050406030204" pitchFamily="18" charset="0"/>
                        <a:ea typeface="Calibri" panose="020F0502020204030204" pitchFamily="34" charset="0"/>
                        <a:cs typeface="Times New Roman" panose="02020603050405020304" pitchFamily="18" charset="0"/>
                      </a:rPr>
                      <m:t>= </m:t>
                    </m:r>
                    <m:f>
                      <m:fPr>
                        <m:ctrlPr>
                          <a:rPr lang="de-DE" i="1">
                            <a:latin typeface="Cambria Math" panose="02040503050406030204" pitchFamily="18" charset="0"/>
                            <a:ea typeface="Calibri" panose="020F0502020204030204" pitchFamily="34" charset="0"/>
                            <a:cs typeface="Times New Roman" panose="02020603050405020304" pitchFamily="18" charset="0"/>
                          </a:rPr>
                        </m:ctrlPr>
                      </m:fPr>
                      <m:num>
                        <m:r>
                          <a:rPr lang="en-US" i="1">
                            <a:latin typeface="Cambria Math" panose="02040503050406030204" pitchFamily="18" charset="0"/>
                            <a:ea typeface="Calibri" panose="020F0502020204030204" pitchFamily="34" charset="0"/>
                            <a:cs typeface="Times New Roman" panose="02020603050405020304" pitchFamily="18" charset="0"/>
                          </a:rPr>
                          <m:t>1</m:t>
                        </m:r>
                      </m:num>
                      <m:den>
                        <m:r>
                          <a:rPr lang="de-DE" i="1">
                            <a:latin typeface="Cambria Math" panose="02040503050406030204" pitchFamily="18" charset="0"/>
                            <a:ea typeface="Calibri" panose="020F0502020204030204" pitchFamily="34" charset="0"/>
                            <a:cs typeface="Times New Roman" panose="02020603050405020304" pitchFamily="18" charset="0"/>
                          </a:rPr>
                          <m:t>𝑛</m:t>
                        </m:r>
                      </m:den>
                    </m:f>
                    <m:r>
                      <a:rPr lang="en-US" i="1">
                        <a:latin typeface="Cambria Math" panose="02040503050406030204" pitchFamily="18" charset="0"/>
                        <a:ea typeface="Calibri" panose="020F0502020204030204" pitchFamily="34" charset="0"/>
                        <a:cs typeface="Times New Roman" panose="02020603050405020304" pitchFamily="18" charset="0"/>
                      </a:rPr>
                      <m:t> </m:t>
                    </m:r>
                    <m:nary>
                      <m:naryPr>
                        <m:chr m:val="∑"/>
                        <m:limLoc m:val="undOvr"/>
                        <m:ctrlPr>
                          <a:rPr lang="de-DE" i="1">
                            <a:latin typeface="Cambria Math" panose="02040503050406030204" pitchFamily="18" charset="0"/>
                            <a:ea typeface="Calibri" panose="020F0502020204030204" pitchFamily="34" charset="0"/>
                            <a:cs typeface="Times New Roman" panose="02020603050405020304" pitchFamily="18" charset="0"/>
                          </a:rPr>
                        </m:ctrlPr>
                      </m:naryPr>
                      <m:sub>
                        <m:r>
                          <m:rPr>
                            <m:brk/>
                          </m:rPr>
                          <a:rPr lang="de-DE" b="0" i="1" smtClean="0">
                            <a:latin typeface="Cambria Math" panose="02040503050406030204" pitchFamily="18" charset="0"/>
                            <a:ea typeface="Calibri" panose="020F0502020204030204" pitchFamily="34" charset="0"/>
                            <a:cs typeface="Times New Roman" panose="02020603050405020304" pitchFamily="18" charset="0"/>
                          </a:rPr>
                          <m:t>𝑗</m:t>
                        </m:r>
                        <m:r>
                          <a:rPr lang="en-US" i="1">
                            <a:latin typeface="Cambria Math" panose="02040503050406030204" pitchFamily="18" charset="0"/>
                            <a:ea typeface="Calibri" panose="020F0502020204030204" pitchFamily="34" charset="0"/>
                            <a:cs typeface="Times New Roman" panose="02020603050405020304" pitchFamily="18" charset="0"/>
                          </a:rPr>
                          <m:t>=1</m:t>
                        </m:r>
                      </m:sub>
                      <m:sup>
                        <m:r>
                          <a:rPr lang="de-DE" i="1">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h</m:t>
                            </m:r>
                            <m:r>
                              <a:rPr lang="de-DE" b="0" i="1" smtClean="0">
                                <a:latin typeface="Cambria Math" panose="02040503050406030204" pitchFamily="18" charset="0"/>
                                <a:ea typeface="Calibri" panose="020F0502020204030204" pitchFamily="34" charset="0"/>
                                <a:cs typeface="Times New Roman" panose="02020603050405020304" pitchFamily="18" charset="0"/>
                              </a:rPr>
                              <m:t>𝑧</m:t>
                            </m:r>
                          </m:e>
                          <m:sub>
                            <m:r>
                              <a:rPr lang="de-DE" i="1">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 </m:t>
                            </m:r>
                          </m:sub>
                        </m:sSub>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de-DE" i="1">
                                <a:latin typeface="Cambria Math" panose="02040503050406030204" pitchFamily="18" charset="0"/>
                                <a:ea typeface="Calibri" panose="020F0502020204030204" pitchFamily="34" charset="0"/>
                                <a:cs typeface="Times New Roman" panose="02020603050405020304" pitchFamily="18" charset="0"/>
                              </a:rPr>
                              <m:t>𝑖</m:t>
                            </m:r>
                            <m:r>
                              <a:rPr lang="de-DE" b="0" i="1" smtClean="0">
                                <a:latin typeface="Cambria Math" panose="02040503050406030204" pitchFamily="18" charset="0"/>
                                <a:ea typeface="Calibri" panose="020F0502020204030204" pitchFamily="34" charset="0"/>
                                <a:cs typeface="Times New Roman" panose="02020603050405020304" pitchFamily="18" charset="0"/>
                              </a:rPr>
                              <m:t>𝑧</m:t>
                            </m:r>
                          </m:e>
                          <m:sub>
                            <m:r>
                              <a:rPr lang="de-DE" i="1">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 </m:t>
                            </m:r>
                          </m:sub>
                        </m:sSub>
                      </m:e>
                    </m:nary>
                  </m:oMath>
                </a14:m>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63948"/>
                <a:ext cx="4680000" cy="3862468"/>
              </a:xfrm>
              <a:prstGeom prst="rect">
                <a:avLst/>
              </a:prstGeom>
              <a:blipFill rotWithShape="0">
                <a:blip r:embed="rId2"/>
                <a:stretch>
                  <a:fillRect b="-15482"/>
                </a:stretch>
              </a:blipFill>
            </p:spPr>
            <p:txBody>
              <a:bodyPr/>
              <a:lstStyle/>
              <a:p>
                <a:r>
                  <a:rPr lang="de-DE">
                    <a:noFill/>
                  </a:rPr>
                  <a:t> </a:t>
                </a:r>
              </a:p>
            </p:txBody>
          </p:sp>
        </mc:Fallback>
      </mc:AlternateContent>
      <p:sp>
        <p:nvSpPr>
          <p:cNvPr id="5" name="Rechteck 4"/>
          <p:cNvSpPr/>
          <p:nvPr/>
        </p:nvSpPr>
        <p:spPr>
          <a:xfrm>
            <a:off x="1010194" y="1146439"/>
            <a:ext cx="5367303" cy="830997"/>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[6]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Adjusted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FGT Aggregation of Poverty </a:t>
            </a:r>
            <a:b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endParaRPr lang="de-DE" sz="2000" dirty="0"/>
          </a:p>
        </p:txBody>
      </p:sp>
      <mc:AlternateContent xmlns:mc="http://schemas.openxmlformats.org/markup-compatibility/2006" xmlns:a14="http://schemas.microsoft.com/office/drawing/2010/main">
        <mc:Choice Requires="a14">
          <p:sp>
            <p:nvSpPr>
              <p:cNvPr id="6" name="Rechteck 5"/>
              <p:cNvSpPr/>
              <p:nvPr/>
            </p:nvSpPr>
            <p:spPr>
              <a:xfrm>
                <a:off x="6821424" y="2171080"/>
                <a:ext cx="4680000" cy="3905556"/>
              </a:xfrm>
              <a:prstGeom prst="rect">
                <a:avLst/>
              </a:prstGeom>
            </p:spPr>
            <p:txBody>
              <a:bodyPr wrap="square">
                <a:spAutoFit/>
              </a:bodyPr>
              <a:lstStyle/>
              <a:p>
                <a:pPr lvl="1">
                  <a:lnSpc>
                    <a:spcPct val="115000"/>
                  </a:lnSpc>
                  <a:spcAft>
                    <a:spcPts val="1000"/>
                  </a:spcAft>
                </a:pPr>
                <a14:m>
                  <m:oMath xmlns:m="http://schemas.openxmlformats.org/officeDocument/2006/math">
                    <m:sSubSup>
                      <m:sSubSupPr>
                        <m:ctrlPr>
                          <a:rPr lang="de-DE" sz="2800" i="1" smtClean="0">
                            <a:solidFill>
                              <a:srgbClr val="222222"/>
                            </a:solidFill>
                            <a:latin typeface="Cambria Math" panose="02040503050406030204" pitchFamily="18" charset="0"/>
                          </a:rPr>
                        </m:ctrlPr>
                      </m:sSubSupPr>
                      <m:e>
                        <m:r>
                          <a:rPr lang="de-DE" sz="2800" i="1">
                            <a:solidFill>
                              <a:srgbClr val="222222"/>
                            </a:solidFill>
                            <a:latin typeface="Cambria Math" panose="02040503050406030204" pitchFamily="18" charset="0"/>
                          </a:rPr>
                          <m:t>𝑥</m:t>
                        </m:r>
                      </m:e>
                      <m:sub>
                        <m:r>
                          <a:rPr lang="de-DE" sz="2800" i="1">
                            <a:solidFill>
                              <a:srgbClr val="222222"/>
                            </a:solidFill>
                            <a:latin typeface="Cambria Math" panose="02040503050406030204" pitchFamily="18" charset="0"/>
                          </a:rPr>
                          <m:t>𝑖</m:t>
                        </m:r>
                      </m:sub>
                      <m:sup>
                        <m:r>
                          <a:rPr lang="de-DE" sz="2800" i="1">
                            <a:solidFill>
                              <a:srgbClr val="222222"/>
                            </a:solidFill>
                            <a:latin typeface="Cambria Math" panose="02040503050406030204" pitchFamily="18" charset="0"/>
                          </a:rPr>
                          <m:t> ∗</m:t>
                        </m:r>
                      </m:sup>
                    </m:sSubSup>
                    <m:r>
                      <a:rPr lang="de-DE" sz="2800">
                        <a:solidFill>
                          <a:srgbClr val="222222"/>
                        </a:solidFill>
                        <a:latin typeface="Cambria Math" panose="02040503050406030204" pitchFamily="18" charset="0"/>
                        <a:ea typeface="Calibri" panose="020F0502020204030204" pitchFamily="34" charset="0"/>
                        <a:cs typeface="Cambria Math" panose="02040503050406030204" pitchFamily="18" charset="0"/>
                      </a:rPr>
                      <m:t>=</m:t>
                    </m:r>
                    <m:f>
                      <m:fPr>
                        <m:ctrlPr>
                          <a:rPr lang="de-DE" sz="28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𝑥</m:t>
                            </m:r>
                          </m:e>
                          <m:sub>
                            <m:r>
                              <a:rPr lang="de-DE"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t> − </m:t>
                        </m:r>
                        <m:r>
                          <m:rPr>
                            <m:sty m:val="p"/>
                          </m:rPr>
                          <a:rPr lang="en-US" sz="2800">
                            <a:solidFill>
                              <a:srgbClr val="C00000"/>
                            </a:solidFill>
                            <a:latin typeface="Cambria Math" panose="02040503050406030204" pitchFamily="18" charset="0"/>
                            <a:ea typeface="Calibri" panose="020F0502020204030204" pitchFamily="34" charset="0"/>
                            <a:cs typeface="Cambria Math" panose="02040503050406030204" pitchFamily="18" charset="0"/>
                          </a:rPr>
                          <m:t>w</m:t>
                        </m:r>
                      </m:num>
                      <m:den>
                        <m:sSub>
                          <m:sSubPr>
                            <m:ctrlPr>
                              <a:rPr lang="de-DE"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2800"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𝑤</m:t>
                            </m:r>
                          </m:e>
                          <m:sub>
                            <m:r>
                              <a:rPr lang="de-DE"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𝑚𝑎𝑥</m:t>
                            </m:r>
                          </m:sub>
                        </m:sSub>
                        <m:r>
                          <a:rPr lang="de-DE" sz="280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en-US" sz="2800" i="1">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m:rPr>
                            <m:sty m:val="p"/>
                          </m:rPr>
                          <a:rPr lang="en-US" sz="2800">
                            <a:solidFill>
                              <a:srgbClr val="C00000"/>
                            </a:solidFill>
                            <a:latin typeface="Cambria Math" panose="02040503050406030204" pitchFamily="18" charset="0"/>
                            <a:ea typeface="Calibri" panose="020F0502020204030204" pitchFamily="34" charset="0"/>
                            <a:cs typeface="Cambria Math" panose="02040503050406030204" pitchFamily="18" charset="0"/>
                          </a:rPr>
                          <m:t>w</m:t>
                        </m:r>
                      </m:den>
                    </m:f>
                  </m:oMath>
                </a14:m>
                <a:r>
                  <a:rPr lang="en-US" sz="1400" dirty="0">
                    <a:solidFill>
                      <a:srgbClr val="222222"/>
                    </a:solidFill>
                    <a:latin typeface="Cambria Math" panose="02040503050406030204" pitchFamily="18" charset="0"/>
                    <a:ea typeface="Times New Roman" panose="02020603050405020304" pitchFamily="18" charset="0"/>
                    <a:cs typeface="Cambria Math" panose="02040503050406030204" pitchFamily="18" charset="0"/>
                  </a:rPr>
                  <a:t>	</a:t>
                </a:r>
                <a14:m>
                  <m:oMath xmlns:m="http://schemas.openxmlformats.org/officeDocument/2006/math">
                    <m:sSubSup>
                      <m:sSubSupPr>
                        <m:ctrlPr>
                          <a:rPr lang="de-DE" sz="1600" i="1">
                            <a:solidFill>
                              <a:srgbClr val="222222"/>
                            </a:solidFill>
                            <a:latin typeface="Cambria Math" panose="02040503050406030204" pitchFamily="18" charset="0"/>
                          </a:rPr>
                        </m:ctrlPr>
                      </m:sSubSupPr>
                      <m:e>
                        <m:r>
                          <a:rPr lang="de-DE" sz="1600" i="1">
                            <a:solidFill>
                              <a:srgbClr val="222222"/>
                            </a:solidFill>
                            <a:latin typeface="Cambria Math" panose="02040503050406030204" pitchFamily="18" charset="0"/>
                          </a:rPr>
                          <m:t>𝑥</m:t>
                        </m:r>
                      </m:e>
                      <m:sub>
                        <m:r>
                          <a:rPr lang="de-DE" sz="1600" i="1">
                            <a:solidFill>
                              <a:srgbClr val="222222"/>
                            </a:solidFill>
                            <a:latin typeface="Cambria Math" panose="02040503050406030204" pitchFamily="18" charset="0"/>
                          </a:rPr>
                          <m:t>𝑖</m:t>
                        </m:r>
                      </m:sub>
                      <m:sup>
                        <m:r>
                          <a:rPr lang="de-DE" sz="1600" i="1">
                            <a:solidFill>
                              <a:srgbClr val="222222"/>
                            </a:solidFill>
                            <a:latin typeface="Cambria Math" panose="02040503050406030204" pitchFamily="18" charset="0"/>
                          </a:rPr>
                          <m:t> ∗</m:t>
                        </m:r>
                      </m:sup>
                    </m:sSubSup>
                    <m:r>
                      <a:rPr lang="de-DE" sz="1600" i="1">
                        <a:solidFill>
                          <a:srgbClr val="222222"/>
                        </a:solidFill>
                        <a:latin typeface="Cambria Math" panose="02040503050406030204" pitchFamily="18" charset="0"/>
                        <a:ea typeface="Cambria Math" panose="02040503050406030204" pitchFamily="18" charset="0"/>
                      </a:rPr>
                      <m:t>∈[0,…,1]</m:t>
                    </m:r>
                  </m:oMath>
                </a14:m>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The proposed FGT measure for wealth can such be formulated for standard linear applications, similar to the corresponding poverty measure.</a:t>
                </a:r>
              </a:p>
              <a:p>
                <a:pPr>
                  <a:lnSpc>
                    <a:spcPct val="115000"/>
                  </a:lnSpc>
                  <a:spcAft>
                    <a:spcPts val="1000"/>
                  </a:spcAft>
                </a:pPr>
                <a:endParaRPr lang="en-US" sz="1600" i="1" dirty="0">
                  <a:solidFill>
                    <a:srgbClr val="FF0000"/>
                  </a:solidFill>
                  <a:latin typeface="Cambria Math" panose="02040503050406030204" pitchFamily="18"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h𝑤</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m:t>
                    </m:r>
                    <m:r>
                      <a:rPr lang="de-DE" b="0" i="1" smtClean="0">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de-DE" i="1">
                            <a:latin typeface="Cambria Math" panose="02040503050406030204" pitchFamily="18" charset="0"/>
                            <a:ea typeface="Calibri" panose="020F0502020204030204" pitchFamily="34" charset="0"/>
                            <a:cs typeface="Times New Roman" panose="020206030504050203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0,1</m:t>
                        </m:r>
                      </m:e>
                    </m:d>
                  </m:oMath>
                </a14:m>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Times New Roman" panose="02020603050405020304" pitchFamily="18" charset="0"/>
                    <a:cs typeface="Times New Roman" panose="02020603050405020304" pitchFamily="18" charset="0"/>
                  </a:rPr>
                  <a:t>identification:	</a:t>
                </a:r>
                <a14:m>
                  <m:oMath xmlns:m="http://schemas.openxmlformats.org/officeDocument/2006/math">
                    <m:sSub>
                      <m:sSubPr>
                        <m:ctrlPr>
                          <a:rPr lang="de-DE" sz="1200" i="1">
                            <a:latin typeface="Cambria Math" panose="02040503050406030204" pitchFamily="18" charset="0"/>
                            <a:ea typeface="Calibri" panose="020F0502020204030204" pitchFamily="34" charset="0"/>
                            <a:cs typeface="Times New Roman" panose="02020603050405020304" pitchFamily="18" charset="0"/>
                          </a:rPr>
                        </m:ctrlPr>
                      </m:sSubPr>
                      <m:e>
                        <m:r>
                          <a:rPr lang="en-US" sz="1200" i="1">
                            <a:latin typeface="Cambria Math" panose="02040503050406030204" pitchFamily="18" charset="0"/>
                            <a:ea typeface="Calibri" panose="020F0502020204030204" pitchFamily="34" charset="0"/>
                            <a:cs typeface="Times New Roman" panose="02020603050405020304" pitchFamily="18" charset="0"/>
                          </a:rPr>
                          <m:t>h𝑤</m:t>
                        </m:r>
                      </m:e>
                      <m:sub>
                        <m:r>
                          <a:rPr lang="de-DE" sz="1200"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sz="1200" baseline="-25000" dirty="0">
                    <a:latin typeface="Calibri" panose="020F0502020204030204" pitchFamily="34" charset="0"/>
                    <a:ea typeface="Times New Roman" panose="02020603050405020304" pitchFamily="18" charset="0"/>
                    <a:cs typeface="Times New Roman" panose="02020603050405020304" pitchFamily="18" charset="0"/>
                  </a:rPr>
                  <a:t> </a:t>
                </a:r>
                <a:r>
                  <a:rPr lang="en-US" sz="1200" dirty="0">
                    <a:latin typeface="Calibri" panose="020F0502020204030204" pitchFamily="34" charset="0"/>
                    <a:ea typeface="Times New Roman" panose="02020603050405020304" pitchFamily="18" charset="0"/>
                    <a:cs typeface="Times New Roman" panose="02020603050405020304" pitchFamily="18" charset="0"/>
                  </a:rPr>
                  <a:t> = 1  for </a:t>
                </a:r>
                <a14:m>
                  <m:oMath xmlns:m="http://schemas.openxmlformats.org/officeDocument/2006/math">
                    <m:sSub>
                      <m:sSubPr>
                        <m:ctrlPr>
                          <a:rPr lang="de-DE" sz="1200" i="1">
                            <a:latin typeface="Cambria Math" panose="02040503050406030204" pitchFamily="18" charset="0"/>
                            <a:ea typeface="Calibri" panose="020F0502020204030204" pitchFamily="34" charset="0"/>
                            <a:cs typeface="Times New Roman" panose="02020603050405020304" pitchFamily="18" charset="0"/>
                          </a:rPr>
                        </m:ctrlPr>
                      </m:sSubPr>
                      <m:e>
                        <m:r>
                          <a:rPr lang="de-DE" sz="1200" b="0" i="1" smtClean="0">
                            <a:latin typeface="Cambria Math" panose="02040503050406030204" pitchFamily="18" charset="0"/>
                            <a:ea typeface="Calibri" panose="020F0502020204030204" pitchFamily="34" charset="0"/>
                            <a:cs typeface="Times New Roman" panose="02020603050405020304" pitchFamily="18" charset="0"/>
                          </a:rPr>
                          <m:t>𝑥</m:t>
                        </m:r>
                      </m:e>
                      <m:sub>
                        <m:r>
                          <a:rPr lang="de-DE" sz="1200" i="1">
                            <a:latin typeface="Cambria Math" panose="02040503050406030204" pitchFamily="18" charset="0"/>
                            <a:ea typeface="Calibri" panose="020F0502020204030204" pitchFamily="34" charset="0"/>
                            <a:cs typeface="Times New Roman" panose="02020603050405020304" pitchFamily="18" charset="0"/>
                          </a:rPr>
                          <m:t>𝑖</m:t>
                        </m:r>
                      </m:sub>
                    </m:sSub>
                    <m:r>
                      <a:rPr lang="de-DE" sz="1200" b="0" i="1" smtClean="0">
                        <a:latin typeface="Cambria Math" panose="02040503050406030204" pitchFamily="18" charset="0"/>
                        <a:ea typeface="Calibri" panose="020F0502020204030204" pitchFamily="34" charset="0"/>
                        <a:cs typeface="Times New Roman" panose="02020603050405020304" pitchFamily="18" charset="0"/>
                      </a:rPr>
                      <m:t>&gt;</m:t>
                    </m:r>
                    <m:r>
                      <a:rPr lang="de-DE" sz="1200" b="0" i="1" smtClean="0">
                        <a:latin typeface="Cambria Math" panose="02040503050406030204" pitchFamily="18" charset="0"/>
                        <a:ea typeface="Calibri" panose="020F0502020204030204" pitchFamily="34" charset="0"/>
                        <a:cs typeface="Times New Roman" panose="02020603050405020304" pitchFamily="18" charset="0"/>
                      </a:rPr>
                      <m:t>𝑤</m:t>
                    </m:r>
                  </m:oMath>
                </a14:m>
                <a:endParaRPr lang="de-DE" sz="1200" b="0" i="1" dirty="0">
                  <a:latin typeface="Cambria Math" panose="02040503050406030204" pitchFamily="18"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𝑖𝑤</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 </m:t>
                    </m:r>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𝑖𝑤</m:t>
                        </m:r>
                        <m:r>
                          <a:rPr lang="en-US" i="1">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𝑤</m:t>
                        </m:r>
                        <m:r>
                          <a:rPr lang="en-US" i="1">
                            <a:latin typeface="Cambria Math" panose="02040503050406030204" pitchFamily="18" charset="0"/>
                            <a:ea typeface="Calibri" panose="020F0502020204030204" pitchFamily="34" charset="0"/>
                            <a:cs typeface="Times New Roman" panose="02020603050405020304" pitchFamily="18" charset="0"/>
                          </a:rPr>
                          <m:t>)</m:t>
                        </m:r>
                      </m:e>
                      <m:sub>
                        <m:r>
                          <a:rPr lang="de-DE"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p>
                      <m:sSupPr>
                        <m:ctrlPr>
                          <a:rPr lang="de-DE"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𝑥</m:t>
                                    </m:r>
                                  </m:e>
                                  <m:sub>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 − </m:t>
                                </m:r>
                                <m:r>
                                  <m:rPr>
                                    <m:sty m:val="p"/>
                                  </m:rPr>
                                  <a:rPr lang="en-US">
                                    <a:solidFill>
                                      <a:srgbClr val="C00000"/>
                                    </a:solidFill>
                                    <a:latin typeface="Cambria Math" panose="02040503050406030204" pitchFamily="18" charset="0"/>
                                    <a:ea typeface="Calibri" panose="020F0502020204030204" pitchFamily="34" charset="0"/>
                                    <a:cs typeface="Cambria Math" panose="02040503050406030204" pitchFamily="18" charset="0"/>
                                  </a:rPr>
                                  <m:t>w</m:t>
                                </m:r>
                              </m:num>
                              <m:den>
                                <m:sSub>
                                  <m:sSubPr>
                                    <m:ctrlP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b="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𝑤</m:t>
                                    </m:r>
                                  </m:e>
                                  <m:sub>
                                    <m:r>
                                      <a:rPr lang="de-DE" i="1">
                                        <a:solidFill>
                                          <a:srgbClr val="C00000"/>
                                        </a:solidFill>
                                        <a:latin typeface="Cambria Math" panose="02040503050406030204" pitchFamily="18" charset="0"/>
                                        <a:ea typeface="Calibri" panose="020F0502020204030204" pitchFamily="34" charset="0"/>
                                        <a:cs typeface="Cambria Math" panose="02040503050406030204" pitchFamily="18" charset="0"/>
                                      </a:rPr>
                                      <m:t>𝑚𝑎𝑥</m:t>
                                    </m:r>
                                  </m:sub>
                                </m:sSub>
                                <m:r>
                                  <a:rPr lang="de-DE">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en-US" i="1">
                                    <a:solidFill>
                                      <a:srgbClr val="C00000"/>
                                    </a:solidFill>
                                    <a:latin typeface="Cambria Math" panose="02040503050406030204" pitchFamily="18" charset="0"/>
                                    <a:ea typeface="Calibri" panose="020F0502020204030204" pitchFamily="34" charset="0"/>
                                    <a:cs typeface="Cambria Math" panose="02040503050406030204" pitchFamily="18" charset="0"/>
                                  </a:rPr>
                                  <m:t>− </m:t>
                                </m:r>
                                <m:r>
                                  <m:rPr>
                                    <m:sty m:val="p"/>
                                  </m:rPr>
                                  <a:rPr lang="en-US">
                                    <a:solidFill>
                                      <a:srgbClr val="C00000"/>
                                    </a:solidFill>
                                    <a:latin typeface="Cambria Math" panose="02040503050406030204" pitchFamily="18" charset="0"/>
                                    <a:ea typeface="Calibri" panose="020F0502020204030204" pitchFamily="34" charset="0"/>
                                    <a:cs typeface="Cambria Math" panose="02040503050406030204" pitchFamily="18" charset="0"/>
                                  </a:rPr>
                                  <m:t>w</m:t>
                                </m:r>
                              </m:den>
                            </m:f>
                          </m:e>
                        </m:d>
                      </m:e>
                      <m:sup>
                        <m:r>
                          <a:rPr lang="de-DE"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1200" dirty="0">
                    <a:latin typeface="Calibri" panose="020F0502020204030204" pitchFamily="34" charset="0"/>
                    <a:ea typeface="Times New Roman" panose="02020603050405020304" pitchFamily="18" charset="0"/>
                    <a:cs typeface="Times New Roman" panose="02020603050405020304" pitchFamily="18" charset="0"/>
                  </a:rPr>
                  <a:t> for </a:t>
                </a:r>
                <a14:m>
                  <m:oMath xmlns:m="http://schemas.openxmlformats.org/officeDocument/2006/math">
                    <m:sSub>
                      <m:sSubPr>
                        <m:ctrlPr>
                          <a:rPr lang="de-DE" sz="1200" i="1">
                            <a:latin typeface="Cambria Math" panose="02040503050406030204" pitchFamily="18" charset="0"/>
                            <a:ea typeface="Calibri" panose="020F0502020204030204" pitchFamily="34" charset="0"/>
                            <a:cs typeface="Times New Roman" panose="02020603050405020304" pitchFamily="18" charset="0"/>
                          </a:rPr>
                        </m:ctrlPr>
                      </m:sSubPr>
                      <m:e>
                        <m:r>
                          <a:rPr lang="de-DE" sz="1200" i="1">
                            <a:latin typeface="Cambria Math" panose="02040503050406030204" pitchFamily="18" charset="0"/>
                            <a:ea typeface="Calibri" panose="020F0502020204030204" pitchFamily="34" charset="0"/>
                            <a:cs typeface="Times New Roman" panose="02020603050405020304" pitchFamily="18" charset="0"/>
                          </a:rPr>
                          <m:t>𝑥</m:t>
                        </m:r>
                      </m:e>
                      <m:sub>
                        <m:r>
                          <a:rPr lang="de-DE" sz="1200" i="1">
                            <a:latin typeface="Cambria Math" panose="02040503050406030204" pitchFamily="18" charset="0"/>
                            <a:ea typeface="Calibri" panose="020F0502020204030204" pitchFamily="34" charset="0"/>
                            <a:cs typeface="Times New Roman" panose="02020603050405020304" pitchFamily="18" charset="0"/>
                          </a:rPr>
                          <m:t>𝑖</m:t>
                        </m:r>
                      </m:sub>
                    </m:sSub>
                    <m:r>
                      <a:rPr lang="de-DE" sz="1200" i="1" smtClean="0">
                        <a:latin typeface="Cambria Math" panose="02040503050406030204" pitchFamily="18" charset="0"/>
                        <a:ea typeface="Cambria Math" panose="02040503050406030204" pitchFamily="18" charset="0"/>
                        <a:cs typeface="Times New Roman" panose="02020603050405020304" pitchFamily="18" charset="0"/>
                      </a:rPr>
                      <m:t>≥</m:t>
                    </m:r>
                    <m:r>
                      <a:rPr lang="de-DE" sz="1200" i="1">
                        <a:latin typeface="Cambria Math" panose="02040503050406030204" pitchFamily="18" charset="0"/>
                        <a:ea typeface="Calibri" panose="020F0502020204030204" pitchFamily="34" charset="0"/>
                        <a:cs typeface="Times New Roman" panose="02020603050405020304" pitchFamily="18" charset="0"/>
                      </a:rPr>
                      <m:t>𝑤</m:t>
                    </m:r>
                  </m:oMath>
                </a14:m>
                <a:endParaRPr lang="de-DE" sz="1200" i="1" dirty="0">
                  <a:latin typeface="Cambria Math" panose="02040503050406030204" pitchFamily="18" charset="0"/>
                  <a:ea typeface="Calibri" panose="020F0502020204030204" pitchFamily="34" charset="0"/>
                  <a:cs typeface="Times New Roman" panose="02020603050405020304" pitchFamily="18" charset="0"/>
                </a:endParaRPr>
              </a:p>
              <a:p>
                <a:pPr marL="449580">
                  <a:lnSpc>
                    <a:spcPct val="115000"/>
                  </a:lnSpc>
                  <a:spcAft>
                    <a:spcPts val="1000"/>
                  </a:spcAft>
                </a:pPr>
                <a14:m>
                  <m:oMath xmlns:m="http://schemas.openxmlformats.org/officeDocument/2006/math">
                    <m:r>
                      <a:rPr lang="de-DE" i="1">
                        <a:latin typeface="Cambria Math" panose="02040503050406030204" pitchFamily="18" charset="0"/>
                        <a:ea typeface="Calibri" panose="020F0502020204030204" pitchFamily="34" charset="0"/>
                        <a:cs typeface="Times New Roman" panose="02020603050405020304" pitchFamily="18" charset="0"/>
                      </a:rPr>
                      <m:t>𝑤𝐹𝐺𝑇</m:t>
                    </m:r>
                    <m:r>
                      <a:rPr lang="en-US" i="1">
                        <a:latin typeface="Cambria Math" panose="02040503050406030204" pitchFamily="18" charset="0"/>
                        <a:ea typeface="Calibri" panose="020F0502020204030204" pitchFamily="34" charset="0"/>
                        <a:cs typeface="Times New Roman" panose="02020603050405020304" pitchFamily="18" charset="0"/>
                      </a:rPr>
                      <m:t>= </m:t>
                    </m:r>
                    <m:f>
                      <m:fPr>
                        <m:ctrlPr>
                          <a:rPr lang="de-DE" i="1">
                            <a:latin typeface="Cambria Math" panose="02040503050406030204" pitchFamily="18" charset="0"/>
                            <a:ea typeface="Calibri" panose="020F0502020204030204" pitchFamily="34" charset="0"/>
                            <a:cs typeface="Times New Roman" panose="02020603050405020304" pitchFamily="18" charset="0"/>
                          </a:rPr>
                        </m:ctrlPr>
                      </m:fPr>
                      <m:num>
                        <m:r>
                          <a:rPr lang="en-US" i="1">
                            <a:latin typeface="Cambria Math" panose="02040503050406030204" pitchFamily="18" charset="0"/>
                            <a:ea typeface="Calibri" panose="020F0502020204030204" pitchFamily="34" charset="0"/>
                            <a:cs typeface="Times New Roman" panose="02020603050405020304" pitchFamily="18" charset="0"/>
                          </a:rPr>
                          <m:t>1</m:t>
                        </m:r>
                      </m:num>
                      <m:den>
                        <m:r>
                          <a:rPr lang="de-DE" i="1">
                            <a:latin typeface="Cambria Math" panose="02040503050406030204" pitchFamily="18" charset="0"/>
                            <a:ea typeface="Calibri" panose="020F0502020204030204" pitchFamily="34" charset="0"/>
                            <a:cs typeface="Times New Roman" panose="02020603050405020304" pitchFamily="18" charset="0"/>
                          </a:rPr>
                          <m:t>𝑛</m:t>
                        </m:r>
                      </m:den>
                    </m:f>
                    <m:r>
                      <a:rPr lang="en-US" i="1">
                        <a:latin typeface="Cambria Math" panose="02040503050406030204" pitchFamily="18" charset="0"/>
                        <a:ea typeface="Calibri" panose="020F0502020204030204" pitchFamily="34" charset="0"/>
                        <a:cs typeface="Times New Roman" panose="02020603050405020304" pitchFamily="18" charset="0"/>
                      </a:rPr>
                      <m:t> </m:t>
                    </m:r>
                    <m:nary>
                      <m:naryPr>
                        <m:chr m:val="∑"/>
                        <m:limLoc m:val="undOvr"/>
                        <m:ctrlPr>
                          <a:rPr lang="de-DE" i="1">
                            <a:latin typeface="Cambria Math" panose="02040503050406030204" pitchFamily="18" charset="0"/>
                            <a:ea typeface="Calibri" panose="020F0502020204030204" pitchFamily="34" charset="0"/>
                            <a:cs typeface="Times New Roman" panose="02020603050405020304" pitchFamily="18" charset="0"/>
                          </a:rPr>
                        </m:ctrlPr>
                      </m:naryPr>
                      <m:sub>
                        <m:r>
                          <a:rPr lang="de-DE" i="1">
                            <a:latin typeface="Cambria Math" panose="02040503050406030204" pitchFamily="18" charset="0"/>
                            <a:ea typeface="Calibri" panose="020F0502020204030204" pitchFamily="34" charset="0"/>
                            <a:cs typeface="Times New Roman" panose="02020603050405020304" pitchFamily="18" charset="0"/>
                          </a:rPr>
                          <m:t>𝑟</m:t>
                        </m:r>
                        <m:r>
                          <a:rPr lang="en-US" i="1">
                            <a:latin typeface="Cambria Math" panose="02040503050406030204" pitchFamily="18" charset="0"/>
                            <a:ea typeface="Calibri" panose="020F0502020204030204" pitchFamily="34" charset="0"/>
                            <a:cs typeface="Times New Roman" panose="02020603050405020304" pitchFamily="18" charset="0"/>
                          </a:rPr>
                          <m:t>=1</m:t>
                        </m:r>
                      </m:sub>
                      <m:sup>
                        <m:r>
                          <a:rPr lang="de-DE" i="1">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h𝑤</m:t>
                            </m:r>
                          </m:e>
                          <m:sub>
                            <m:r>
                              <a:rPr lang="de-DE" i="1">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 </m:t>
                            </m:r>
                          </m:sub>
                        </m:sSub>
                        <m:sSub>
                          <m:sSubPr>
                            <m:ctrlPr>
                              <a:rPr lang="de-DE" i="1">
                                <a:latin typeface="Cambria Math" panose="02040503050406030204" pitchFamily="18" charset="0"/>
                                <a:ea typeface="Calibri" panose="020F0502020204030204" pitchFamily="34" charset="0"/>
                                <a:cs typeface="Times New Roman" panose="02020603050405020304" pitchFamily="18" charset="0"/>
                              </a:rPr>
                            </m:ctrlPr>
                          </m:sSubPr>
                          <m:e>
                            <m:r>
                              <a:rPr lang="de-DE" i="1">
                                <a:latin typeface="Cambria Math" panose="02040503050406030204" pitchFamily="18" charset="0"/>
                                <a:ea typeface="Calibri" panose="020F0502020204030204" pitchFamily="34" charset="0"/>
                                <a:cs typeface="Times New Roman" panose="02020603050405020304" pitchFamily="18" charset="0"/>
                              </a:rPr>
                              <m:t>𝑖𝑤</m:t>
                            </m:r>
                          </m:e>
                          <m:sub>
                            <m:r>
                              <a:rPr lang="de-DE" i="1">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 </m:t>
                            </m:r>
                          </m:sub>
                        </m:sSub>
                      </m:e>
                    </m:nary>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de-DE" dirty="0"/>
              </a:p>
            </p:txBody>
          </p:sp>
        </mc:Choice>
        <mc:Fallback xmlns="">
          <p:sp>
            <p:nvSpPr>
              <p:cNvPr id="6" name="Rechteck 5"/>
              <p:cNvSpPr>
                <a:spLocks noRot="1" noChangeAspect="1" noMove="1" noResize="1" noEditPoints="1" noAdjustHandles="1" noChangeArrowheads="1" noChangeShapeType="1" noTextEdit="1"/>
              </p:cNvSpPr>
              <p:nvPr/>
            </p:nvSpPr>
            <p:spPr>
              <a:xfrm>
                <a:off x="6821424" y="2171080"/>
                <a:ext cx="4680000" cy="3905556"/>
              </a:xfrm>
              <a:prstGeom prst="rect">
                <a:avLst/>
              </a:prstGeom>
              <a:blipFill>
                <a:blip r:embed="rId3"/>
                <a:stretch>
                  <a:fillRect l="-651" b="-15133"/>
                </a:stretch>
              </a:blipFill>
            </p:spPr>
            <p:txBody>
              <a:bodyPr/>
              <a:lstStyle/>
              <a:p>
                <a:r>
                  <a:rPr lang="de-DE">
                    <a:noFill/>
                  </a:rPr>
                  <a:t> </a:t>
                </a:r>
              </a:p>
            </p:txBody>
          </p:sp>
        </mc:Fallback>
      </mc:AlternateContent>
      <p:sp>
        <p:nvSpPr>
          <p:cNvPr id="7" name="Rechteck 6"/>
          <p:cNvSpPr/>
          <p:nvPr/>
        </p:nvSpPr>
        <p:spPr>
          <a:xfrm>
            <a:off x="6821424" y="1146439"/>
            <a:ext cx="5230368"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[6]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Adjusted </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FGT Aggregation of Wealth</a:t>
            </a:r>
            <a:endParaRPr lang="de-DE" sz="2000" dirty="0"/>
          </a:p>
        </p:txBody>
      </p:sp>
    </p:spTree>
    <p:extLst>
      <p:ext uri="{BB962C8B-B14F-4D97-AF65-F5344CB8AC3E}">
        <p14:creationId xmlns:p14="http://schemas.microsoft.com/office/powerpoint/2010/main" val="1096572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10194" y="2010382"/>
            <a:ext cx="4680000" cy="410882"/>
          </a:xfrm>
          <a:prstGeom prst="rect">
            <a:avLst/>
          </a:prstGeom>
        </p:spPr>
        <p:txBody>
          <a:bodyPr>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hteck 4"/>
          <p:cNvSpPr/>
          <p:nvPr/>
        </p:nvSpPr>
        <p:spPr>
          <a:xfrm>
            <a:off x="1010194" y="1146439"/>
            <a:ext cx="4527778" cy="1200329"/>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[12] Joint Cardinal FGT Measures</a:t>
            </a:r>
          </a:p>
          <a:p>
            <a:r>
              <a:rPr lang="en-US" sz="2400" b="1" dirty="0">
                <a:solidFill>
                  <a:srgbClr val="0070C0"/>
                </a:solidFill>
                <a:latin typeface="Calibri" panose="020F0502020204030204" pitchFamily="34" charset="0"/>
                <a:cs typeface="Times New Roman" panose="02020603050405020304" pitchFamily="18" charset="0"/>
              </a:rPr>
              <a:t>for Intensity (gaps) of</a:t>
            </a:r>
          </a:p>
          <a:p>
            <a:r>
              <a:rPr lang="en-US" sz="2400" b="1" dirty="0">
                <a:solidFill>
                  <a:srgbClr val="0070C0"/>
                </a:solidFill>
                <a:latin typeface="Calibri" panose="020F0502020204030204" pitchFamily="34" charset="0"/>
                <a:cs typeface="Times New Roman" panose="02020603050405020304" pitchFamily="18" charset="0"/>
              </a:rPr>
              <a:t>Poverty and Partial Deprivation*</a:t>
            </a:r>
            <a:endParaRPr lang="de-DE" sz="2400" b="1" dirty="0">
              <a:solidFill>
                <a:srgbClr val="0070C0"/>
              </a:solidFill>
            </a:endParaRPr>
          </a:p>
        </p:txBody>
      </p:sp>
      <p:sp>
        <p:nvSpPr>
          <p:cNvPr id="6" name="Rechteck 5"/>
          <p:cNvSpPr/>
          <p:nvPr/>
        </p:nvSpPr>
        <p:spPr>
          <a:xfrm>
            <a:off x="6823151" y="2010382"/>
            <a:ext cx="4680000" cy="392159"/>
          </a:xfrm>
          <a:prstGeom prst="rect">
            <a:avLst/>
          </a:prstGeom>
        </p:spPr>
        <p:txBody>
          <a:bodyPr wrap="square">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endParaRPr lang="de-DE" dirty="0"/>
          </a:p>
        </p:txBody>
      </p:sp>
      <p:sp>
        <p:nvSpPr>
          <p:cNvPr id="7" name="Rechteck 6"/>
          <p:cNvSpPr/>
          <p:nvPr/>
        </p:nvSpPr>
        <p:spPr>
          <a:xfrm>
            <a:off x="6890276" y="1146439"/>
            <a:ext cx="4612875" cy="1200329"/>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[12] Joint Cardinal FGT Measures for Intensity (negative gaps) of Wealth and Partial Wealth</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Diagramm 7"/>
          <p:cNvGraphicFramePr/>
          <p:nvPr/>
        </p:nvGraphicFramePr>
        <p:xfrm>
          <a:off x="6463151" y="2346766"/>
          <a:ext cx="2520000" cy="34730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m 9"/>
          <p:cNvGraphicFramePr/>
          <p:nvPr/>
        </p:nvGraphicFramePr>
        <p:xfrm>
          <a:off x="8983151" y="2346767"/>
          <a:ext cx="2520000" cy="34730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m 10"/>
          <p:cNvGraphicFramePr/>
          <p:nvPr/>
        </p:nvGraphicFramePr>
        <p:xfrm>
          <a:off x="1010194" y="2421263"/>
          <a:ext cx="2520000" cy="33985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m 11"/>
          <p:cNvGraphicFramePr/>
          <p:nvPr/>
        </p:nvGraphicFramePr>
        <p:xfrm>
          <a:off x="3530194" y="2421264"/>
          <a:ext cx="2520000" cy="3398510"/>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3" name="Rechteck 2">
                <a:extLst>
                  <a:ext uri="{FF2B5EF4-FFF2-40B4-BE49-F238E27FC236}">
                    <a16:creationId xmlns:a16="http://schemas.microsoft.com/office/drawing/2014/main" id="{2C5E2A2F-E557-AF32-BFE9-B7CB5CCE9F04}"/>
                  </a:ext>
                </a:extLst>
              </p:cNvPr>
              <p:cNvSpPr/>
              <p:nvPr/>
            </p:nvSpPr>
            <p:spPr>
              <a:xfrm>
                <a:off x="1076869" y="5819772"/>
                <a:ext cx="4305612" cy="919675"/>
              </a:xfrm>
              <a:prstGeom prst="rect">
                <a:avLst/>
              </a:prstGeom>
            </p:spPr>
            <p:txBody>
              <a:bodyPr wrap="square">
                <a:spAutoFit/>
              </a:bodyPr>
              <a:lstStyle/>
              <a:p>
                <a:pPr marL="228600">
                  <a:lnSpc>
                    <a:spcPct val="115000"/>
                  </a:lnSpc>
                  <a:spcAft>
                    <a:spcPts val="1000"/>
                  </a:spcAft>
                </a:pPr>
                <a:r>
                  <a:rPr lang="de-DE" sz="1200" dirty="0">
                    <a:ea typeface="Calibri" panose="020F0502020204030204" pitchFamily="34" charset="0"/>
                    <a:cs typeface="Times New Roman" panose="02020603050405020304" pitchFamily="18" charset="0"/>
                  </a:rPr>
                  <a:t>*h</a:t>
                </a:r>
                <a14:m>
                  <m:oMath xmlns:m="http://schemas.openxmlformats.org/officeDocument/2006/math">
                    <m:r>
                      <m:rPr>
                        <m:sty m:val="p"/>
                      </m:rPr>
                      <a:rPr lang="de-DE" sz="1200" b="0" i="0" smtClean="0">
                        <a:latin typeface="Cambria Math" panose="02040503050406030204" pitchFamily="18" charset="0"/>
                        <a:ea typeface="Calibri" panose="020F0502020204030204" pitchFamily="34" charset="0"/>
                        <a:cs typeface="Times New Roman" panose="02020603050405020304" pitchFamily="18" charset="0"/>
                      </a:rPr>
                      <m:t>ere</m:t>
                    </m:r>
                    <m:r>
                      <a:rPr lang="de-DE" sz="1200" b="0" i="0" smtClean="0">
                        <a:latin typeface="Cambria Math" panose="02040503050406030204" pitchFamily="18" charset="0"/>
                        <a:ea typeface="Calibri" panose="020F0502020204030204" pitchFamily="34" charset="0"/>
                        <a:cs typeface="Times New Roman" panose="02020603050405020304" pitchFamily="18" charset="0"/>
                      </a:rPr>
                      <m:t>: </m:t>
                    </m:r>
                    <m:sSub>
                      <m:sSubPr>
                        <m:ctrlPr>
                          <a:rPr lang="de-DE" sz="1200" i="1">
                            <a:latin typeface="Cambria Math" panose="02040503050406030204" pitchFamily="18" charset="0"/>
                            <a:ea typeface="Calibri" panose="020F0502020204030204" pitchFamily="34" charset="0"/>
                            <a:cs typeface="Times New Roman" panose="02020603050405020304" pitchFamily="18" charset="0"/>
                          </a:rPr>
                        </m:ctrlPr>
                      </m:sSubPr>
                      <m:e>
                        <m:r>
                          <a:rPr lang="de-DE" sz="12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200" i="1">
                            <a:effectLst/>
                            <a:latin typeface="Cambria Math" panose="02040503050406030204" pitchFamily="18" charset="0"/>
                            <a:ea typeface="Calibri" panose="020F0502020204030204" pitchFamily="34" charset="0"/>
                            <a:cs typeface="Times New Roman" panose="02020603050405020304" pitchFamily="18" charset="0"/>
                          </a:rPr>
                          <m:t>(</m:t>
                        </m:r>
                        <m:r>
                          <a:rPr lang="de-DE" sz="1200" i="1">
                            <a:effectLst/>
                            <a:latin typeface="Cambria Math" panose="02040503050406030204" pitchFamily="18" charset="0"/>
                            <a:ea typeface="Calibri" panose="020F0502020204030204" pitchFamily="34" charset="0"/>
                            <a:cs typeface="Times New Roman" panose="02020603050405020304" pitchFamily="18" charset="0"/>
                          </a:rPr>
                          <m:t>𝑢</m:t>
                        </m:r>
                        <m:r>
                          <a:rPr lang="en-US" sz="1200" i="1">
                            <a:effectLst/>
                            <a:latin typeface="Cambria Math" panose="02040503050406030204" pitchFamily="18" charset="0"/>
                            <a:ea typeface="Calibri" panose="020F0502020204030204" pitchFamily="34" charset="0"/>
                            <a:cs typeface="Times New Roman" panose="02020603050405020304" pitchFamily="18" charset="0"/>
                          </a:rPr>
                          <m:t>)</m:t>
                        </m:r>
                      </m:e>
                      <m:sub>
                        <m:r>
                          <a:rPr lang="de-DE" sz="12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de-DE" sz="12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sz="12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de-DE" sz="12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2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2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m:t>
                                </m:r>
                              </m:den>
                            </m:f>
                          </m:e>
                        </m:d>
                      </m:e>
                      <m:sup>
                        <m:r>
                          <a:rPr lang="de-DE" sz="12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𝛼</m:t>
                        </m:r>
                      </m:sup>
                    </m:sSup>
                    <m:sSup>
                      <m:sSup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fPr>
                              <m:num>
                                <m:r>
                                  <a:rPr lang="de-DE" sz="1200" i="1">
                                    <a:effectLst/>
                                    <a:latin typeface="Cambria Math" panose="02040503050406030204" pitchFamily="18" charset="0"/>
                                    <a:ea typeface="Calibri" panose="020F0502020204030204" pitchFamily="34" charset="0"/>
                                    <a:cs typeface="Times New Roman" panose="02020603050405020304" pitchFamily="18" charset="0"/>
                                  </a:rPr>
                                  <m:t>𝑢</m:t>
                                </m:r>
                                <m:r>
                                  <a:rPr lang="en-US" sz="1200" i="1">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200" i="1">
                                        <a:effectLst/>
                                        <a:latin typeface="Cambria Math" panose="02040503050406030204" pitchFamily="18" charset="0"/>
                                        <a:ea typeface="Calibri" panose="020F0502020204030204" pitchFamily="34" charset="0"/>
                                        <a:cs typeface="Times New Roman" panose="02020603050405020304" pitchFamily="18" charset="0"/>
                                      </a:rPr>
                                      <m:t>𝑦</m:t>
                                    </m:r>
                                  </m:e>
                                  <m:sub>
                                    <m:r>
                                      <a:rPr lang="de-DE" sz="1200" i="1">
                                        <a:effectLst/>
                                        <a:latin typeface="Cambria Math" panose="02040503050406030204" pitchFamily="18" charset="0"/>
                                        <a:ea typeface="Calibri" panose="020F0502020204030204" pitchFamily="34" charset="0"/>
                                        <a:cs typeface="Times New Roman" panose="02020603050405020304" pitchFamily="18" charset="0"/>
                                      </a:rPr>
                                      <m:t>𝑖</m:t>
                                    </m:r>
                                  </m:sub>
                                </m:sSub>
                              </m:num>
                              <m:den>
                                <m:r>
                                  <a:rPr lang="de-DE" sz="1200" i="1">
                                    <a:effectLst/>
                                    <a:latin typeface="Cambria Math" panose="02040503050406030204" pitchFamily="18" charset="0"/>
                                    <a:ea typeface="Calibri" panose="020F0502020204030204" pitchFamily="34" charset="0"/>
                                    <a:cs typeface="Times New Roman" panose="02020603050405020304" pitchFamily="18" charset="0"/>
                                  </a:rPr>
                                  <m:t>𝑢</m:t>
                                </m:r>
                              </m:den>
                            </m:f>
                          </m:e>
                        </m:d>
                      </m:e>
                      <m:sup>
                        <m:r>
                          <a:rPr lang="de-DE" sz="1200" i="1">
                            <a:effectLst/>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𝑓𝑜𝑟</m:t>
                    </m:r>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ub>
                    </m:sSub>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 </m:t>
                    </m:r>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oMath>
                </a14:m>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de-DE" sz="1200" dirty="0" err="1">
                    <a:latin typeface="Calibri" panose="020F0502020204030204" pitchFamily="34" charset="0"/>
                    <a:ea typeface="Calibri" panose="020F0502020204030204" pitchFamily="34" charset="0"/>
                    <a:cs typeface="Times New Roman" panose="02020603050405020304" pitchFamily="18" charset="0"/>
                  </a:rPr>
                  <a:t>Instead</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of</a:t>
                </a:r>
                <a:r>
                  <a:rPr lang="de-DE" sz="12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de-DE" sz="1200" i="1" smtClean="0">
                            <a:latin typeface="Cambria Math" panose="02040503050406030204" pitchFamily="18" charset="0"/>
                            <a:ea typeface="Calibri" panose="020F0502020204030204" pitchFamily="34" charset="0"/>
                            <a:cs typeface="Times New Roman" panose="02020603050405020304" pitchFamily="18" charset="0"/>
                          </a:rPr>
                        </m:ctrlPr>
                      </m:sSubPr>
                      <m:e>
                        <m:r>
                          <a:rPr lang="de-DE" sz="12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200" i="1">
                            <a:effectLst/>
                            <a:latin typeface="Cambria Math" panose="02040503050406030204" pitchFamily="18" charset="0"/>
                            <a:ea typeface="Calibri" panose="020F0502020204030204" pitchFamily="34" charset="0"/>
                            <a:cs typeface="Times New Roman" panose="02020603050405020304" pitchFamily="18" charset="0"/>
                          </a:rPr>
                          <m:t>(</m:t>
                        </m:r>
                        <m:r>
                          <a:rPr lang="de-DE" sz="1200" i="1">
                            <a:effectLst/>
                            <a:latin typeface="Cambria Math" panose="02040503050406030204" pitchFamily="18" charset="0"/>
                            <a:ea typeface="Calibri" panose="020F0502020204030204" pitchFamily="34" charset="0"/>
                            <a:cs typeface="Times New Roman" panose="02020603050405020304" pitchFamily="18" charset="0"/>
                          </a:rPr>
                          <m:t>𝑢</m:t>
                        </m:r>
                        <m:r>
                          <a:rPr lang="en-US" sz="1200" i="1">
                            <a:effectLst/>
                            <a:latin typeface="Cambria Math" panose="02040503050406030204" pitchFamily="18" charset="0"/>
                            <a:ea typeface="Calibri" panose="020F0502020204030204" pitchFamily="34" charset="0"/>
                            <a:cs typeface="Times New Roman" panose="02020603050405020304" pitchFamily="18" charset="0"/>
                          </a:rPr>
                          <m:t>)</m:t>
                        </m:r>
                      </m:e>
                      <m:sub>
                        <m:r>
                          <a:rPr lang="de-DE" sz="12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de-DE" sz="12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de-DE" sz="12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𝑏</m:t>
                        </m:r>
                      </m:e>
                      <m:sup>
                        <m:r>
                          <a:rPr lang="de-DE" sz="12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de-DE" sz="12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𝑎</m:t>
                        </m:r>
                        <m:r>
                          <a:rPr lang="en-US" sz="12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de-DE" sz="12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𝛼</m:t>
                        </m:r>
                      </m:sup>
                    </m:sSup>
                    <m:sSup>
                      <m:sSup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fPr>
                              <m:num>
                                <m:r>
                                  <a:rPr lang="de-DE" sz="1200" i="1">
                                    <a:effectLst/>
                                    <a:latin typeface="Cambria Math" panose="02040503050406030204" pitchFamily="18" charset="0"/>
                                    <a:ea typeface="Calibri" panose="020F0502020204030204" pitchFamily="34" charset="0"/>
                                    <a:cs typeface="Times New Roman" panose="02020603050405020304" pitchFamily="18" charset="0"/>
                                  </a:rPr>
                                  <m:t>𝑢</m:t>
                                </m:r>
                                <m:r>
                                  <a:rPr lang="en-US" sz="1200" i="1">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de-DE"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200" i="1">
                                        <a:effectLst/>
                                        <a:latin typeface="Cambria Math" panose="02040503050406030204" pitchFamily="18" charset="0"/>
                                        <a:ea typeface="Calibri" panose="020F0502020204030204" pitchFamily="34" charset="0"/>
                                        <a:cs typeface="Times New Roman" panose="02020603050405020304" pitchFamily="18" charset="0"/>
                                      </a:rPr>
                                      <m:t>𝑦</m:t>
                                    </m:r>
                                  </m:e>
                                  <m:sub>
                                    <m:r>
                                      <a:rPr lang="de-DE" sz="1200" i="1">
                                        <a:effectLst/>
                                        <a:latin typeface="Cambria Math" panose="02040503050406030204" pitchFamily="18" charset="0"/>
                                        <a:ea typeface="Calibri" panose="020F0502020204030204" pitchFamily="34" charset="0"/>
                                        <a:cs typeface="Times New Roman" panose="02020603050405020304" pitchFamily="18" charset="0"/>
                                      </a:rPr>
                                      <m:t>𝑖</m:t>
                                    </m:r>
                                  </m:sub>
                                </m:sSub>
                              </m:num>
                              <m:den>
                                <m:r>
                                  <a:rPr lang="de-DE" sz="1200" i="1">
                                    <a:effectLst/>
                                    <a:latin typeface="Cambria Math" panose="02040503050406030204" pitchFamily="18" charset="0"/>
                                    <a:ea typeface="Calibri" panose="020F0502020204030204" pitchFamily="34" charset="0"/>
                                    <a:cs typeface="Times New Roman" panose="02020603050405020304" pitchFamily="18" charset="0"/>
                                  </a:rPr>
                                  <m:t>𝑢</m:t>
                                </m:r>
                                <m:r>
                                  <a:rPr lang="de-DE" sz="1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de-DE" sz="1200" b="0" i="1" smtClean="0">
                                    <a:effectLst/>
                                    <a:latin typeface="Cambria Math" panose="02040503050406030204" pitchFamily="18" charset="0"/>
                                    <a:ea typeface="Calibri" panose="020F0502020204030204" pitchFamily="34" charset="0"/>
                                    <a:cs typeface="Times New Roman" panose="02020603050405020304" pitchFamily="18" charset="0"/>
                                  </a:rPr>
                                  <m:t>𝑑𝑚𝑖𝑛</m:t>
                                </m:r>
                              </m:den>
                            </m:f>
                          </m:e>
                        </m:d>
                      </m:e>
                      <m:sup>
                        <m:r>
                          <a:rPr lang="de-DE" sz="1200" i="1">
                            <a:effectLst/>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𝑓𝑜𝑟</m:t>
                    </m:r>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ub>
                    </m:sSub>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 </m:t>
                    </m:r>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oMath>
                </a14:m>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hteck 2">
                <a:extLst>
                  <a:ext uri="{FF2B5EF4-FFF2-40B4-BE49-F238E27FC236}">
                    <a16:creationId xmlns:a16="http://schemas.microsoft.com/office/drawing/2014/main" id="{2C5E2A2F-E557-AF32-BFE9-B7CB5CCE9F04}"/>
                  </a:ext>
                </a:extLst>
              </p:cNvPr>
              <p:cNvSpPr>
                <a:spLocks noRot="1" noChangeAspect="1" noMove="1" noResize="1" noEditPoints="1" noAdjustHandles="1" noChangeArrowheads="1" noChangeShapeType="1" noTextEdit="1"/>
              </p:cNvSpPr>
              <p:nvPr/>
            </p:nvSpPr>
            <p:spPr>
              <a:xfrm>
                <a:off x="1076869" y="5819772"/>
                <a:ext cx="4305612" cy="919675"/>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Rechteck 8">
                <a:extLst>
                  <a:ext uri="{FF2B5EF4-FFF2-40B4-BE49-F238E27FC236}">
                    <a16:creationId xmlns:a16="http://schemas.microsoft.com/office/drawing/2014/main" id="{62A3669A-2FAD-6CEC-3E18-5F4563FD30E7}"/>
                  </a:ext>
                </a:extLst>
              </p:cNvPr>
              <p:cNvSpPr/>
              <p:nvPr/>
            </p:nvSpPr>
            <p:spPr>
              <a:xfrm>
                <a:off x="6516280" y="5819771"/>
                <a:ext cx="2879827" cy="455766"/>
              </a:xfrm>
              <a:prstGeom prst="rect">
                <a:avLst/>
              </a:prstGeom>
            </p:spPr>
            <p:txBody>
              <a:bodyPr wrap="square">
                <a:spAutoFit/>
              </a:bodyPr>
              <a:lstStyle/>
              <a:p>
                <a:pPr marL="228600">
                  <a:lnSpc>
                    <a:spcPct val="115000"/>
                  </a:lnSpc>
                  <a:spcAft>
                    <a:spcPts val="1000"/>
                  </a:spcAft>
                </a:pPr>
                <a14:m>
                  <m:oMath xmlns:m="http://schemas.openxmlformats.org/officeDocument/2006/math">
                    <m:sSup>
                      <m:sSupPr>
                        <m:ctrlPr>
                          <a:rPr lang="de-DE" sz="1200" i="1" smtClean="0">
                            <a:effectLst/>
                            <a:latin typeface="Cambria Math" panose="02040503050406030204" pitchFamily="18" charset="0"/>
                            <a:ea typeface="Calibri" panose="020F0502020204030204" pitchFamily="34" charset="0"/>
                            <a:cs typeface="Times New Roman" panose="02020603050405020304" pitchFamily="18" charset="0"/>
                          </a:rPr>
                        </m:ctrlPr>
                      </m:sSupPr>
                      <m:e>
                        <m:sSub>
                          <m:sSubPr>
                            <m:ctrlPr>
                              <a:rPr lang="de-DE" sz="1200" i="1">
                                <a:latin typeface="Cambria Math" panose="02040503050406030204" pitchFamily="18" charset="0"/>
                                <a:ea typeface="Calibri" panose="020F0502020204030204" pitchFamily="34" charset="0"/>
                                <a:cs typeface="Times New Roman" panose="02020603050405020304" pitchFamily="18" charset="0"/>
                              </a:rPr>
                            </m:ctrlPr>
                          </m:sSubPr>
                          <m:e>
                            <m:r>
                              <a:rPr lang="en-US" sz="1200" i="1">
                                <a:latin typeface="Cambria Math" panose="02040503050406030204" pitchFamily="18" charset="0"/>
                                <a:ea typeface="Calibri" panose="020F0502020204030204" pitchFamily="34" charset="0"/>
                                <a:cs typeface="Times New Roman" panose="02020603050405020304" pitchFamily="18" charset="0"/>
                              </a:rPr>
                              <m:t>𝑖</m:t>
                            </m:r>
                            <m:r>
                              <a:rPr lang="en-US" sz="1200" i="1">
                                <a:latin typeface="Cambria Math" panose="02040503050406030204" pitchFamily="18" charset="0"/>
                                <a:ea typeface="Calibri" panose="020F0502020204030204" pitchFamily="34" charset="0"/>
                                <a:cs typeface="Times New Roman" panose="02020603050405020304" pitchFamily="18" charset="0"/>
                              </a:rPr>
                              <m:t>(</m:t>
                            </m:r>
                            <m:r>
                              <a:rPr lang="en-US" sz="1200" i="1">
                                <a:latin typeface="Cambria Math" panose="02040503050406030204" pitchFamily="18" charset="0"/>
                                <a:ea typeface="Calibri" panose="020F0502020204030204" pitchFamily="34" charset="0"/>
                                <a:cs typeface="Times New Roman" panose="02020603050405020304" pitchFamily="18" charset="0"/>
                              </a:rPr>
                              <m:t>𝑙</m:t>
                            </m:r>
                            <m:r>
                              <a:rPr lang="en-US" sz="1200" i="1">
                                <a:latin typeface="Cambria Math" panose="02040503050406030204" pitchFamily="18" charset="0"/>
                                <a:ea typeface="Calibri" panose="020F0502020204030204" pitchFamily="34" charset="0"/>
                                <a:cs typeface="Times New Roman" panose="02020603050405020304" pitchFamily="18" charset="0"/>
                              </a:rPr>
                              <m:t>)</m:t>
                            </m:r>
                          </m:e>
                          <m:sub>
                            <m:r>
                              <a:rPr lang="de-DE" sz="1200" i="1">
                                <a:latin typeface="Cambria Math" panose="02040503050406030204" pitchFamily="18" charset="0"/>
                                <a:ea typeface="Calibri" panose="020F0502020204030204" pitchFamily="34" charset="0"/>
                                <a:cs typeface="Times New Roman" panose="02020603050405020304" pitchFamily="18" charset="0"/>
                              </a:rPr>
                              <m:t>𝑖</m:t>
                            </m:r>
                          </m:sub>
                        </m:sSub>
                        <m:r>
                          <a:rPr lang="en-US" sz="1200" i="1">
                            <a:latin typeface="Cambria Math" panose="02040503050406030204" pitchFamily="18" charset="0"/>
                            <a:ea typeface="Calibri" panose="020F0502020204030204" pitchFamily="34" charset="0"/>
                            <a:cs typeface="Times New Roman" panose="02020603050405020304" pitchFamily="18" charset="0"/>
                          </a:rPr>
                          <m:t>=</m:t>
                        </m:r>
                        <m:sSup>
                          <m:sSupPr>
                            <m:ctrlPr>
                              <a:rPr lang="de-DE"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𝑞</m:t>
                            </m:r>
                          </m:e>
                          <m:sup>
                            <m:r>
                              <a:rPr lang="de-DE"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r>
                              <a:rPr lang="en-US"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de-DE"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𝛼</m:t>
                            </m:r>
                          </m:sup>
                        </m:sSup>
                        <m:d>
                          <m:dPr>
                            <m:ctrlPr>
                              <a:rPr lang="de-DE" sz="12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fPr>
                              <m:num>
                                <m:sSub>
                                  <m:sSubPr>
                                    <m:ctrlP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𝑥</m:t>
                                    </m:r>
                                  </m:e>
                                  <m:sub>
                                    <m: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𝑖</m:t>
                                    </m:r>
                                  </m:sub>
                                </m:sSub>
                                <m:r>
                                  <a:rPr lang="en-US"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t> − </m:t>
                                </m:r>
                                <m:r>
                                  <m:rPr>
                                    <m:sty m:val="p"/>
                                  </m:rPr>
                                  <a:rPr lang="en-US" sz="1200">
                                    <a:solidFill>
                                      <a:srgbClr val="C00000"/>
                                    </a:solidFill>
                                    <a:latin typeface="Cambria Math" panose="02040503050406030204" pitchFamily="18" charset="0"/>
                                    <a:ea typeface="Calibri" panose="020F0502020204030204" pitchFamily="34" charset="0"/>
                                    <a:cs typeface="Cambria Math" panose="02040503050406030204" pitchFamily="18" charset="0"/>
                                  </a:rPr>
                                  <m:t>l</m:t>
                                </m:r>
                              </m:num>
                              <m:den>
                                <m:sSub>
                                  <m:sSubPr>
                                    <m:ctrlP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ctrlPr>
                                  </m:sSubPr>
                                  <m:e>
                                    <m: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𝑑</m:t>
                                    </m:r>
                                  </m:e>
                                  <m:sub>
                                    <m:r>
                                      <a:rPr lang="de-DE"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t>𝑚𝑎𝑥</m:t>
                                    </m:r>
                                  </m:sub>
                                </m:sSub>
                                <m:r>
                                  <a:rPr lang="de-DE" sz="120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en-US" sz="1200" i="1">
                                    <a:solidFill>
                                      <a:srgbClr val="C00000"/>
                                    </a:solidFill>
                                    <a:latin typeface="Cambria Math" panose="02040503050406030204" pitchFamily="18" charset="0"/>
                                    <a:ea typeface="Calibri" panose="020F0502020204030204" pitchFamily="34" charset="0"/>
                                    <a:cs typeface="Cambria Math" panose="02040503050406030204" pitchFamily="18" charset="0"/>
                                  </a:rPr>
                                  <m:t>− </m:t>
                                </m:r>
                                <m:r>
                                  <m:rPr>
                                    <m:sty m:val="p"/>
                                  </m:rPr>
                                  <a:rPr lang="en-US" sz="1200">
                                    <a:solidFill>
                                      <a:srgbClr val="C00000"/>
                                    </a:solidFill>
                                    <a:latin typeface="Cambria Math" panose="02040503050406030204" pitchFamily="18" charset="0"/>
                                    <a:ea typeface="Calibri" panose="020F0502020204030204" pitchFamily="34" charset="0"/>
                                    <a:cs typeface="Cambria Math" panose="02040503050406030204" pitchFamily="18" charset="0"/>
                                  </a:rPr>
                                  <m:t>l</m:t>
                                </m:r>
                              </m:den>
                            </m:f>
                          </m:e>
                        </m:d>
                      </m:e>
                      <m:sup>
                        <m:r>
                          <a:rPr lang="de-DE" sz="1200" i="1">
                            <a:effectLst/>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𝑓𝑜𝑟</m:t>
                    </m:r>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2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de-DE"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r>
                          <a:rPr lang="en-US" sz="1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ub>
                    </m:sSub>
                    <m:r>
                      <a:rPr lang="de-DE" sz="12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oMath>
                </a14:m>
                <a:r>
                  <a:rPr lang="de-DE" sz="1200" i="1" dirty="0">
                    <a:effectLst/>
                    <a:latin typeface="Calibri" panose="020F0502020204030204" pitchFamily="34" charset="0"/>
                    <a:ea typeface="Calibri" panose="020F0502020204030204" pitchFamily="34" charset="0"/>
                    <a:cs typeface="Times New Roman" panose="02020603050405020304" pitchFamily="18" charset="0"/>
                  </a:rPr>
                  <a:t> l</a:t>
                </a:r>
              </a:p>
            </p:txBody>
          </p:sp>
        </mc:Choice>
        <mc:Fallback xmlns="">
          <p:sp>
            <p:nvSpPr>
              <p:cNvPr id="9" name="Rechteck 8">
                <a:extLst>
                  <a:ext uri="{FF2B5EF4-FFF2-40B4-BE49-F238E27FC236}">
                    <a16:creationId xmlns:a16="http://schemas.microsoft.com/office/drawing/2014/main" id="{62A3669A-2FAD-6CEC-3E18-5F4563FD30E7}"/>
                  </a:ext>
                </a:extLst>
              </p:cNvPr>
              <p:cNvSpPr>
                <a:spLocks noRot="1" noChangeAspect="1" noMove="1" noResize="1" noEditPoints="1" noAdjustHandles="1" noChangeArrowheads="1" noChangeShapeType="1" noTextEdit="1"/>
              </p:cNvSpPr>
              <p:nvPr/>
            </p:nvSpPr>
            <p:spPr>
              <a:xfrm>
                <a:off x="6516280" y="5819771"/>
                <a:ext cx="2879827" cy="455766"/>
              </a:xfrm>
              <a:prstGeom prst="rect">
                <a:avLst/>
              </a:prstGeom>
              <a:blipFill>
                <a:blip r:embed="rId7"/>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452347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p:cNvGraphicFramePr/>
          <p:nvPr/>
        </p:nvGraphicFramePr>
        <p:xfrm>
          <a:off x="1645920" y="1721737"/>
          <a:ext cx="7754112" cy="4424998"/>
        </p:xfrm>
        <a:graphic>
          <a:graphicData uri="http://schemas.openxmlformats.org/drawingml/2006/chart">
            <c:chart xmlns:c="http://schemas.openxmlformats.org/drawingml/2006/chart" xmlns:r="http://schemas.openxmlformats.org/officeDocument/2006/relationships" r:id="rId2"/>
          </a:graphicData>
        </a:graphic>
      </p:graphicFrame>
      <p:sp>
        <p:nvSpPr>
          <p:cNvPr id="2" name="Rechteck 1"/>
          <p:cNvSpPr/>
          <p:nvPr/>
        </p:nvSpPr>
        <p:spPr>
          <a:xfrm>
            <a:off x="1645920" y="425698"/>
            <a:ext cx="8444011" cy="1384995"/>
          </a:xfrm>
          <a:prstGeom prst="rect">
            <a:avLst/>
          </a:prstGeom>
        </p:spPr>
        <p:txBody>
          <a:bodyPr wrap="square">
            <a:sp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Distribution of conventional income poverty rates (60%med) and related partial deprivation rates in Germany, 2009-2013</a:t>
            </a:r>
            <a:endParaRPr lang="de-DE" sz="2800" dirty="0"/>
          </a:p>
        </p:txBody>
      </p:sp>
      <p:sp>
        <p:nvSpPr>
          <p:cNvPr id="3" name="Rechteck 2"/>
          <p:cNvSpPr/>
          <p:nvPr/>
        </p:nvSpPr>
        <p:spPr>
          <a:xfrm>
            <a:off x="1645920" y="6488668"/>
            <a:ext cx="8528304" cy="369332"/>
          </a:xfrm>
          <a:prstGeom prst="rect">
            <a:avLst/>
          </a:prstGeom>
        </p:spPr>
        <p:txBody>
          <a:bodyPr wrap="square">
            <a:spAutoFit/>
          </a:bodyPr>
          <a:lstStyle/>
          <a:p>
            <a:pPr>
              <a:spcAft>
                <a:spcPts val="600"/>
              </a:spcAft>
            </a:pPr>
            <a:r>
              <a:rPr lang="en-US" dirty="0">
                <a:solidFill>
                  <a:srgbClr val="4F81BD"/>
                </a:solidFill>
                <a:latin typeface="Calibri" panose="020F0502020204030204" pitchFamily="34" charset="0"/>
                <a:ea typeface="Calibri" panose="020F0502020204030204" pitchFamily="34" charset="0"/>
                <a:cs typeface="Times New Roman" panose="02020603050405020304" pitchFamily="18" charset="0"/>
              </a:rPr>
              <a:t>SOEPv31l (2010-2013); z=60%med. </a:t>
            </a:r>
            <a:r>
              <a:rPr lang="en-US" dirty="0" err="1">
                <a:solidFill>
                  <a:srgbClr val="4F81BD"/>
                </a:solidFill>
                <a:latin typeface="Calibri" panose="020F0502020204030204" pitchFamily="34" charset="0"/>
                <a:ea typeface="Calibri" panose="020F0502020204030204" pitchFamily="34" charset="0"/>
                <a:cs typeface="Times New Roman" panose="02020603050405020304" pitchFamily="18" charset="0"/>
              </a:rPr>
              <a:t>pd</a:t>
            </a:r>
            <a:r>
              <a:rPr lang="en-US" dirty="0">
                <a:solidFill>
                  <a:srgbClr val="4F81BD"/>
                </a:solidFill>
                <a:latin typeface="Calibri" panose="020F0502020204030204" pitchFamily="34" charset="0"/>
                <a:ea typeface="Calibri" panose="020F0502020204030204" pitchFamily="34" charset="0"/>
                <a:cs typeface="Times New Roman" panose="02020603050405020304" pitchFamily="18" charset="0"/>
              </a:rPr>
              <a:t>: τ=2.0246, b=5/3, u=med, </a:t>
            </a:r>
            <a:r>
              <a:rPr lang="en-US" dirty="0" err="1">
                <a:solidFill>
                  <a:srgbClr val="4F81BD"/>
                </a:solidFill>
                <a:latin typeface="Calibri" panose="020F0502020204030204" pitchFamily="34" charset="0"/>
                <a:ea typeface="Calibri" panose="020F0502020204030204" pitchFamily="34" charset="0"/>
                <a:cs typeface="Times New Roman" panose="02020603050405020304" pitchFamily="18" charset="0"/>
              </a:rPr>
              <a:t>lim_u</a:t>
            </a:r>
            <a:r>
              <a:rPr lang="en-US" dirty="0">
                <a:solidFill>
                  <a:srgbClr val="4F81BD"/>
                </a:solidFill>
                <a:latin typeface="Calibri" panose="020F0502020204030204" pitchFamily="34" charset="0"/>
                <a:ea typeface="Calibri" panose="020F0502020204030204" pitchFamily="34" charset="0"/>
                <a:cs typeface="Times New Roman" panose="02020603050405020304" pitchFamily="18" charset="0"/>
              </a:rPr>
              <a:t>=0.01.  </a:t>
            </a:r>
            <a:endParaRPr lang="de-DE" b="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3656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a:graphicFrameLocks/>
          </p:cNvGraphicFramePr>
          <p:nvPr/>
        </p:nvGraphicFramePr>
        <p:xfrm>
          <a:off x="0" y="469901"/>
          <a:ext cx="6426199" cy="3987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m 4"/>
          <p:cNvGraphicFramePr/>
          <p:nvPr/>
        </p:nvGraphicFramePr>
        <p:xfrm>
          <a:off x="5917474" y="2573383"/>
          <a:ext cx="6274526" cy="406254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a:off x="2133925" y="100569"/>
            <a:ext cx="2794355" cy="461665"/>
          </a:xfrm>
          <a:prstGeom prst="rect">
            <a:avLst/>
          </a:prstGeom>
          <a:noFill/>
        </p:spPr>
        <p:txBody>
          <a:bodyPr wrap="none" rtlCol="0">
            <a:spAutoFit/>
          </a:bodyPr>
          <a:lstStyle/>
          <a:p>
            <a:r>
              <a:rPr lang="de-DE" sz="2400" dirty="0">
                <a:solidFill>
                  <a:srgbClr val="0070C0"/>
                </a:solidFill>
              </a:rPr>
              <a:t>… Rich versus Poor …</a:t>
            </a:r>
          </a:p>
        </p:txBody>
      </p:sp>
      <p:sp>
        <p:nvSpPr>
          <p:cNvPr id="7" name="Textfeld 6"/>
          <p:cNvSpPr txBox="1"/>
          <p:nvPr/>
        </p:nvSpPr>
        <p:spPr>
          <a:xfrm>
            <a:off x="8357460" y="100569"/>
            <a:ext cx="2475614" cy="461665"/>
          </a:xfrm>
          <a:prstGeom prst="rect">
            <a:avLst/>
          </a:prstGeom>
          <a:noFill/>
        </p:spPr>
        <p:txBody>
          <a:bodyPr wrap="none" rtlCol="0">
            <a:spAutoFit/>
          </a:bodyPr>
          <a:lstStyle/>
          <a:p>
            <a:r>
              <a:rPr lang="de-DE" sz="2400" dirty="0">
                <a:solidFill>
                  <a:srgbClr val="0070C0"/>
                </a:solidFill>
              </a:rPr>
              <a:t>… Rich </a:t>
            </a:r>
            <a:r>
              <a:rPr lang="de-DE" sz="2400" i="1" dirty="0" err="1">
                <a:solidFill>
                  <a:srgbClr val="0070C0"/>
                </a:solidFill>
              </a:rPr>
              <a:t>and</a:t>
            </a:r>
            <a:r>
              <a:rPr lang="de-DE" sz="2400" dirty="0">
                <a:solidFill>
                  <a:srgbClr val="0070C0"/>
                </a:solidFill>
              </a:rPr>
              <a:t> Poor …</a:t>
            </a:r>
          </a:p>
        </p:txBody>
      </p:sp>
      <p:sp>
        <p:nvSpPr>
          <p:cNvPr id="2" name="Textfeld 1"/>
          <p:cNvSpPr txBox="1"/>
          <p:nvPr/>
        </p:nvSpPr>
        <p:spPr>
          <a:xfrm>
            <a:off x="1041400" y="5003800"/>
            <a:ext cx="2616200" cy="923330"/>
          </a:xfrm>
          <a:prstGeom prst="rect">
            <a:avLst/>
          </a:prstGeom>
          <a:noFill/>
        </p:spPr>
        <p:txBody>
          <a:bodyPr wrap="square" rtlCol="0">
            <a:spAutoFit/>
          </a:bodyPr>
          <a:lstStyle/>
          <a:p>
            <a:r>
              <a:rPr lang="de-DE" i="1" dirty="0"/>
              <a:t>Standard Approach – </a:t>
            </a:r>
            <a:r>
              <a:rPr lang="de-DE" dirty="0" err="1"/>
              <a:t>Concepts</a:t>
            </a:r>
            <a:r>
              <a:rPr lang="de-DE" dirty="0"/>
              <a:t> </a:t>
            </a:r>
            <a:r>
              <a:rPr lang="de-DE" dirty="0" err="1"/>
              <a:t>for</a:t>
            </a:r>
            <a:r>
              <a:rPr lang="de-DE" dirty="0"/>
              <a:t> Rich </a:t>
            </a:r>
            <a:r>
              <a:rPr lang="de-DE" dirty="0" err="1"/>
              <a:t>and</a:t>
            </a:r>
            <a:r>
              <a:rPr lang="de-DE" dirty="0"/>
              <a:t> Poor </a:t>
            </a:r>
            <a:r>
              <a:rPr lang="de-DE" dirty="0" err="1"/>
              <a:t>are</a:t>
            </a:r>
            <a:r>
              <a:rPr lang="de-DE" dirty="0"/>
              <a:t> </a:t>
            </a:r>
            <a:r>
              <a:rPr lang="de-DE" dirty="0" err="1"/>
              <a:t>exclusive</a:t>
            </a:r>
            <a:endParaRPr lang="de-DE" dirty="0"/>
          </a:p>
        </p:txBody>
      </p:sp>
      <p:sp>
        <p:nvSpPr>
          <p:cNvPr id="8" name="Textfeld 7"/>
          <p:cNvSpPr txBox="1"/>
          <p:nvPr/>
        </p:nvSpPr>
        <p:spPr>
          <a:xfrm>
            <a:off x="8000999" y="1206500"/>
            <a:ext cx="2616200" cy="923330"/>
          </a:xfrm>
          <a:prstGeom prst="rect">
            <a:avLst/>
          </a:prstGeom>
          <a:noFill/>
        </p:spPr>
        <p:txBody>
          <a:bodyPr wrap="square" rtlCol="0">
            <a:spAutoFit/>
          </a:bodyPr>
          <a:lstStyle/>
          <a:p>
            <a:r>
              <a:rPr lang="de-DE" i="1" dirty="0"/>
              <a:t>Partial Approach – </a:t>
            </a:r>
            <a:r>
              <a:rPr lang="de-DE" dirty="0" err="1"/>
              <a:t>Concepts</a:t>
            </a:r>
            <a:r>
              <a:rPr lang="de-DE" dirty="0"/>
              <a:t> </a:t>
            </a:r>
            <a:r>
              <a:rPr lang="de-DE" dirty="0" err="1"/>
              <a:t>for</a:t>
            </a:r>
            <a:r>
              <a:rPr lang="de-DE" dirty="0"/>
              <a:t> Rich </a:t>
            </a:r>
            <a:r>
              <a:rPr lang="de-DE" dirty="0" err="1"/>
              <a:t>and</a:t>
            </a:r>
            <a:r>
              <a:rPr lang="de-DE" dirty="0"/>
              <a:t> Poor </a:t>
            </a:r>
            <a:r>
              <a:rPr lang="de-DE" dirty="0" err="1"/>
              <a:t>may</a:t>
            </a:r>
            <a:r>
              <a:rPr lang="de-DE" dirty="0"/>
              <a:t> </a:t>
            </a:r>
            <a:r>
              <a:rPr lang="de-DE" dirty="0" err="1"/>
              <a:t>overlap</a:t>
            </a:r>
            <a:endParaRPr lang="de-DE" dirty="0"/>
          </a:p>
        </p:txBody>
      </p:sp>
    </p:spTree>
    <p:extLst>
      <p:ext uri="{BB962C8B-B14F-4D97-AF65-F5344CB8AC3E}">
        <p14:creationId xmlns:p14="http://schemas.microsoft.com/office/powerpoint/2010/main" val="62506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6853" y="404298"/>
            <a:ext cx="10515600" cy="2852737"/>
          </a:xfrm>
        </p:spPr>
        <p:txBody>
          <a:bodyPr/>
          <a:lstStyle/>
          <a:p>
            <a:pPr algn="r"/>
            <a:r>
              <a:rPr lang="de-DE" dirty="0">
                <a:solidFill>
                  <a:srgbClr val="0070C0"/>
                </a:solidFill>
              </a:rPr>
              <a:t>M</a:t>
            </a:r>
            <a:r>
              <a:rPr lang="en-US" dirty="0">
                <a:solidFill>
                  <a:schemeClr val="tx1">
                    <a:tint val="75000"/>
                  </a:schemeClr>
                </a:solidFill>
                <a:latin typeface="+mn-lt"/>
                <a:ea typeface="+mn-ea"/>
                <a:cs typeface="+mn-cs"/>
              </a:rPr>
              <a:t> | </a:t>
            </a:r>
            <a:r>
              <a:rPr lang="de-DE" dirty="0">
                <a:solidFill>
                  <a:srgbClr val="0070C0"/>
                </a:solidFill>
              </a:rPr>
              <a:t>K</a:t>
            </a:r>
            <a:r>
              <a:rPr lang="en-US" dirty="0">
                <a:solidFill>
                  <a:schemeClr val="tx1">
                    <a:tint val="75000"/>
                  </a:schemeClr>
                </a:solidFill>
                <a:latin typeface="+mn-lt"/>
                <a:ea typeface="+mn-ea"/>
                <a:cs typeface="+mn-cs"/>
              </a:rPr>
              <a:t> | </a:t>
            </a:r>
            <a:r>
              <a:rPr lang="de-DE" dirty="0">
                <a:solidFill>
                  <a:srgbClr val="0070C0"/>
                </a:solidFill>
              </a:rPr>
              <a:t>GG         GINI Indices </a:t>
            </a:r>
            <a:br>
              <a:rPr lang="en-US" dirty="0"/>
            </a:br>
            <a:endParaRPr lang="de-DE" dirty="0"/>
          </a:p>
        </p:txBody>
      </p:sp>
      <p:sp>
        <p:nvSpPr>
          <p:cNvPr id="3" name="Textplatzhalter 2"/>
          <p:cNvSpPr>
            <a:spLocks noGrp="1"/>
          </p:cNvSpPr>
          <p:nvPr>
            <p:ph type="body" idx="1"/>
          </p:nvPr>
        </p:nvSpPr>
        <p:spPr>
          <a:xfrm>
            <a:off x="557939" y="4386263"/>
            <a:ext cx="11248238" cy="1972702"/>
          </a:xfrm>
        </p:spPr>
        <p:txBody>
          <a:bodyPr>
            <a:normAutofit fontScale="92500"/>
          </a:bodyPr>
          <a:lstStyle/>
          <a:p>
            <a:r>
              <a:rPr lang="de-DE" b="1" dirty="0"/>
              <a:t>[3]	Multidimensional | K-dimensional GINI </a:t>
            </a:r>
            <a:r>
              <a:rPr lang="de-DE" b="1" dirty="0" err="1"/>
              <a:t>Inequality</a:t>
            </a:r>
            <a:r>
              <a:rPr lang="de-DE" b="1" dirty="0"/>
              <a:t> Indices [M|K|G.. , M|K|GG..]  </a:t>
            </a:r>
          </a:p>
          <a:p>
            <a:r>
              <a:rPr lang="de-DE" dirty="0"/>
              <a:t>3.1	</a:t>
            </a:r>
            <a:r>
              <a:rPr lang="de-DE" dirty="0">
                <a:solidFill>
                  <a:schemeClr val="accent5"/>
                </a:solidFill>
              </a:rPr>
              <a:t>Gini Index</a:t>
            </a:r>
            <a:r>
              <a:rPr lang="de-DE" dirty="0"/>
              <a:t> – </a:t>
            </a:r>
            <a:r>
              <a:rPr lang="de-DE" dirty="0" err="1"/>
              <a:t>calculation</a:t>
            </a:r>
            <a:r>
              <a:rPr lang="de-DE" dirty="0"/>
              <a:t> | </a:t>
            </a:r>
            <a:r>
              <a:rPr lang="de-DE" dirty="0" err="1"/>
              <a:t>within</a:t>
            </a:r>
            <a:r>
              <a:rPr lang="de-DE" dirty="0"/>
              <a:t>-</a:t>
            </a:r>
            <a:r>
              <a:rPr lang="de-DE" dirty="0" err="1"/>
              <a:t>between</a:t>
            </a:r>
            <a:r>
              <a:rPr lang="de-DE" dirty="0"/>
              <a:t>-group </a:t>
            </a:r>
            <a:r>
              <a:rPr lang="de-DE" dirty="0" err="1"/>
              <a:t>notification</a:t>
            </a:r>
            <a:r>
              <a:rPr lang="de-DE" dirty="0"/>
              <a:t> | </a:t>
            </a:r>
            <a:r>
              <a:rPr lang="de-DE" dirty="0" err="1"/>
              <a:t>population</a:t>
            </a:r>
            <a:r>
              <a:rPr lang="de-DE" dirty="0"/>
              <a:t> </a:t>
            </a:r>
            <a:r>
              <a:rPr lang="de-DE" dirty="0" err="1"/>
              <a:t>adjustments</a:t>
            </a:r>
            <a:endParaRPr lang="de-DE" sz="1800" dirty="0">
              <a:solidFill>
                <a:schemeClr val="accent5"/>
              </a:solidFill>
            </a:endParaRPr>
          </a:p>
          <a:p>
            <a:r>
              <a:rPr lang="de-DE" dirty="0"/>
              <a:t>3.2	</a:t>
            </a:r>
            <a:r>
              <a:rPr lang="en-US" dirty="0">
                <a:solidFill>
                  <a:schemeClr val="accent5"/>
                </a:solidFill>
              </a:rPr>
              <a:t>M|K-dimensional Gini </a:t>
            </a:r>
            <a:r>
              <a:rPr lang="en-US" dirty="0" err="1">
                <a:solidFill>
                  <a:schemeClr val="accent5"/>
                </a:solidFill>
              </a:rPr>
              <a:t>SubIndices</a:t>
            </a:r>
            <a:r>
              <a:rPr lang="en-US" dirty="0"/>
              <a:t> -</a:t>
            </a:r>
            <a:r>
              <a:rPr lang="de-DE" dirty="0"/>
              <a:t> (</a:t>
            </a:r>
            <a:r>
              <a:rPr lang="de-DE" dirty="0" err="1"/>
              <a:t>decomposition</a:t>
            </a:r>
            <a:r>
              <a:rPr lang="de-DE" dirty="0"/>
              <a:t> </a:t>
            </a:r>
            <a:r>
              <a:rPr lang="de-DE" dirty="0" err="1"/>
              <a:t>by</a:t>
            </a:r>
            <a:r>
              <a:rPr lang="de-DE" dirty="0"/>
              <a:t> k-group | </a:t>
            </a:r>
            <a:r>
              <a:rPr lang="de-DE" dirty="0" err="1"/>
              <a:t>subgroup</a:t>
            </a:r>
            <a:r>
              <a:rPr lang="de-DE" dirty="0"/>
              <a:t> | </a:t>
            </a:r>
            <a:r>
              <a:rPr lang="de-DE" dirty="0" err="1"/>
              <a:t>dimension</a:t>
            </a:r>
            <a:r>
              <a:rPr lang="de-DE" dirty="0"/>
              <a:t>)</a:t>
            </a:r>
            <a:endParaRPr lang="en-US" sz="1900" dirty="0"/>
          </a:p>
          <a:p>
            <a:r>
              <a:rPr lang="de-DE" dirty="0"/>
              <a:t>3.3	</a:t>
            </a:r>
            <a:r>
              <a:rPr lang="en-US" dirty="0">
                <a:solidFill>
                  <a:schemeClr val="accent5"/>
                </a:solidFill>
              </a:rPr>
              <a:t>Horizontal Inequalities</a:t>
            </a:r>
            <a:r>
              <a:rPr lang="en-US" dirty="0"/>
              <a:t> – (</a:t>
            </a:r>
            <a:r>
              <a:rPr lang="de-DE" dirty="0" err="1"/>
              <a:t>Diversities</a:t>
            </a:r>
            <a:r>
              <a:rPr lang="en-US" dirty="0"/>
              <a:t>) </a:t>
            </a:r>
            <a:r>
              <a:rPr lang="de-DE" dirty="0"/>
              <a:t> | </a:t>
            </a:r>
            <a:r>
              <a:rPr lang="de-DE" sz="1900" dirty="0" err="1"/>
              <a:t>inequality</a:t>
            </a:r>
            <a:r>
              <a:rPr lang="de-DE" sz="1900" dirty="0"/>
              <a:t> </a:t>
            </a:r>
            <a:r>
              <a:rPr lang="de-DE" sz="1900" dirty="0" err="1"/>
              <a:t>notions</a:t>
            </a:r>
            <a:r>
              <a:rPr lang="de-DE" dirty="0"/>
              <a:t>) 			</a:t>
            </a:r>
          </a:p>
        </p:txBody>
      </p:sp>
    </p:spTree>
    <p:extLst>
      <p:ext uri="{BB962C8B-B14F-4D97-AF65-F5344CB8AC3E}">
        <p14:creationId xmlns:p14="http://schemas.microsoft.com/office/powerpoint/2010/main" val="792831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21577" y="3429000"/>
            <a:ext cx="10515600" cy="2852737"/>
          </a:xfrm>
        </p:spPr>
        <p:txBody>
          <a:bodyPr/>
          <a:lstStyle/>
          <a:p>
            <a:pPr algn="r"/>
            <a:r>
              <a:rPr lang="de-DE" sz="4000" dirty="0">
                <a:solidFill>
                  <a:srgbClr val="0070C0"/>
                </a:solidFill>
              </a:rPr>
              <a:t>GINI Indices </a:t>
            </a:r>
            <a:br>
              <a:rPr lang="en-US" dirty="0"/>
            </a:br>
            <a:endParaRPr lang="de-DE" dirty="0"/>
          </a:p>
        </p:txBody>
      </p:sp>
    </p:spTree>
    <p:extLst>
      <p:ext uri="{BB962C8B-B14F-4D97-AF65-F5344CB8AC3E}">
        <p14:creationId xmlns:p14="http://schemas.microsoft.com/office/powerpoint/2010/main" val="3258325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ED07B439-BEA6-9507-F7D8-D6F786B6861B}"/>
                  </a:ext>
                </a:extLst>
              </p:cNvPr>
              <p:cNvSpPr txBox="1"/>
              <p:nvPr/>
            </p:nvSpPr>
            <p:spPr>
              <a:xfrm>
                <a:off x="3570019" y="622720"/>
                <a:ext cx="8392159" cy="5909695"/>
              </a:xfrm>
              <a:prstGeom prst="rect">
                <a:avLst/>
              </a:prstGeom>
              <a:noFill/>
            </p:spPr>
            <p:txBody>
              <a:bodyPr wrap="square">
                <a:spAutoFit/>
              </a:bodyPr>
              <a:lstStyle/>
              <a:p>
                <a:pPr algn="just">
                  <a:lnSpc>
                    <a:spcPct val="115000"/>
                  </a:lnSpc>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(1a)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𝐺</m:t>
                    </m:r>
                    <m:r>
                      <a:rPr lang="en-US" sz="1800">
                        <a:effectLst/>
                        <a:latin typeface="Cambria Math" panose="02040503050406030204" pitchFamily="18" charset="0"/>
                        <a:ea typeface="Calibri" panose="020F0502020204030204" pitchFamily="34" charset="0"/>
                        <a:cs typeface="Times New Roman" panose="02020603050405020304" pitchFamily="18" charset="0"/>
                      </a:rPr>
                      <m:t>= </m:t>
                    </m:r>
                    <m:f>
                      <m:fPr>
                        <m:ctrlPr>
                          <a:rPr lang="de-DE" i="1">
                            <a:effectLst/>
                            <a:latin typeface="Cambria Math" panose="02040503050406030204" pitchFamily="18" charset="0"/>
                          </a:rPr>
                        </m:ctrlPr>
                      </m:fPr>
                      <m:num>
                        <m:nary>
                          <m:naryPr>
                            <m:chr m:val="∑"/>
                            <m:limLoc m:val="subSup"/>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nary>
                              <m:naryPr>
                                <m:chr m:val="∑"/>
                                <m:limLoc m:val="undOvr"/>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𝑗</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r>
                                  <a:rPr lang="en-US" sz="18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800">
                                    <a:effectLst/>
                                    <a:latin typeface="Cambria Math" panose="02040503050406030204" pitchFamily="18" charset="0"/>
                                    <a:ea typeface="Calibri" panose="020F0502020204030204" pitchFamily="34" charset="0"/>
                                    <a:cs typeface="Times New Roman" panose="02020603050405020304" pitchFamily="18" charset="0"/>
                                  </a:rPr>
                                  <m:t>|</m:t>
                                </m:r>
                              </m:e>
                            </m:nary>
                          </m:e>
                        </m:nary>
                      </m:num>
                      <m:den>
                        <m:r>
                          <a:rPr lang="en-US" sz="1800">
                            <a:effectLst/>
                            <a:latin typeface="Cambria Math" panose="02040503050406030204" pitchFamily="18" charset="0"/>
                            <a:ea typeface="Calibri" panose="020F0502020204030204" pitchFamily="34" charset="0"/>
                            <a:cs typeface="Times New Roman" panose="02020603050405020304" pitchFamily="18" charset="0"/>
                          </a:rPr>
                          <m:t>2</m:t>
                        </m:r>
                        <m:r>
                          <m:rPr>
                            <m:brk m:alnAt="1"/>
                          </m:rPr>
                          <a:rPr lang="de-DE" sz="1800" b="0" i="1" smtClean="0">
                            <a:effectLst/>
                            <a:latin typeface="Cambria Math" panose="02040503050406030204" pitchFamily="18" charset="0"/>
                            <a:ea typeface="Calibri" panose="020F0502020204030204" pitchFamily="34" charset="0"/>
                            <a:cs typeface="Times New Roman" panose="02020603050405020304" pitchFamily="18" charset="0"/>
                          </a:rPr>
                          <m:t>𝑁</m:t>
                        </m:r>
                        <m:nary>
                          <m:naryPr>
                            <m:chr m:val="∑"/>
                            <m:limLoc m:val="subSup"/>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sub>
                            </m:sSub>
                          </m:e>
                        </m:nary>
                      </m:den>
                    </m:f>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 		with  </a:t>
                </a:r>
                <a14:m>
                  <m:oMath xmlns:m="http://schemas.openxmlformats.org/officeDocument/2006/math">
                    <m:nary>
                      <m:naryPr>
                        <m:chr m:val="∑"/>
                        <m:limLoc m:val="subSup"/>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r>
                          <a:rPr lang="en-US"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nary>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14:m>
                  <m:oMath xmlns:m="http://schemas.openxmlformats.org/officeDocument/2006/math">
                    <m:nary>
                      <m:naryPr>
                        <m:chr m:val="∑"/>
                        <m:limLoc m:val="subSup"/>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𝑗</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r>
                          <a:rPr lang="en-US"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nary>
                  </m:oMath>
                </a14:m>
                <a:endParaRPr lang="en-US" sz="1800" dirty="0">
                  <a:effectLst/>
                  <a:ea typeface="Times New Roman" panose="02020603050405020304" pitchFamily="18" charset="0"/>
                  <a:cs typeface="Times New Roman" panose="02020603050405020304" pitchFamily="18" charset="0"/>
                </a:endParaRPr>
              </a:p>
              <a:p>
                <a:pPr algn="just">
                  <a:lnSpc>
                    <a:spcPct val="115000"/>
                  </a:lnSpc>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(1b)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𝐺</m:t>
                    </m:r>
                    <m:r>
                      <a:rPr lang="en-US" sz="1800">
                        <a:effectLst/>
                        <a:latin typeface="Cambria Math" panose="02040503050406030204" pitchFamily="18" charset="0"/>
                        <a:ea typeface="Calibri" panose="020F0502020204030204" pitchFamily="34" charset="0"/>
                        <a:cs typeface="Times New Roman" panose="02020603050405020304" pitchFamily="18" charset="0"/>
                      </a:rPr>
                      <m:t>= </m:t>
                    </m:r>
                    <m:f>
                      <m:fPr>
                        <m:ctrlPr>
                          <a:rPr lang="de-DE" i="1">
                            <a:effectLst/>
                            <a:latin typeface="Cambria Math" panose="02040503050406030204" pitchFamily="18" charset="0"/>
                          </a:rPr>
                        </m:ctrlPr>
                      </m:fPr>
                      <m:num>
                        <m:nary>
                          <m:naryPr>
                            <m:chr m:val="∑"/>
                            <m:limLoc m:val="subSup"/>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nary>
                              <m:naryPr>
                                <m:chr m:val="∑"/>
                                <m:limLoc m:val="undOvr"/>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𝑗</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r>
                                  <a:rPr lang="en-US" sz="18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800">
                                    <a:effectLst/>
                                    <a:latin typeface="Cambria Math" panose="02040503050406030204" pitchFamily="18" charset="0"/>
                                    <a:ea typeface="Calibri" panose="020F0502020204030204" pitchFamily="34" charset="0"/>
                                    <a:cs typeface="Times New Roman" panose="02020603050405020304" pitchFamily="18" charset="0"/>
                                  </a:rPr>
                                  <m:t>|</m:t>
                                </m:r>
                              </m:e>
                            </m:nary>
                          </m:e>
                        </m:nary>
                      </m:num>
                      <m:den>
                        <m:r>
                          <a:rPr lang="en-US" sz="180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nary>
                          <m:naryPr>
                            <m:chr m:val="∑"/>
                            <m:limLoc m:val="subSup"/>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sub>
                            </m:sSub>
                          </m:e>
                        </m:nary>
                      </m:den>
                    </m:f>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 		with  </a:t>
                </a:r>
                <a14:m>
                  <m:oMath xmlns:m="http://schemas.openxmlformats.org/officeDocument/2006/math">
                    <m:nary>
                      <m:naryPr>
                        <m:chr m:val="∑"/>
                        <m:limLoc m:val="subSup"/>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r>
                          <a:rPr lang="en-US"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nary>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14:m>
                  <m:oMath xmlns:m="http://schemas.openxmlformats.org/officeDocument/2006/math">
                    <m:nary>
                      <m:naryPr>
                        <m:chr m:val="∑"/>
                        <m:limLoc m:val="subSup"/>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𝑗</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r>
                          <a:rPr lang="en-US"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nary>
                  </m:oMath>
                </a14:m>
                <a:endParaRPr lang="en-US" sz="1800" dirty="0">
                  <a:effectLst/>
                  <a:ea typeface="Times New Roman" panose="02020603050405020304" pitchFamily="18" charset="0"/>
                  <a:cs typeface="Times New Roman" panose="02020603050405020304" pitchFamily="18" charset="0"/>
                </a:endParaRPr>
              </a:p>
              <a:p>
                <a:pPr algn="just">
                  <a:lnSpc>
                    <a:spcPct val="115000"/>
                  </a:lnSpc>
                  <a:spcAft>
                    <a:spcPts val="600"/>
                  </a:spcAft>
                </a:pPr>
                <a:r>
                  <a:rPr lang="en-US" sz="1800" dirty="0">
                    <a:effectLst/>
                    <a:ea typeface="Times New Roman" panose="02020603050405020304" pitchFamily="18" charset="0"/>
                    <a:cs typeface="Times New Roman" panose="02020603050405020304" pitchFamily="18" charset="0"/>
                  </a:rPr>
                  <a:t>(2) 	 </a:t>
                </a:r>
                <a14:m>
                  <m:oMath xmlns:m="http://schemas.openxmlformats.org/officeDocument/2006/math">
                    <m:r>
                      <a:rPr lang="es-MX" sz="18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𝐺𝐺</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subSup"/>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e>
                                <m:d>
                                  <m:dPr>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𝑗</m:t>
                                            </m:r>
                                          </m:sub>
                                        </m:sSub>
                                      </m:e>
                                    </m:d>
                                  </m:e>
                                </m:d>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𝑗</m:t>
                                    </m:r>
                                  </m:sub>
                                </m:sSub>
                              </m:e>
                            </m:nary>
                          </m:e>
                        </m:nary>
                      </m:num>
                      <m:den>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𝑤</m:t>
                            </m:r>
                          </m:e>
                          <m:sub>
                            <m:r>
                              <a:rPr lang="en-US"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subSup"/>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𝑤𝑖</m:t>
                                </m:r>
                              </m:sub>
                            </m:sSub>
                          </m:e>
                        </m:nary>
                      </m:den>
                    </m:f>
                  </m:oMath>
                </a14:m>
                <a:r>
                  <a:rPr lang="en-US" sz="1800" dirty="0">
                    <a:effectLst/>
                    <a:ea typeface="Times New Roman" panose="02020603050405020304" pitchFamily="18" charset="0"/>
                    <a:cs typeface="Times New Roman" panose="02020603050405020304" pitchFamily="18" charset="0"/>
                  </a:rPr>
                  <a:t> 	with  </a:t>
                </a:r>
                <a14:m>
                  <m:oMath xmlns:m="http://schemas.openxmlformats.org/officeDocument/2006/math">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𝑁</m:t>
                        </m:r>
                      </m:e>
                    </m:nary>
                  </m:oMath>
                </a14:m>
                <a:r>
                  <a:rPr lang="en-US" sz="1800" dirty="0">
                    <a:effectLst/>
                    <a:ea typeface="Times New Roman" panose="02020603050405020304" pitchFamily="18" charset="0"/>
                    <a:cs typeface="Times New Roman" panose="02020603050405020304" pitchFamily="18" charset="0"/>
                  </a:rPr>
                  <a:t>   and  </a:t>
                </a:r>
                <a14:m>
                  <m:oMath xmlns:m="http://schemas.openxmlformats.org/officeDocument/2006/math">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𝑁</m:t>
                        </m:r>
                      </m:e>
                    </m:nary>
                  </m:oMath>
                </a14:m>
                <a:endParaRPr lang="de-DE" sz="1600" dirty="0">
                  <a:effectLst/>
                  <a:ea typeface="Times New Roman" panose="02020603050405020304" pitchFamily="18" charset="0"/>
                  <a:cs typeface="Times New Roman" panose="02020603050405020304" pitchFamily="18" charset="0"/>
                </a:endParaRPr>
              </a:p>
              <a:p>
                <a:pPr algn="just">
                  <a:lnSpc>
                    <a:spcPct val="115000"/>
                  </a:lnSpc>
                  <a:spcAft>
                    <a:spcPts val="600"/>
                  </a:spcAft>
                </a:pPr>
                <a:endParaRPr lang="en-US" sz="1800" dirty="0">
                  <a:effectLst/>
                  <a:ea typeface="Times New Roman" panose="02020603050405020304" pitchFamily="18" charset="0"/>
                  <a:cs typeface="Times New Roman" panose="02020603050405020304" pitchFamily="18" charset="0"/>
                </a:endParaRPr>
              </a:p>
              <a:p>
                <a:pPr algn="just">
                  <a:lnSpc>
                    <a:spcPct val="115000"/>
                  </a:lnSpc>
                  <a:spcAft>
                    <a:spcPts val="600"/>
                  </a:spcAft>
                </a:pPr>
                <a:r>
                  <a:rPr lang="en-US" sz="1800" dirty="0">
                    <a:effectLst/>
                    <a:ea typeface="Times New Roman" panose="02020603050405020304" pitchFamily="18" charset="0"/>
                    <a:cs typeface="Times New Roman" panose="02020603050405020304" pitchFamily="18" charset="0"/>
                  </a:rPr>
                  <a:t>If we recall the block of absolute individual differences in (2) for variable x as </a:t>
                </a:r>
                <a:r>
                  <a:rPr lang="en-US" sz="1800" i="1" dirty="0">
                    <a:effectLst/>
                    <a:ea typeface="Times New Roman" panose="02020603050405020304" pitchFamily="18" charset="0"/>
                    <a:cs typeface="Times New Roman" panose="02020603050405020304" pitchFamily="18" charset="0"/>
                  </a:rPr>
                  <a:t> </a:t>
                </a:r>
                <a:endParaRPr lang="de-DE" sz="1600" dirty="0">
                  <a:effectLst/>
                  <a:ea typeface="Times New Roman" panose="02020603050405020304" pitchFamily="18" charset="0"/>
                  <a:cs typeface="Times New Roman" panose="02020603050405020304" pitchFamily="18" charset="0"/>
                </a:endParaRPr>
              </a:p>
              <a:p>
                <a:pPr algn="just">
                  <a:lnSpc>
                    <a:spcPct val="115000"/>
                  </a:lnSpc>
                  <a:spcAft>
                    <a:spcPts val="600"/>
                  </a:spcAft>
                </a:pPr>
                <a:r>
                  <a:rPr lang="en-GB" sz="1800" dirty="0">
                    <a:effectLst/>
                    <a:ea typeface="Times New Roman" panose="02020603050405020304" pitchFamily="18" charset="0"/>
                    <a:cs typeface="Times New Roman" panose="02020603050405020304" pitchFamily="18" charset="0"/>
                  </a:rPr>
                  <a:t>(3) 	</a:t>
                </a:r>
                <a:r>
                  <a:rPr lang="en-GB" sz="1800" i="1" dirty="0" err="1">
                    <a:effectLst/>
                    <a:ea typeface="Times New Roman" panose="02020603050405020304" pitchFamily="18" charset="0"/>
                    <a:cs typeface="Times New Roman" panose="02020603050405020304" pitchFamily="18" charset="0"/>
                  </a:rPr>
                  <a:t>Gsum</a:t>
                </a:r>
                <a:r>
                  <a:rPr lang="en-GB" sz="1800" i="1" dirty="0">
                    <a:effectLst/>
                    <a:ea typeface="Times New Roman" panose="02020603050405020304" pitchFamily="18" charset="0"/>
                    <a:cs typeface="Times New Roman" panose="02020603050405020304" pitchFamily="18" charset="0"/>
                  </a:rPr>
                  <a:t>(</a:t>
                </a:r>
                <a14:m>
                  <m:oMath xmlns:m="http://schemas.openxmlformats.org/officeDocument/2006/math">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𝑤𝑖</m:t>
                        </m:r>
                      </m:sub>
                    </m:sSub>
                  </m:oMath>
                </a14:m>
                <a:r>
                  <a:rPr lang="en-GB" sz="1800" i="1" dirty="0">
                    <a:effectLst/>
                    <a:ea typeface="Times New Roman" panose="02020603050405020304" pitchFamily="18" charset="0"/>
                    <a:cs typeface="Times New Roman" panose="02020603050405020304" pitchFamily="18" charset="0"/>
                  </a:rPr>
                  <a:t>) </a:t>
                </a:r>
                <a:r>
                  <a:rPr lang="en-GB" sz="1800" dirty="0">
                    <a:effectLst/>
                    <a:ea typeface="Times New Roman" panose="02020603050405020304" pitchFamily="18" charset="0"/>
                    <a:cs typeface="Times New Roman" panose="02020603050405020304" pitchFamily="18" charset="0"/>
                  </a:rPr>
                  <a:t>=  </a:t>
                </a:r>
                <a14:m>
                  <m:oMath xmlns:m="http://schemas.openxmlformats.org/officeDocument/2006/math">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e>
                                </m:d>
                              </m:e>
                            </m:d>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e>
                        </m:nary>
                      </m:e>
                    </m:nary>
                  </m:oMath>
                </a14:m>
                <a:r>
                  <a:rPr lang="en-GB" sz="1800" dirty="0">
                    <a:effectLst/>
                    <a:ea typeface="Times New Roman" panose="02020603050405020304" pitchFamily="18" charset="0"/>
                    <a:cs typeface="Times New Roman" panose="02020603050405020304" pitchFamily="18" charset="0"/>
                  </a:rPr>
                  <a:t> 	 </a:t>
                </a:r>
                <a:endParaRPr lang="de-DE" sz="1600" dirty="0">
                  <a:effectLst/>
                  <a:ea typeface="Times New Roman" panose="02020603050405020304" pitchFamily="18" charset="0"/>
                  <a:cs typeface="Times New Roman" panose="02020603050405020304" pitchFamily="18" charset="0"/>
                </a:endParaRPr>
              </a:p>
              <a:p>
                <a:pPr algn="just">
                  <a:lnSpc>
                    <a:spcPct val="115000"/>
                  </a:lnSpc>
                  <a:spcAft>
                    <a:spcPts val="600"/>
                  </a:spcAft>
                </a:pPr>
                <a:r>
                  <a:rPr lang="en-US" sz="1800" dirty="0">
                    <a:effectLst/>
                    <a:ea typeface="Times New Roman" panose="02020603050405020304" pitchFamily="18" charset="0"/>
                    <a:cs typeface="Times New Roman" panose="02020603050405020304" pitchFamily="18" charset="0"/>
                  </a:rPr>
                  <a:t>                 and the total sum of population weighted x in population N as  </a:t>
                </a:r>
                <a:endParaRPr lang="de-DE" sz="1600" dirty="0">
                  <a:effectLst/>
                  <a:ea typeface="Times New Roman" panose="02020603050405020304" pitchFamily="18" charset="0"/>
                  <a:cs typeface="Times New Roman" panose="02020603050405020304" pitchFamily="18" charset="0"/>
                </a:endParaRPr>
              </a:p>
              <a:p>
                <a:pPr algn="just">
                  <a:lnSpc>
                    <a:spcPct val="115000"/>
                  </a:lnSpc>
                  <a:spcAft>
                    <a:spcPts val="600"/>
                  </a:spcAft>
                </a:pPr>
                <a:r>
                  <a:rPr lang="en-GB" sz="1800" dirty="0">
                    <a:effectLst/>
                    <a:ea typeface="Times New Roman" panose="02020603050405020304" pitchFamily="18" charset="0"/>
                    <a:cs typeface="Times New Roman" panose="02020603050405020304" pitchFamily="18" charset="0"/>
                  </a:rPr>
                  <a:t>(4) 	</a:t>
                </a:r>
                <a:r>
                  <a:rPr lang="en-GB" sz="1800" dirty="0" err="1">
                    <a:effectLst/>
                    <a:ea typeface="Times New Roman" panose="02020603050405020304" pitchFamily="18" charset="0"/>
                    <a:cs typeface="Times New Roman" panose="02020603050405020304" pitchFamily="18" charset="0"/>
                  </a:rPr>
                  <a:t>X</a:t>
                </a:r>
                <a:r>
                  <a:rPr lang="en-GB" sz="1800" i="1" dirty="0" err="1">
                    <a:effectLst/>
                    <a:ea typeface="Times New Roman" panose="02020603050405020304" pitchFamily="18" charset="0"/>
                    <a:cs typeface="Times New Roman" panose="02020603050405020304" pitchFamily="18" charset="0"/>
                  </a:rPr>
                  <a:t>sum</a:t>
                </a:r>
                <a:r>
                  <a:rPr lang="en-GB" sz="1800" i="1" dirty="0">
                    <a:effectLst/>
                    <a:ea typeface="Times New Roman" panose="02020603050405020304" pitchFamily="18" charset="0"/>
                    <a:cs typeface="Times New Roman" panose="02020603050405020304" pitchFamily="18" charset="0"/>
                  </a:rPr>
                  <a:t>(</a:t>
                </a:r>
                <a14:m>
                  <m:oMath xmlns:m="http://schemas.openxmlformats.org/officeDocument/2006/math">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𝑤𝑖</m:t>
                        </m:r>
                      </m:sub>
                    </m:sSub>
                  </m:oMath>
                </a14:m>
                <a:r>
                  <a:rPr lang="en-GB" sz="1800" i="1" dirty="0">
                    <a:effectLst/>
                    <a:ea typeface="Times New Roman" panose="02020603050405020304" pitchFamily="18" charset="0"/>
                    <a:cs typeface="Times New Roman" panose="02020603050405020304" pitchFamily="18" charset="0"/>
                  </a:rPr>
                  <a:t>)</a:t>
                </a:r>
                <a:r>
                  <a:rPr lang="en-GB" sz="1800" dirty="0">
                    <a:effectLst/>
                    <a:ea typeface="Times New Roman" panose="02020603050405020304" pitchFamily="18" charset="0"/>
                    <a:cs typeface="Times New Roman" panose="02020603050405020304" pitchFamily="18" charset="0"/>
                  </a:rPr>
                  <a:t>  =  </a:t>
                </a:r>
                <a14:m>
                  <m:oMath xmlns:m="http://schemas.openxmlformats.org/officeDocument/2006/math">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𝑁</m:t>
                        </m:r>
                      </m:sup>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e>
                    </m:nary>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GB" sz="1800" dirty="0">
                    <a:effectLst/>
                    <a:ea typeface="Times New Roman" panose="02020603050405020304" pitchFamily="18" charset="0"/>
                    <a:cs typeface="Times New Roman" panose="02020603050405020304" pitchFamily="18" charset="0"/>
                  </a:rPr>
                  <a:t> ,</a:t>
                </a:r>
                <a:endParaRPr lang="de-DE" sz="1600" dirty="0">
                  <a:effectLst/>
                  <a:ea typeface="Times New Roman" panose="02020603050405020304" pitchFamily="18" charset="0"/>
                  <a:cs typeface="Times New Roman" panose="02020603050405020304" pitchFamily="18" charset="0"/>
                </a:endParaRPr>
              </a:p>
              <a:p>
                <a:pPr algn="just">
                  <a:lnSpc>
                    <a:spcPct val="115000"/>
                  </a:lnSpc>
                  <a:spcAft>
                    <a:spcPts val="600"/>
                  </a:spcAft>
                </a:pPr>
                <a:r>
                  <a:rPr lang="en-US" sz="1800" dirty="0">
                    <a:effectLst/>
                    <a:ea typeface="Times New Roman" panose="02020603050405020304" pitchFamily="18" charset="0"/>
                    <a:cs typeface="Times New Roman" panose="02020603050405020304" pitchFamily="18" charset="0"/>
                  </a:rPr>
                  <a:t>                 we can simplify the adjusted standard formulation of the Gini index as</a:t>
                </a:r>
                <a:endParaRPr lang="de-DE" sz="1600" dirty="0">
                  <a:effectLst/>
                  <a:ea typeface="Times New Roman" panose="02020603050405020304" pitchFamily="18" charset="0"/>
                  <a:cs typeface="Times New Roman" panose="02020603050405020304" pitchFamily="18" charset="0"/>
                </a:endParaRPr>
              </a:p>
              <a:p>
                <a:pPr marL="342900" indent="-342900" algn="just">
                  <a:lnSpc>
                    <a:spcPct val="115000"/>
                  </a:lnSpc>
                  <a:spcAft>
                    <a:spcPts val="600"/>
                  </a:spcAft>
                  <a:buAutoNum type="arabicParenBoth" startAt="5"/>
                </a:pPr>
                <a:r>
                  <a:rPr lang="de-DE" dirty="0">
                    <a:solidFill>
                      <a:srgbClr val="FF0000"/>
                    </a:solidFill>
                  </a:rPr>
                  <a:t>           </a:t>
                </a:r>
                <a14:m>
                  <m:oMath xmlns:m="http://schemas.openxmlformats.org/officeDocument/2006/math">
                    <m:sSub>
                      <m:sSubPr>
                        <m:ctrlPr>
                          <a:rPr lang="de-DE" i="1">
                            <a:solidFill>
                              <a:srgbClr val="FF0000"/>
                            </a:solidFill>
                          </a:rPr>
                        </m:ctrlPr>
                      </m:sSubPr>
                      <m:e>
                        <m:r>
                          <a:rPr lang="en-US" i="1">
                            <a:solidFill>
                              <a:srgbClr val="FF0000"/>
                            </a:solidFill>
                          </a:rPr>
                          <m:t>𝐺𝐺</m:t>
                        </m:r>
                      </m:e>
                      <m:sub>
                        <m:r>
                          <a:rPr lang="en-US" i="1">
                            <a:solidFill>
                              <a:srgbClr val="FF0000"/>
                            </a:solidFill>
                          </a:rPr>
                          <m:t>𝑖</m:t>
                        </m:r>
                      </m:sub>
                    </m:sSub>
                    <m:r>
                      <a:rPr lang="en-US">
                        <a:solidFill>
                          <a:srgbClr val="FF0000"/>
                        </a:solidFill>
                      </a:rPr>
                      <m:t>= </m:t>
                    </m:r>
                    <m:f>
                      <m:fPr>
                        <m:ctrlPr>
                          <a:rPr lang="de-DE" i="1">
                            <a:solidFill>
                              <a:srgbClr val="FF0000"/>
                            </a:solidFill>
                          </a:rPr>
                        </m:ctrlPr>
                      </m:fPr>
                      <m:num>
                        <m:r>
                          <a:rPr lang="en-US" i="1">
                            <a:solidFill>
                              <a:srgbClr val="FF0000"/>
                            </a:solidFill>
                          </a:rPr>
                          <m:t>𝐺𝑠𝑢𝑚</m:t>
                        </m:r>
                        <m:r>
                          <a:rPr lang="en-US">
                            <a:solidFill>
                              <a:srgbClr val="FF0000"/>
                            </a:solidFill>
                          </a:rPr>
                          <m:t>(</m:t>
                        </m:r>
                        <m:sSub>
                          <m:sSubPr>
                            <m:ctrlPr>
                              <a:rPr lang="de-DE" i="1">
                                <a:solidFill>
                                  <a:srgbClr val="FF0000"/>
                                </a:solidFill>
                              </a:rPr>
                            </m:ctrlPr>
                          </m:sSubPr>
                          <m:e>
                            <m:r>
                              <a:rPr lang="en-US" i="1">
                                <a:solidFill>
                                  <a:srgbClr val="FF0000"/>
                                </a:solidFill>
                              </a:rPr>
                              <m:t>𝑥</m:t>
                            </m:r>
                          </m:e>
                          <m:sub>
                            <m:r>
                              <a:rPr lang="en-US" i="1">
                                <a:solidFill>
                                  <a:srgbClr val="FF0000"/>
                                </a:solidFill>
                              </a:rPr>
                              <m:t>𝑤𝑖</m:t>
                            </m:r>
                          </m:sub>
                        </m:sSub>
                        <m:r>
                          <a:rPr lang="en-US">
                            <a:solidFill>
                              <a:srgbClr val="FF0000"/>
                            </a:solidFill>
                          </a:rPr>
                          <m:t>)</m:t>
                        </m:r>
                      </m:num>
                      <m:den>
                        <m:r>
                          <a:rPr lang="en-US">
                            <a:solidFill>
                              <a:srgbClr val="FF0000"/>
                            </a:solidFill>
                          </a:rPr>
                          <m:t>2</m:t>
                        </m:r>
                        <m:d>
                          <m:dPr>
                            <m:ctrlPr>
                              <a:rPr lang="de-DE" i="1">
                                <a:solidFill>
                                  <a:srgbClr val="FF0000"/>
                                </a:solidFill>
                              </a:rPr>
                            </m:ctrlPr>
                          </m:dPr>
                          <m:e>
                            <m:r>
                              <a:rPr lang="en-US" i="1">
                                <a:solidFill>
                                  <a:srgbClr val="FF0000"/>
                                </a:solidFill>
                              </a:rPr>
                              <m:t>𝑁</m:t>
                            </m:r>
                            <m:r>
                              <a:rPr lang="en-US" i="1">
                                <a:solidFill>
                                  <a:srgbClr val="FF0000"/>
                                </a:solidFill>
                              </a:rPr>
                              <m:t>−</m:t>
                            </m:r>
                            <m:sSub>
                              <m:sSubPr>
                                <m:ctrlPr>
                                  <a:rPr lang="de-DE" i="1">
                                    <a:solidFill>
                                      <a:srgbClr val="FF0000"/>
                                    </a:solidFill>
                                  </a:rPr>
                                </m:ctrlPr>
                              </m:sSubPr>
                              <m:e>
                                <m:r>
                                  <a:rPr lang="en-US" i="1">
                                    <a:solidFill>
                                      <a:srgbClr val="FF0000"/>
                                    </a:solidFill>
                                  </a:rPr>
                                  <m:t>𝑤</m:t>
                                </m:r>
                              </m:e>
                              <m:sub>
                                <m:r>
                                  <a:rPr lang="en-US" i="1">
                                    <a:solidFill>
                                      <a:srgbClr val="FF0000"/>
                                    </a:solidFill>
                                  </a:rPr>
                                  <m:t>𝑖</m:t>
                                </m:r>
                              </m:sub>
                            </m:sSub>
                          </m:e>
                        </m:d>
                        <m:r>
                          <a:rPr lang="en-US" i="1">
                            <a:solidFill>
                              <a:srgbClr val="FF0000"/>
                            </a:solidFill>
                          </a:rPr>
                          <m:t>∗</m:t>
                        </m:r>
                        <m:r>
                          <a:rPr lang="en-US" i="1">
                            <a:solidFill>
                              <a:srgbClr val="FF0000"/>
                            </a:solidFill>
                          </a:rPr>
                          <m:t>𝑋𝑠𝑢𝑚</m:t>
                        </m:r>
                        <m:d>
                          <m:dPr>
                            <m:ctrlPr>
                              <a:rPr lang="de-DE" i="1">
                                <a:solidFill>
                                  <a:srgbClr val="FF0000"/>
                                </a:solidFill>
                              </a:rPr>
                            </m:ctrlPr>
                          </m:dPr>
                          <m:e>
                            <m:sSub>
                              <m:sSubPr>
                                <m:ctrlPr>
                                  <a:rPr lang="de-DE" i="1">
                                    <a:solidFill>
                                      <a:srgbClr val="FF0000"/>
                                    </a:solidFill>
                                  </a:rPr>
                                </m:ctrlPr>
                              </m:sSubPr>
                              <m:e>
                                <m:r>
                                  <a:rPr lang="en-US" i="1">
                                    <a:solidFill>
                                      <a:srgbClr val="FF0000"/>
                                    </a:solidFill>
                                  </a:rPr>
                                  <m:t>𝑥</m:t>
                                </m:r>
                              </m:e>
                              <m:sub>
                                <m:r>
                                  <a:rPr lang="en-US" i="1">
                                    <a:solidFill>
                                      <a:srgbClr val="FF0000"/>
                                    </a:solidFill>
                                  </a:rPr>
                                  <m:t>𝑤𝑖</m:t>
                                </m:r>
                              </m:sub>
                            </m:sSub>
                          </m:e>
                        </m:d>
                        <m:r>
                          <a:rPr lang="en-US">
                            <a:solidFill>
                              <a:srgbClr val="FF0000"/>
                            </a:solidFill>
                          </a:rPr>
                          <m:t>/</m:t>
                        </m:r>
                        <m:r>
                          <m:rPr>
                            <m:sty m:val="p"/>
                          </m:rPr>
                          <a:rPr lang="en-US">
                            <a:solidFill>
                              <a:srgbClr val="FF0000"/>
                            </a:solidFill>
                          </a:rPr>
                          <m:t>N</m:t>
                        </m:r>
                      </m:den>
                    </m:f>
                    <m:r>
                      <a:rPr lang="en-US">
                        <a:solidFill>
                          <a:srgbClr val="FF0000"/>
                        </a:solidFill>
                      </a:rPr>
                      <m:t> = </m:t>
                    </m:r>
                    <m:f>
                      <m:fPr>
                        <m:ctrlPr>
                          <a:rPr lang="de-DE" i="1">
                            <a:solidFill>
                              <a:srgbClr val="FF0000"/>
                            </a:solidFill>
                          </a:rPr>
                        </m:ctrlPr>
                      </m:fPr>
                      <m:num>
                        <m:f>
                          <m:fPr>
                            <m:type m:val="lin"/>
                            <m:ctrlPr>
                              <a:rPr lang="de-DE" i="1">
                                <a:solidFill>
                                  <a:srgbClr val="FF0000"/>
                                </a:solidFill>
                              </a:rPr>
                            </m:ctrlPr>
                          </m:fPr>
                          <m:num>
                            <m:r>
                              <a:rPr lang="en-US" i="1">
                                <a:solidFill>
                                  <a:srgbClr val="FF0000"/>
                                </a:solidFill>
                              </a:rPr>
                              <m:t>𝐺𝑠𝑢𝑚</m:t>
                            </m:r>
                            <m:r>
                              <a:rPr lang="en-US">
                                <a:solidFill>
                                  <a:srgbClr val="FF0000"/>
                                </a:solidFill>
                              </a:rPr>
                              <m:t>(</m:t>
                            </m:r>
                            <m:sSub>
                              <m:sSubPr>
                                <m:ctrlPr>
                                  <a:rPr lang="de-DE" i="1">
                                    <a:solidFill>
                                      <a:srgbClr val="FF0000"/>
                                    </a:solidFill>
                                  </a:rPr>
                                </m:ctrlPr>
                              </m:sSubPr>
                              <m:e>
                                <m:r>
                                  <a:rPr lang="en-US" i="1">
                                    <a:solidFill>
                                      <a:srgbClr val="FF0000"/>
                                    </a:solidFill>
                                  </a:rPr>
                                  <m:t>𝑥</m:t>
                                </m:r>
                              </m:e>
                              <m:sub>
                                <m:r>
                                  <a:rPr lang="en-US" i="1">
                                    <a:solidFill>
                                      <a:srgbClr val="FF0000"/>
                                    </a:solidFill>
                                  </a:rPr>
                                  <m:t>𝑤𝑖</m:t>
                                </m:r>
                              </m:sub>
                            </m:sSub>
                            <m:r>
                              <a:rPr lang="en-US">
                                <a:solidFill>
                                  <a:srgbClr val="FF0000"/>
                                </a:solidFill>
                              </a:rPr>
                              <m:t>)</m:t>
                            </m:r>
                          </m:num>
                          <m:den>
                            <m:r>
                              <a:rPr lang="en-US">
                                <a:solidFill>
                                  <a:srgbClr val="FF0000"/>
                                </a:solidFill>
                              </a:rPr>
                              <m:t>(</m:t>
                            </m:r>
                            <m:r>
                              <a:rPr lang="en-US" i="1">
                                <a:solidFill>
                                  <a:srgbClr val="FF0000"/>
                                </a:solidFill>
                              </a:rPr>
                              <m:t>𝑁</m:t>
                            </m:r>
                            <m:r>
                              <a:rPr lang="en-US" i="1">
                                <a:solidFill>
                                  <a:srgbClr val="FF0000"/>
                                </a:solidFill>
                              </a:rPr>
                              <m:t>−</m:t>
                            </m:r>
                            <m:sSub>
                              <m:sSubPr>
                                <m:ctrlPr>
                                  <a:rPr lang="de-DE" i="1">
                                    <a:solidFill>
                                      <a:srgbClr val="FF0000"/>
                                    </a:solidFill>
                                  </a:rPr>
                                </m:ctrlPr>
                              </m:sSubPr>
                              <m:e>
                                <m:r>
                                  <a:rPr lang="en-US" i="1">
                                    <a:solidFill>
                                      <a:srgbClr val="FF0000"/>
                                    </a:solidFill>
                                  </a:rPr>
                                  <m:t>𝑤</m:t>
                                </m:r>
                              </m:e>
                              <m:sub>
                                <m:r>
                                  <a:rPr lang="en-US" i="1">
                                    <a:solidFill>
                                      <a:srgbClr val="FF0000"/>
                                    </a:solidFill>
                                  </a:rPr>
                                  <m:t>𝑖</m:t>
                                </m:r>
                              </m:sub>
                            </m:sSub>
                            <m:r>
                              <a:rPr lang="en-US">
                                <a:solidFill>
                                  <a:srgbClr val="FF0000"/>
                                </a:solidFill>
                              </a:rPr>
                              <m:t>)</m:t>
                            </m:r>
                          </m:den>
                        </m:f>
                      </m:num>
                      <m:den>
                        <m:r>
                          <a:rPr lang="en-US">
                            <a:solidFill>
                              <a:srgbClr val="FF0000"/>
                            </a:solidFill>
                          </a:rPr>
                          <m:t>2</m:t>
                        </m:r>
                        <m:r>
                          <a:rPr lang="en-US" i="1">
                            <a:solidFill>
                              <a:srgbClr val="FF0000"/>
                            </a:solidFill>
                          </a:rPr>
                          <m:t>∗</m:t>
                        </m:r>
                        <m:r>
                          <a:rPr lang="en-US" i="1">
                            <a:solidFill>
                              <a:srgbClr val="FF0000"/>
                            </a:solidFill>
                          </a:rPr>
                          <m:t>𝑋𝑠𝑢𝑚</m:t>
                        </m:r>
                        <m:r>
                          <a:rPr lang="en-US">
                            <a:solidFill>
                              <a:srgbClr val="FF0000"/>
                            </a:solidFill>
                          </a:rPr>
                          <m:t>(</m:t>
                        </m:r>
                        <m:sSub>
                          <m:sSubPr>
                            <m:ctrlPr>
                              <a:rPr lang="de-DE" i="1">
                                <a:solidFill>
                                  <a:srgbClr val="FF0000"/>
                                </a:solidFill>
                              </a:rPr>
                            </m:ctrlPr>
                          </m:sSubPr>
                          <m:e>
                            <m:r>
                              <a:rPr lang="en-US" i="1">
                                <a:solidFill>
                                  <a:srgbClr val="FF0000"/>
                                </a:solidFill>
                              </a:rPr>
                              <m:t>𝑥</m:t>
                            </m:r>
                          </m:e>
                          <m:sub>
                            <m:r>
                              <a:rPr lang="en-US" i="1">
                                <a:solidFill>
                                  <a:srgbClr val="FF0000"/>
                                </a:solidFill>
                              </a:rPr>
                              <m:t>𝑤𝑖</m:t>
                            </m:r>
                          </m:sub>
                        </m:sSub>
                        <m:r>
                          <a:rPr lang="en-US">
                            <a:solidFill>
                              <a:srgbClr val="FF0000"/>
                            </a:solidFill>
                          </a:rPr>
                          <m:t>)/</m:t>
                        </m:r>
                        <m:r>
                          <m:rPr>
                            <m:sty m:val="p"/>
                          </m:rPr>
                          <a:rPr lang="en-US">
                            <a:solidFill>
                              <a:srgbClr val="FF0000"/>
                            </a:solidFill>
                          </a:rPr>
                          <m:t>N</m:t>
                        </m:r>
                      </m:den>
                    </m:f>
                  </m:oMath>
                </a14:m>
                <a:r>
                  <a:rPr lang="de-DE" sz="1600" dirty="0">
                    <a:effectLst/>
                    <a:ea typeface="Times New Roman" panose="02020603050405020304" pitchFamily="18" charset="0"/>
                    <a:cs typeface="Times New Roman" panose="02020603050405020304" pitchFamily="18" charset="0"/>
                  </a:rPr>
                  <a:t> ,</a:t>
                </a:r>
              </a:p>
              <a:p>
                <a:pPr algn="just">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the aggregated Gini index as mean of individual Gini inequality scores</a:t>
                </a:r>
                <a:endParaRPr lang="de-DE" sz="18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	</a:t>
                </a:r>
                <a14:m>
                  <m:oMath xmlns:m="http://schemas.openxmlformats.org/officeDocument/2006/math">
                    <m:r>
                      <a:rPr lang="en-US"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𝐺𝐺</m:t>
                    </m:r>
                    <m:r>
                      <a:rPr lang="en-US"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nary>
                      <m:naryPr>
                        <m:chr m:val="∑"/>
                        <m:limLoc m:val="subSup"/>
                        <m:ctrlPr>
                          <a:rPr lang="de-DE"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r>
                          <a:rPr lang="en-US"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𝑖</m:t>
                        </m:r>
                        <m:r>
                          <a:rPr lang="en-US" sz="18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𝐺𝐺</m:t>
                            </m:r>
                          </m:e>
                          <m:sub>
                            <m:r>
                              <a:rPr lang="en-US"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𝑁</m:t>
                        </m:r>
                      </m:e>
                    </m:nary>
                  </m:oMath>
                </a14:m>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Textfeld 4">
                <a:extLst>
                  <a:ext uri="{FF2B5EF4-FFF2-40B4-BE49-F238E27FC236}">
                    <a16:creationId xmlns:a16="http://schemas.microsoft.com/office/drawing/2014/main" id="{ED07B439-BEA6-9507-F7D8-D6F786B6861B}"/>
                  </a:ext>
                </a:extLst>
              </p:cNvPr>
              <p:cNvSpPr txBox="1">
                <a:spLocks noRot="1" noChangeAspect="1" noMove="1" noResize="1" noEditPoints="1" noAdjustHandles="1" noChangeArrowheads="1" noChangeShapeType="1" noTextEdit="1"/>
              </p:cNvSpPr>
              <p:nvPr/>
            </p:nvSpPr>
            <p:spPr>
              <a:xfrm>
                <a:off x="3570019" y="622720"/>
                <a:ext cx="8392159" cy="5909695"/>
              </a:xfrm>
              <a:prstGeom prst="rect">
                <a:avLst/>
              </a:prstGeom>
              <a:blipFill>
                <a:blip r:embed="rId2"/>
                <a:stretch>
                  <a:fillRect l="-654" b="-10619"/>
                </a:stretch>
              </a:blipFill>
            </p:spPr>
            <p:txBody>
              <a:bodyPr/>
              <a:lstStyle/>
              <a:p>
                <a:r>
                  <a:rPr lang="de-DE">
                    <a:noFill/>
                  </a:rPr>
                  <a:t> </a:t>
                </a:r>
              </a:p>
            </p:txBody>
          </p:sp>
        </mc:Fallback>
      </mc:AlternateContent>
      <p:sp>
        <p:nvSpPr>
          <p:cNvPr id="7" name="Textfeld 6">
            <a:extLst>
              <a:ext uri="{FF2B5EF4-FFF2-40B4-BE49-F238E27FC236}">
                <a16:creationId xmlns:a16="http://schemas.microsoft.com/office/drawing/2014/main" id="{CAD814FE-6A75-BDF1-8F82-649C40212824}"/>
              </a:ext>
            </a:extLst>
          </p:cNvPr>
          <p:cNvSpPr txBox="1"/>
          <p:nvPr/>
        </p:nvSpPr>
        <p:spPr>
          <a:xfrm>
            <a:off x="491154" y="3165916"/>
            <a:ext cx="2087418" cy="3416320"/>
          </a:xfrm>
          <a:prstGeom prst="rect">
            <a:avLst/>
          </a:prstGeom>
          <a:noFill/>
        </p:spPr>
        <p:txBody>
          <a:bodyPr wrap="square">
            <a:spAutoFit/>
          </a:bodyPr>
          <a:lstStyle/>
          <a:p>
            <a:r>
              <a:rPr lang="en-US" b="1" i="1" kern="0" dirty="0">
                <a:solidFill>
                  <a:schemeClr val="accent5"/>
                </a:solidFill>
                <a:effectLst/>
                <a:ea typeface="Times New Roman" panose="02020603050405020304" pitchFamily="18" charset="0"/>
              </a:rPr>
              <a:t>Inequality </a:t>
            </a:r>
            <a:r>
              <a:rPr lang="en-US" i="1" kern="0" dirty="0">
                <a:effectLst/>
                <a:ea typeface="Times New Roman" panose="02020603050405020304" pitchFamily="18" charset="0"/>
              </a:rPr>
              <a:t>indicates differences in living conditions as tensions along the (</a:t>
            </a:r>
            <a:r>
              <a:rPr lang="en-US" i="1" kern="0" dirty="0">
                <a:solidFill>
                  <a:srgbClr val="FF0000"/>
                </a:solidFill>
                <a:effectLst/>
                <a:ea typeface="Times New Roman" panose="02020603050405020304" pitchFamily="18" charset="0"/>
              </a:rPr>
              <a:t>vertical</a:t>
            </a:r>
            <a:r>
              <a:rPr lang="en-US" i="1" kern="0" dirty="0">
                <a:effectLst/>
                <a:ea typeface="Times New Roman" panose="02020603050405020304" pitchFamily="18" charset="0"/>
              </a:rPr>
              <a:t>) rich-poor dimension, </a:t>
            </a:r>
          </a:p>
          <a:p>
            <a:endParaRPr lang="en-US" i="1" kern="0" dirty="0">
              <a:ea typeface="Times New Roman" panose="02020603050405020304" pitchFamily="18" charset="0"/>
            </a:endParaRPr>
          </a:p>
          <a:p>
            <a:r>
              <a:rPr lang="en-US" i="1" kern="0" dirty="0">
                <a:effectLst/>
                <a:ea typeface="Times New Roman" panose="02020603050405020304" pitchFamily="18" charset="0"/>
              </a:rPr>
              <a:t>whereas </a:t>
            </a:r>
            <a:r>
              <a:rPr lang="en-US" b="1" i="1" kern="0" dirty="0">
                <a:solidFill>
                  <a:schemeClr val="accent5"/>
                </a:solidFill>
                <a:effectLst/>
                <a:ea typeface="Times New Roman" panose="02020603050405020304" pitchFamily="18" charset="0"/>
              </a:rPr>
              <a:t>Diversity</a:t>
            </a:r>
            <a:r>
              <a:rPr lang="en-US" i="1" kern="0" dirty="0">
                <a:effectLst/>
                <a:ea typeface="Times New Roman" panose="02020603050405020304" pitchFamily="18" charset="0"/>
              </a:rPr>
              <a:t> reflects (</a:t>
            </a:r>
            <a:r>
              <a:rPr lang="en-US" i="1" kern="0" dirty="0">
                <a:solidFill>
                  <a:srgbClr val="FF0000"/>
                </a:solidFill>
                <a:effectLst/>
                <a:ea typeface="Times New Roman" panose="02020603050405020304" pitchFamily="18" charset="0"/>
              </a:rPr>
              <a:t>horizontal</a:t>
            </a:r>
            <a:r>
              <a:rPr lang="en-US" i="1" kern="0" dirty="0">
                <a:effectLst/>
                <a:ea typeface="Times New Roman" panose="02020603050405020304" pitchFamily="18" charset="0"/>
              </a:rPr>
              <a:t>) between-group variations in ways of living.</a:t>
            </a:r>
          </a:p>
        </p:txBody>
      </p:sp>
      <p:sp>
        <p:nvSpPr>
          <p:cNvPr id="11" name="Textfeld 10">
            <a:extLst>
              <a:ext uri="{FF2B5EF4-FFF2-40B4-BE49-F238E27FC236}">
                <a16:creationId xmlns:a16="http://schemas.microsoft.com/office/drawing/2014/main" id="{47A10941-7202-21A0-59AD-0EE49660C9FF}"/>
              </a:ext>
            </a:extLst>
          </p:cNvPr>
          <p:cNvSpPr txBox="1"/>
          <p:nvPr/>
        </p:nvSpPr>
        <p:spPr>
          <a:xfrm>
            <a:off x="803564" y="477005"/>
            <a:ext cx="2087418" cy="461665"/>
          </a:xfrm>
          <a:prstGeom prst="rect">
            <a:avLst/>
          </a:prstGeom>
          <a:noFill/>
        </p:spPr>
        <p:txBody>
          <a:bodyPr wrap="square">
            <a:spAutoFit/>
          </a:bodyPr>
          <a:lstStyle/>
          <a:p>
            <a:r>
              <a:rPr lang="en-US" sz="2400" b="1" kern="0" dirty="0">
                <a:solidFill>
                  <a:schemeClr val="accent5"/>
                </a:solidFill>
                <a:effectLst/>
                <a:ea typeface="Times New Roman" panose="02020603050405020304" pitchFamily="18" charset="0"/>
              </a:rPr>
              <a:t>Gini-Index </a:t>
            </a:r>
            <a:endParaRPr lang="de-DE" sz="2400" dirty="0"/>
          </a:p>
        </p:txBody>
      </p:sp>
      <p:sp>
        <p:nvSpPr>
          <p:cNvPr id="6" name="Textfeld 5">
            <a:extLst>
              <a:ext uri="{FF2B5EF4-FFF2-40B4-BE49-F238E27FC236}">
                <a16:creationId xmlns:a16="http://schemas.microsoft.com/office/drawing/2014/main" id="{165EB2C1-1284-BDBF-657F-5D5692E72D97}"/>
              </a:ext>
            </a:extLst>
          </p:cNvPr>
          <p:cNvSpPr txBox="1"/>
          <p:nvPr/>
        </p:nvSpPr>
        <p:spPr>
          <a:xfrm>
            <a:off x="368718" y="1435339"/>
            <a:ext cx="2522264" cy="1477328"/>
          </a:xfrm>
          <a:prstGeom prst="rect">
            <a:avLst/>
          </a:prstGeom>
          <a:noFill/>
        </p:spPr>
        <p:txBody>
          <a:bodyPr wrap="square" rtlCol="0">
            <a:spAutoFit/>
          </a:bodyPr>
          <a:lstStyle/>
          <a:p>
            <a:pPr marL="285750" indent="-285750">
              <a:buFont typeface="Wingdings" panose="05000000000000000000" pitchFamily="2" charset="2"/>
              <a:buChar char="v"/>
            </a:pPr>
            <a:r>
              <a:rPr lang="de-DE" dirty="0" err="1">
                <a:solidFill>
                  <a:srgbClr val="FF0000"/>
                </a:solidFill>
              </a:rPr>
              <a:t>statistical</a:t>
            </a:r>
            <a:r>
              <a:rPr lang="de-DE" dirty="0">
                <a:solidFill>
                  <a:srgbClr val="FF0000"/>
                </a:solidFill>
              </a:rPr>
              <a:t> (</a:t>
            </a:r>
            <a:r>
              <a:rPr lang="de-DE" dirty="0" err="1">
                <a:solidFill>
                  <a:srgbClr val="FF0000"/>
                </a:solidFill>
              </a:rPr>
              <a:t>empirical</a:t>
            </a:r>
            <a:r>
              <a:rPr lang="de-DE" dirty="0">
                <a:solidFill>
                  <a:srgbClr val="FF0000"/>
                </a:solidFill>
              </a:rPr>
              <a:t>) </a:t>
            </a:r>
            <a:r>
              <a:rPr lang="de-DE" dirty="0" err="1">
                <a:solidFill>
                  <a:srgbClr val="FF0000"/>
                </a:solidFill>
              </a:rPr>
              <a:t>notation</a:t>
            </a:r>
            <a:endParaRPr lang="de-DE" dirty="0">
              <a:solidFill>
                <a:srgbClr val="FF0000"/>
              </a:solidFill>
            </a:endParaRPr>
          </a:p>
          <a:p>
            <a:pPr marL="285750" indent="-285750">
              <a:buFont typeface="Wingdings" panose="05000000000000000000" pitchFamily="2" charset="2"/>
              <a:buChar char="v"/>
            </a:pPr>
            <a:r>
              <a:rPr lang="de-DE" dirty="0" err="1"/>
              <a:t>geometric</a:t>
            </a:r>
            <a:r>
              <a:rPr lang="de-DE" dirty="0"/>
              <a:t> (Lorenz-type) </a:t>
            </a:r>
            <a:r>
              <a:rPr lang="de-DE" dirty="0" err="1"/>
              <a:t>notation</a:t>
            </a:r>
            <a:endParaRPr lang="de-DE" dirty="0"/>
          </a:p>
          <a:p>
            <a:pPr marL="285750" indent="-285750">
              <a:buFont typeface="Wingdings" panose="05000000000000000000" pitchFamily="2" charset="2"/>
              <a:buChar char="v"/>
            </a:pPr>
            <a:r>
              <a:rPr lang="de-DE" dirty="0" err="1"/>
              <a:t>covariance</a:t>
            </a:r>
            <a:r>
              <a:rPr lang="de-DE" dirty="0"/>
              <a:t> </a:t>
            </a:r>
            <a:r>
              <a:rPr lang="de-DE" dirty="0" err="1"/>
              <a:t>notation</a:t>
            </a:r>
            <a:endParaRPr lang="de-DE" dirty="0"/>
          </a:p>
        </p:txBody>
      </p:sp>
      <p:sp>
        <p:nvSpPr>
          <p:cNvPr id="10" name="Textfeld 9">
            <a:extLst>
              <a:ext uri="{FF2B5EF4-FFF2-40B4-BE49-F238E27FC236}">
                <a16:creationId xmlns:a16="http://schemas.microsoft.com/office/drawing/2014/main" id="{DC533650-FE1A-B40B-E1BA-D789EB54AFC8}"/>
              </a:ext>
            </a:extLst>
          </p:cNvPr>
          <p:cNvSpPr txBox="1"/>
          <p:nvPr/>
        </p:nvSpPr>
        <p:spPr>
          <a:xfrm>
            <a:off x="803564" y="915580"/>
            <a:ext cx="2179782" cy="338554"/>
          </a:xfrm>
          <a:prstGeom prst="rect">
            <a:avLst/>
          </a:prstGeom>
          <a:noFill/>
        </p:spPr>
        <p:txBody>
          <a:bodyPr wrap="square">
            <a:spAutoFit/>
          </a:bodyPr>
          <a:lstStyle/>
          <a:p>
            <a:r>
              <a:rPr lang="en-US" sz="1600" i="1" kern="0" dirty="0">
                <a:effectLst/>
                <a:latin typeface="Times New Roman" panose="02020603050405020304" pitchFamily="18" charset="0"/>
                <a:ea typeface="Times New Roman" panose="02020603050405020304" pitchFamily="18" charset="0"/>
              </a:rPr>
              <a:t>Gini, Corrado (1936)</a:t>
            </a:r>
            <a:endParaRPr lang="de-DE" sz="1600" i="1" dirty="0"/>
          </a:p>
        </p:txBody>
      </p:sp>
      <p:sp>
        <p:nvSpPr>
          <p:cNvPr id="12" name="Textfeld 11">
            <a:extLst>
              <a:ext uri="{FF2B5EF4-FFF2-40B4-BE49-F238E27FC236}">
                <a16:creationId xmlns:a16="http://schemas.microsoft.com/office/drawing/2014/main" id="{14896D56-B3AE-798D-E8FD-F13B36F39D3F}"/>
              </a:ext>
            </a:extLst>
          </p:cNvPr>
          <p:cNvSpPr txBox="1"/>
          <p:nvPr/>
        </p:nvSpPr>
        <p:spPr>
          <a:xfrm>
            <a:off x="3570019" y="92836"/>
            <a:ext cx="6510045" cy="352789"/>
          </a:xfrm>
          <a:prstGeom prst="rect">
            <a:avLst/>
          </a:prstGeom>
          <a:noFill/>
        </p:spPr>
        <p:txBody>
          <a:bodyPr wrap="square">
            <a:spAutoFit/>
          </a:bodyPr>
          <a:lstStyle/>
          <a:p>
            <a:pPr indent="-180340">
              <a:lnSpc>
                <a:spcPct val="115000"/>
              </a:lnSpc>
              <a:spcAft>
                <a:spcPts val="1000"/>
              </a:spcAft>
            </a:pPr>
            <a:r>
              <a:rPr lang="en-US" sz="1600" i="1" kern="0" dirty="0">
                <a:latin typeface="Times New Roman" panose="02020603050405020304" pitchFamily="18" charset="0"/>
              </a:rPr>
              <a:t>Mukhopadhyay/Sengupta 2021; </a:t>
            </a:r>
            <a:r>
              <a:rPr lang="en-US" sz="1600" i="1" kern="0" dirty="0" err="1">
                <a:latin typeface="Times New Roman" panose="02020603050405020304" pitchFamily="18" charset="0"/>
              </a:rPr>
              <a:t>Jedrzejczak</a:t>
            </a:r>
            <a:r>
              <a:rPr lang="en-US" sz="1600" i="1" kern="0" dirty="0">
                <a:latin typeface="Times New Roman" panose="02020603050405020304" pitchFamily="18" charset="0"/>
              </a:rPr>
              <a:t> 2008; </a:t>
            </a:r>
            <a:r>
              <a:rPr lang="en-US" sz="1600" i="1" kern="0" dirty="0" err="1">
                <a:latin typeface="Times New Roman" panose="02020603050405020304" pitchFamily="18" charset="0"/>
              </a:rPr>
              <a:t>Larraz</a:t>
            </a:r>
            <a:r>
              <a:rPr lang="en-US" sz="1600" i="1" kern="0" dirty="0">
                <a:latin typeface="Times New Roman" panose="02020603050405020304" pitchFamily="18" charset="0"/>
              </a:rPr>
              <a:t> et al. 2021</a:t>
            </a:r>
          </a:p>
        </p:txBody>
      </p:sp>
    </p:spTree>
    <p:extLst>
      <p:ext uri="{BB962C8B-B14F-4D97-AF65-F5344CB8AC3E}">
        <p14:creationId xmlns:p14="http://schemas.microsoft.com/office/powerpoint/2010/main" val="3891068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9D0641-303D-3D01-CCA4-4FAE79A0D80F}"/>
              </a:ext>
            </a:extLst>
          </p:cNvPr>
          <p:cNvPicPr>
            <a:picLocks noChangeAspect="1"/>
          </p:cNvPicPr>
          <p:nvPr/>
        </p:nvPicPr>
        <p:blipFill>
          <a:blip r:embed="rId2"/>
          <a:stretch>
            <a:fillRect/>
          </a:stretch>
        </p:blipFill>
        <p:spPr>
          <a:xfrm>
            <a:off x="1305213" y="925714"/>
            <a:ext cx="9450193" cy="5816831"/>
          </a:xfrm>
          <a:prstGeom prst="rect">
            <a:avLst/>
          </a:prstGeom>
        </p:spPr>
      </p:pic>
      <p:sp>
        <p:nvSpPr>
          <p:cNvPr id="3" name="Textfeld 2">
            <a:extLst>
              <a:ext uri="{FF2B5EF4-FFF2-40B4-BE49-F238E27FC236}">
                <a16:creationId xmlns:a16="http://schemas.microsoft.com/office/drawing/2014/main" id="{96D5F94E-8FCA-1CA1-7F62-DC7230BB06A5}"/>
              </a:ext>
            </a:extLst>
          </p:cNvPr>
          <p:cNvSpPr txBox="1"/>
          <p:nvPr/>
        </p:nvSpPr>
        <p:spPr>
          <a:xfrm>
            <a:off x="1305213" y="381864"/>
            <a:ext cx="6097656" cy="461665"/>
          </a:xfrm>
          <a:prstGeom prst="rect">
            <a:avLst/>
          </a:prstGeom>
          <a:noFill/>
        </p:spPr>
        <p:txBody>
          <a:bodyPr wrap="square">
            <a:spAutoFit/>
          </a:bodyPr>
          <a:lstStyle/>
          <a:p>
            <a:r>
              <a:rPr lang="en-US" sz="2400" b="1" kern="0" spc="75" dirty="0">
                <a:solidFill>
                  <a:schemeClr val="accent5"/>
                </a:solidFill>
              </a:rPr>
              <a:t>Calculation of Gini (Sub-)Indices</a:t>
            </a:r>
            <a:endParaRPr lang="de-DE" sz="2400" dirty="0"/>
          </a:p>
        </p:txBody>
      </p:sp>
    </p:spTree>
    <p:extLst>
      <p:ext uri="{BB962C8B-B14F-4D97-AF65-F5344CB8AC3E}">
        <p14:creationId xmlns:p14="http://schemas.microsoft.com/office/powerpoint/2010/main" val="1428358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9144564-79F2-8CA4-C567-8AB3F318C05A}"/>
              </a:ext>
            </a:extLst>
          </p:cNvPr>
          <p:cNvSpPr>
            <a:spLocks noGrp="1"/>
          </p:cNvSpPr>
          <p:nvPr>
            <p:ph type="body" idx="1"/>
          </p:nvPr>
        </p:nvSpPr>
        <p:spPr>
          <a:xfrm>
            <a:off x="628650" y="442335"/>
            <a:ext cx="10325677" cy="315047"/>
          </a:xfrm>
        </p:spPr>
        <p:txBody>
          <a:bodyPr>
            <a:noAutofit/>
          </a:bodyPr>
          <a:lstStyle/>
          <a:p>
            <a:r>
              <a:rPr lang="en-US" b="1" kern="0" spc="75" dirty="0">
                <a:solidFill>
                  <a:schemeClr val="accent5"/>
                </a:solidFill>
                <a:effectLst/>
                <a:ea typeface="Times New Roman" panose="02020603050405020304" pitchFamily="18" charset="0"/>
              </a:rPr>
              <a:t>Within-group and between-group differentiations of the Gini coefficient</a:t>
            </a:r>
            <a:endParaRPr lang="de-DE" b="1" dirty="0">
              <a:solidFill>
                <a:schemeClr val="accent5"/>
              </a:solidFill>
            </a:endParaRPr>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86313852-C5CD-AD11-5392-B7A760C48036}"/>
                  </a:ext>
                </a:extLst>
              </p:cNvPr>
              <p:cNvSpPr txBox="1"/>
              <p:nvPr/>
            </p:nvSpPr>
            <p:spPr>
              <a:xfrm>
                <a:off x="826643" y="931929"/>
                <a:ext cx="11711709" cy="5339795"/>
              </a:xfrm>
              <a:prstGeom prst="rect">
                <a:avLst/>
              </a:prstGeom>
              <a:noFill/>
            </p:spPr>
            <p:txBody>
              <a:bodyPr wrap="square">
                <a:spAutoFit/>
              </a:bodyPr>
              <a:lstStyle/>
              <a:p>
                <a:pPr algn="just">
                  <a:lnSpc>
                    <a:spcPct val="115000"/>
                  </a:lnSpc>
                  <a:spcAft>
                    <a:spcPts val="6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(7)</a:t>
                </a:r>
                <a:r>
                  <a:rPr lang="en-US" sz="1800" dirty="0">
                    <a:effectLst/>
                    <a:ea typeface="Times New Roman" panose="02020603050405020304" pitchFamily="18"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𝐺𝐺</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𝐺𝐾</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𝐺𝐷</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dirty="0">
                    <a:effectLst/>
                    <a:ea typeface="Times New Roman" panose="02020603050405020304" pitchFamily="18" charset="0"/>
                    <a:cs typeface="Times New Roman" panose="02020603050405020304" pitchFamily="18" charset="0"/>
                  </a:rPr>
                  <a:t>.</a:t>
                </a:r>
              </a:p>
              <a:p>
                <a:pPr algn="just">
                  <a:lnSpc>
                    <a:spcPct val="115000"/>
                  </a:lnSpc>
                  <a:spcAft>
                    <a:spcPts val="600"/>
                  </a:spcAft>
                </a:pPr>
                <a:r>
                  <a:rPr lang="en-US" sz="1600" kern="0" spc="75" dirty="0">
                    <a:effectLst/>
                    <a:highlight>
                      <a:srgbClr val="FFFF00"/>
                    </a:highlight>
                    <a:ea typeface="Times New Roman" panose="02020603050405020304" pitchFamily="18" charset="0"/>
                  </a:rPr>
                  <a:t>Gini - within-group index</a:t>
                </a:r>
                <a:endParaRPr lang="de-DE" sz="1600" dirty="0">
                  <a:effectLst/>
                  <a:highlight>
                    <a:srgbClr val="FFFF00"/>
                  </a:highlight>
                  <a:ea typeface="Times New Roman" panose="02020603050405020304" pitchFamily="18" charset="0"/>
                  <a:cs typeface="Times New Roman" panose="02020603050405020304" pitchFamily="18" charset="0"/>
                </a:endParaRPr>
              </a:p>
              <a:p>
                <a:pPr algn="just">
                  <a:lnSpc>
                    <a:spcPct val="115000"/>
                  </a:lnSpc>
                  <a:spcAft>
                    <a:spcPts val="600"/>
                  </a:spcAft>
                </a:pPr>
                <a:r>
                  <a:rPr lang="en-US" sz="1800" dirty="0">
                    <a:effectLst/>
                    <a:ea typeface="Times New Roman" panose="02020603050405020304" pitchFamily="18" charset="0"/>
                    <a:cs typeface="Times New Roman" panose="02020603050405020304" pitchFamily="18" charset="0"/>
                  </a:rPr>
                  <a:t>(8)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𝐺𝐾</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𝑙𝑗</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𝑙𝑗</m:t>
                                            </m:r>
                                          </m:sub>
                                        </m:sSub>
                                      </m:e>
                                    </m:d>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e>
                            </m:nary>
                          </m:e>
                        </m:nary>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𝑤</m:t>
                            </m:r>
                          </m:e>
                          <m:sub>
                            <m:r>
                              <a:rPr lang="en-US" i="1">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𝑤𝑖</m:t>
                                </m:r>
                              </m:sub>
                            </m:sSub>
                          </m:e>
                        </m:nary>
                      </m:den>
                    </m:f>
                  </m:oMath>
                </a14:m>
                <a:r>
                  <a:rPr lang="en-US" sz="1800" dirty="0">
                    <a:effectLst/>
                    <a:ea typeface="Times New Roman" panose="02020603050405020304" pitchFamily="18" charset="0"/>
                    <a:cs typeface="Times New Roman" panose="02020603050405020304" pitchFamily="18" charset="0"/>
                  </a:rPr>
                  <a:t>  	for  l = k .</a:t>
                </a:r>
              </a:p>
              <a:p>
                <a:pPr algn="just">
                  <a:lnSpc>
                    <a:spcPct val="115000"/>
                  </a:lnSpc>
                  <a:spcAft>
                    <a:spcPts val="600"/>
                  </a:spcAft>
                </a:pPr>
                <a:r>
                  <a:rPr lang="en-US" sz="1600" kern="0" spc="75" dirty="0">
                    <a:effectLst/>
                    <a:highlight>
                      <a:srgbClr val="FFFF00"/>
                    </a:highlight>
                    <a:ea typeface="Times New Roman" panose="02020603050405020304" pitchFamily="18" charset="0"/>
                  </a:rPr>
                  <a:t>Gini - between-group index</a:t>
                </a:r>
                <a:endParaRPr lang="de-DE" sz="1600" dirty="0">
                  <a:effectLst/>
                  <a:highlight>
                    <a:srgbClr val="FFFF00"/>
                  </a:highlight>
                  <a:ea typeface="Times New Roman" panose="02020603050405020304" pitchFamily="18" charset="0"/>
                  <a:cs typeface="Times New Roman" panose="02020603050405020304" pitchFamily="18" charset="0"/>
                </a:endParaRPr>
              </a:p>
              <a:p>
                <a:pPr marL="0" lvl="1" algn="just">
                  <a:lnSpc>
                    <a:spcPct val="115000"/>
                  </a:lnSpc>
                  <a:spcAft>
                    <a:spcPts val="600"/>
                  </a:spcAft>
                </a:pPr>
                <a:r>
                  <a:rPr lang="en-US" sz="1800" dirty="0">
                    <a:effectLst/>
                    <a:ea typeface="Times New Roman" panose="02020603050405020304" pitchFamily="18" charset="0"/>
                    <a:cs typeface="Times New Roman" panose="02020603050405020304" pitchFamily="18" charset="0"/>
                  </a:rPr>
                  <a:t>(9)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𝐺𝐷</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𝑙𝑗</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𝑙𝑗</m:t>
                                            </m:r>
                                          </m:sub>
                                        </m:sSub>
                                      </m:e>
                                    </m:d>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e>
                            </m:nary>
                          </m:e>
                        </m:nary>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𝑤</m:t>
                            </m:r>
                          </m:e>
                          <m:sub>
                            <m:r>
                              <a:rPr lang="en-US" i="1">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𝑤𝑖</m:t>
                                </m:r>
                              </m:sub>
                            </m:sSub>
                          </m:e>
                        </m:nary>
                      </m:den>
                    </m:f>
                  </m:oMath>
                </a14:m>
                <a:r>
                  <a:rPr lang="en-US" sz="1800" dirty="0">
                    <a:effectLst/>
                    <a:ea typeface="Times New Roman" panose="02020603050405020304" pitchFamily="18" charset="0"/>
                    <a:cs typeface="Times New Roman" panose="02020603050405020304" pitchFamily="18" charset="0"/>
                  </a:rPr>
                  <a:t>  	for  l ≠ k .</a:t>
                </a:r>
                <a:endParaRPr lang="de-DE" sz="1600" dirty="0">
                  <a:effectLst/>
                  <a:ea typeface="Times New Roman" panose="02020603050405020304" pitchFamily="18" charset="0"/>
                  <a:cs typeface="Times New Roman" panose="02020603050405020304" pitchFamily="18" charset="0"/>
                </a:endParaRPr>
              </a:p>
              <a:p>
                <a:pPr algn="just">
                  <a:lnSpc>
                    <a:spcPct val="115000"/>
                  </a:lnSpc>
                  <a:spcAft>
                    <a:spcPts val="600"/>
                  </a:spcAft>
                </a:pPr>
                <a:r>
                  <a:rPr lang="en-US" sz="1800" dirty="0">
                    <a:effectLst/>
                    <a:ea typeface="Times New Roman" panose="02020603050405020304" pitchFamily="18" charset="0"/>
                    <a:cs typeface="Times New Roman" panose="02020603050405020304" pitchFamily="18" charset="0"/>
                  </a:rPr>
                  <a:t>we simplify within-group term GK and between-group component GD as</a:t>
                </a:r>
                <a:endParaRPr lang="de-DE" sz="1600" dirty="0">
                  <a:effectLst/>
                  <a:ea typeface="Times New Roman" panose="02020603050405020304" pitchFamily="18" charset="0"/>
                  <a:cs typeface="Times New Roman" panose="02020603050405020304" pitchFamily="18" charset="0"/>
                </a:endParaRPr>
              </a:p>
              <a:p>
                <a:pPr algn="just">
                  <a:lnSpc>
                    <a:spcPct val="115000"/>
                  </a:lnSpc>
                  <a:spcAft>
                    <a:spcPts val="600"/>
                  </a:spcAft>
                </a:pPr>
                <a:r>
                  <a:rPr lang="en-US" sz="1800" dirty="0">
                    <a:effectLst/>
                    <a:ea typeface="Times New Roman" panose="02020603050405020304" pitchFamily="18" charset="0"/>
                    <a:cs typeface="Times New Roman" panose="02020603050405020304" pitchFamily="18" charset="0"/>
                  </a:rPr>
                  <a:t>(10)	</a:t>
                </a:r>
                <a14:m>
                  <m:oMath xmlns:m="http://schemas.openxmlformats.org/officeDocument/2006/math">
                    <m:sSub>
                      <m:sSubPr>
                        <m:ctrlPr>
                          <a:rPr lang="de-DE" i="1"/>
                        </m:ctrlPr>
                      </m:sSubPr>
                      <m:e>
                        <m:r>
                          <a:rPr lang="en-US" i="1"/>
                          <m:t>𝐺𝐾</m:t>
                        </m:r>
                      </m:e>
                      <m:sub>
                        <m:r>
                          <a:rPr lang="en-US" i="1"/>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𝐺𝐾𝑠𝑢𝑚</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𝑤𝑘𝑖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𝑤</m:t>
                            </m:r>
                          </m:e>
                          <m:sub>
                            <m:r>
                              <a:rPr lang="en-US" i="1">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𝑋𝑠𝑢𝑚</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 </m:t>
                    </m:r>
                    <m:f>
                      <m:fPr>
                        <m:ctrlPr>
                          <a:rPr lang="de-DE" sz="18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f>
                          <m:fPr>
                            <m:type m:val="lin"/>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𝐺𝐾𝑠𝑢𝑚</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𝑤𝑘𝑖</m:t>
                                </m:r>
                              </m:sub>
                            </m:sSub>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𝑤</m:t>
                                </m:r>
                              </m:e>
                              <m:sub>
                                <m:r>
                                  <a:rPr lang="en-US" i="1">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den>
                        </m:f>
                      </m:num>
                      <m:den>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𝑋𝑠𝑢𝑚</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𝑤𝑖</m:t>
                            </m:r>
                          </m:sub>
                        </m:sSub>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e-DE" sz="1800" b="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e-DE" sz="1800" b="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𝑁</m:t>
                        </m:r>
                      </m:den>
                    </m:f>
                  </m:oMath>
                </a14:m>
                <a:r>
                  <a:rPr lang="en-US" sz="1800" dirty="0">
                    <a:effectLst/>
                    <a:ea typeface="Times New Roman" panose="02020603050405020304" pitchFamily="18" charset="0"/>
                    <a:cs typeface="Times New Roman" panose="02020603050405020304" pitchFamily="18" charset="0"/>
                  </a:rPr>
                  <a:t>   	for  l = k</a:t>
                </a:r>
                <a:endParaRPr lang="de-DE" sz="1600" dirty="0">
                  <a:effectLst/>
                  <a:ea typeface="Times New Roman" panose="02020603050405020304" pitchFamily="18" charset="0"/>
                  <a:cs typeface="Times New Roman" panose="02020603050405020304" pitchFamily="18" charset="0"/>
                </a:endParaRPr>
              </a:p>
              <a:p>
                <a:pPr marL="342900" indent="-342900" algn="just">
                  <a:lnSpc>
                    <a:spcPct val="115000"/>
                  </a:lnSpc>
                  <a:spcAft>
                    <a:spcPts val="600"/>
                  </a:spcAft>
                  <a:buAutoNum type="arabicParenBoth" startAt="12"/>
                </a:pPr>
                <a14:m>
                  <m:oMath xmlns:m="http://schemas.openxmlformats.org/officeDocument/2006/math">
                    <m:sSub>
                      <m:sSubPr>
                        <m:ctrlPr>
                          <a:rPr lang="de-DE" i="1"/>
                        </m:ctrlPr>
                      </m:sSubPr>
                      <m:e>
                        <m:r>
                          <a:rPr lang="de-DE" b="0" i="1" smtClean="0">
                            <a:latin typeface="Cambria Math" panose="02040503050406030204" pitchFamily="18" charset="0"/>
                          </a:rPr>
                          <m:t>           </m:t>
                        </m:r>
                        <m:r>
                          <a:rPr lang="en-US" i="1"/>
                          <m:t>𝐺</m:t>
                        </m:r>
                        <m:r>
                          <a:rPr lang="de-DE" b="0" i="1" smtClean="0">
                            <a:latin typeface="Cambria Math" panose="02040503050406030204" pitchFamily="18" charset="0"/>
                          </a:rPr>
                          <m:t>𝐷</m:t>
                        </m:r>
                      </m:e>
                      <m:sub>
                        <m:r>
                          <a:rPr lang="en-US" i="1"/>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𝐺𝐷𝑠𝑢𝑚</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𝑤𝑙𝑖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𝑤</m:t>
                            </m:r>
                          </m:e>
                          <m:sub>
                            <m:r>
                              <a:rPr lang="en-US" i="1">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𝑋𝑠𝑢𝑚</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 </m:t>
                    </m:r>
                    <m:f>
                      <m:fPr>
                        <m:ctrlPr>
                          <a:rPr lang="de-DE" sz="18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f>
                          <m:fPr>
                            <m:type m:val="lin"/>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𝐺𝑑𝑠𝑢𝑚</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𝑤𝑙𝑖</m:t>
                                </m:r>
                              </m:sub>
                            </m:sSub>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𝑤</m:t>
                                </m:r>
                              </m:e>
                              <m:sub>
                                <m:r>
                                  <a:rPr lang="en-US" i="1">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den>
                        </m:f>
                      </m:num>
                      <m:den>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𝑋𝑠𝑢𝑚</m:t>
                        </m:r>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𝑤𝑖</m:t>
                            </m:r>
                          </m:sub>
                        </m:sSub>
                        <m: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e-DE" sz="1800" b="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e-DE" sz="1800" b="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𝑁</m:t>
                        </m:r>
                      </m:den>
                    </m:f>
                  </m:oMath>
                </a14:m>
                <a:r>
                  <a:rPr lang="en-US" sz="1800" dirty="0">
                    <a:effectLst/>
                    <a:ea typeface="Times New Roman" panose="02020603050405020304" pitchFamily="18" charset="0"/>
                    <a:cs typeface="Times New Roman" panose="02020603050405020304" pitchFamily="18" charset="0"/>
                  </a:rPr>
                  <a:t> 		for  l ≠ k .</a:t>
                </a:r>
              </a:p>
              <a:p>
                <a:pPr algn="just">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Aggregated within-between-group components can be derived as means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(14)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𝐺𝐾</m:t>
                    </m:r>
                    <m:r>
                      <a:rPr lang="en-US" sz="1800">
                        <a:effectLst/>
                        <a:latin typeface="Cambria Math" panose="02040503050406030204" pitchFamily="18" charset="0"/>
                        <a:ea typeface="Calibri" panose="020F0502020204030204" pitchFamily="34" charset="0"/>
                        <a:cs typeface="Times New Roman" panose="02020603050405020304" pitchFamily="18" charset="0"/>
                      </a:rPr>
                      <m:t>= </m:t>
                    </m:r>
                    <m:nary>
                      <m:naryPr>
                        <m:chr m:val="∑"/>
                        <m:limLoc m:val="subSup"/>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𝐺𝐾</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nary>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  		for  l = k	and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(15)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𝐺𝐷</m:t>
                    </m:r>
                    <m:r>
                      <a:rPr lang="en-US" sz="1800">
                        <a:effectLst/>
                        <a:latin typeface="Cambria Math" panose="02040503050406030204" pitchFamily="18" charset="0"/>
                        <a:ea typeface="Calibri" panose="020F0502020204030204" pitchFamily="34" charset="0"/>
                        <a:cs typeface="Times New Roman" panose="02020603050405020304" pitchFamily="18" charset="0"/>
                      </a:rPr>
                      <m:t>= </m:t>
                    </m:r>
                    <m:nary>
                      <m:naryPr>
                        <m:chr m:val="∑"/>
                        <m:limLoc m:val="subSup"/>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𝐺𝐷</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nary>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  		for  l ≠ k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Textfeld 4">
                <a:extLst>
                  <a:ext uri="{FF2B5EF4-FFF2-40B4-BE49-F238E27FC236}">
                    <a16:creationId xmlns:a16="http://schemas.microsoft.com/office/drawing/2014/main" id="{86313852-C5CD-AD11-5392-B7A760C48036}"/>
                  </a:ext>
                </a:extLst>
              </p:cNvPr>
              <p:cNvSpPr txBox="1">
                <a:spLocks noRot="1" noChangeAspect="1" noMove="1" noResize="1" noEditPoints="1" noAdjustHandles="1" noChangeArrowheads="1" noChangeShapeType="1" noTextEdit="1"/>
              </p:cNvSpPr>
              <p:nvPr/>
            </p:nvSpPr>
            <p:spPr>
              <a:xfrm>
                <a:off x="826643" y="931929"/>
                <a:ext cx="11711709" cy="5339795"/>
              </a:xfrm>
              <a:prstGeom prst="rect">
                <a:avLst/>
              </a:prstGeom>
              <a:blipFill>
                <a:blip r:embed="rId2"/>
                <a:stretch>
                  <a:fillRect l="-469" t="-342" b="-11986"/>
                </a:stretch>
              </a:blipFill>
            </p:spPr>
            <p:txBody>
              <a:bodyPr/>
              <a:lstStyle/>
              <a:p>
                <a:r>
                  <a:rPr lang="de-DE">
                    <a:noFill/>
                  </a:rPr>
                  <a:t> </a:t>
                </a:r>
              </a:p>
            </p:txBody>
          </p:sp>
        </mc:Fallback>
      </mc:AlternateContent>
      <p:sp>
        <p:nvSpPr>
          <p:cNvPr id="2" name="Textfeld 1">
            <a:extLst>
              <a:ext uri="{FF2B5EF4-FFF2-40B4-BE49-F238E27FC236}">
                <a16:creationId xmlns:a16="http://schemas.microsoft.com/office/drawing/2014/main" id="{C3836B5B-D551-D7CB-E034-7096FBDE125A}"/>
              </a:ext>
            </a:extLst>
          </p:cNvPr>
          <p:cNvSpPr txBox="1"/>
          <p:nvPr/>
        </p:nvSpPr>
        <p:spPr>
          <a:xfrm>
            <a:off x="7472219" y="1120676"/>
            <a:ext cx="4719781" cy="2585323"/>
          </a:xfrm>
          <a:prstGeom prst="rect">
            <a:avLst/>
          </a:prstGeom>
          <a:noFill/>
        </p:spPr>
        <p:txBody>
          <a:bodyPr wrap="square" rtlCol="0">
            <a:spAutoFit/>
          </a:bodyPr>
          <a:lstStyle/>
          <a:p>
            <a:r>
              <a:rPr lang="de-DE" b="1" dirty="0">
                <a:solidFill>
                  <a:srgbClr val="C00000"/>
                </a:solidFill>
              </a:rPr>
              <a:t>Can </a:t>
            </a:r>
            <a:r>
              <a:rPr lang="de-DE" b="1" dirty="0" err="1">
                <a:solidFill>
                  <a:srgbClr val="C00000"/>
                </a:solidFill>
              </a:rPr>
              <a:t>we</a:t>
            </a:r>
            <a:r>
              <a:rPr lang="de-DE" b="1" dirty="0">
                <a:solidFill>
                  <a:srgbClr val="C00000"/>
                </a:solidFill>
              </a:rPr>
              <a:t> </a:t>
            </a:r>
            <a:r>
              <a:rPr lang="de-DE" b="1" dirty="0" err="1">
                <a:solidFill>
                  <a:srgbClr val="C00000"/>
                </a:solidFill>
              </a:rPr>
              <a:t>decompose</a:t>
            </a:r>
            <a:r>
              <a:rPr lang="de-DE" b="1" dirty="0">
                <a:solidFill>
                  <a:srgbClr val="C00000"/>
                </a:solidFill>
              </a:rPr>
              <a:t> Gini … </a:t>
            </a:r>
          </a:p>
          <a:p>
            <a:r>
              <a:rPr lang="de-DE" dirty="0">
                <a:solidFill>
                  <a:srgbClr val="00B050"/>
                </a:solidFill>
              </a:rPr>
              <a:t>[</a:t>
            </a:r>
            <a:r>
              <a:rPr lang="de-DE" dirty="0" err="1">
                <a:solidFill>
                  <a:srgbClr val="00B050"/>
                </a:solidFill>
              </a:rPr>
              <a:t>factor</a:t>
            </a:r>
            <a:r>
              <a:rPr lang="de-DE" dirty="0">
                <a:solidFill>
                  <a:srgbClr val="00B050"/>
                </a:solidFill>
              </a:rPr>
              <a:t> </a:t>
            </a:r>
            <a:r>
              <a:rPr lang="de-DE" dirty="0" err="1">
                <a:solidFill>
                  <a:srgbClr val="00B050"/>
                </a:solidFill>
              </a:rPr>
              <a:t>decomposition</a:t>
            </a:r>
            <a:r>
              <a:rPr lang="de-DE" dirty="0">
                <a:solidFill>
                  <a:srgbClr val="00B050"/>
                </a:solidFill>
              </a:rPr>
              <a:t>]</a:t>
            </a:r>
          </a:p>
          <a:p>
            <a:pPr marL="285750" indent="-285750">
              <a:buFont typeface="Wingdings" panose="05000000000000000000" pitchFamily="2" charset="2"/>
              <a:buChar char="Ø"/>
            </a:pPr>
            <a:r>
              <a:rPr lang="de-DE" dirty="0"/>
              <a:t> </a:t>
            </a:r>
            <a:r>
              <a:rPr lang="de-DE" dirty="0" err="1"/>
              <a:t>by</a:t>
            </a:r>
            <a:r>
              <a:rPr lang="de-DE" dirty="0"/>
              <a:t> </a:t>
            </a:r>
            <a:r>
              <a:rPr lang="de-DE" dirty="0" err="1"/>
              <a:t>within</a:t>
            </a:r>
            <a:r>
              <a:rPr lang="de-DE" dirty="0"/>
              <a:t>-</a:t>
            </a:r>
            <a:r>
              <a:rPr lang="de-DE" dirty="0" err="1"/>
              <a:t>between</a:t>
            </a:r>
            <a:r>
              <a:rPr lang="de-DE" dirty="0"/>
              <a:t>-group </a:t>
            </a:r>
            <a:br>
              <a:rPr lang="de-DE" dirty="0"/>
            </a:br>
            <a:r>
              <a:rPr lang="de-DE" dirty="0"/>
              <a:t> </a:t>
            </a:r>
            <a:r>
              <a:rPr lang="de-DE" dirty="0" err="1"/>
              <a:t>inequalities</a:t>
            </a:r>
            <a:r>
              <a:rPr lang="de-DE" dirty="0"/>
              <a:t> 			</a:t>
            </a:r>
            <a:r>
              <a:rPr lang="de-DE" dirty="0">
                <a:sym typeface="Wingdings" panose="05000000000000000000" pitchFamily="2" charset="2"/>
              </a:rPr>
              <a:t> </a:t>
            </a:r>
            <a:r>
              <a:rPr lang="de-DE" dirty="0" err="1">
                <a:solidFill>
                  <a:srgbClr val="00B050"/>
                </a:solidFill>
                <a:sym typeface="Wingdings" panose="05000000000000000000" pitchFamily="2" charset="2"/>
              </a:rPr>
              <a:t>yes</a:t>
            </a:r>
            <a:endParaRPr lang="de-DE" dirty="0">
              <a:solidFill>
                <a:srgbClr val="00B050"/>
              </a:solidFill>
              <a:sym typeface="Wingdings" panose="05000000000000000000" pitchFamily="2" charset="2"/>
            </a:endParaRPr>
          </a:p>
          <a:p>
            <a:pPr marL="285750" indent="-285750">
              <a:buFont typeface="Wingdings" panose="05000000000000000000" pitchFamily="2" charset="2"/>
              <a:buChar char="Ø"/>
            </a:pPr>
            <a:r>
              <a:rPr lang="de-DE" dirty="0">
                <a:sym typeface="Wingdings" panose="05000000000000000000" pitchFamily="2" charset="2"/>
              </a:rPr>
              <a:t> </a:t>
            </a:r>
            <a:r>
              <a:rPr lang="de-DE" dirty="0" err="1">
                <a:sym typeface="Wingdings" panose="05000000000000000000" pitchFamily="2" charset="2"/>
              </a:rPr>
              <a:t>by</a:t>
            </a:r>
            <a:r>
              <a:rPr lang="de-DE" dirty="0">
                <a:sym typeface="Wingdings" panose="05000000000000000000" pitchFamily="2" charset="2"/>
              </a:rPr>
              <a:t> </a:t>
            </a:r>
            <a:r>
              <a:rPr lang="de-DE" dirty="0" err="1">
                <a:sym typeface="Wingdings" panose="05000000000000000000" pitchFamily="2" charset="2"/>
              </a:rPr>
              <a:t>adressing</a:t>
            </a:r>
            <a:r>
              <a:rPr lang="de-DE" dirty="0">
                <a:sym typeface="Wingdings" panose="05000000000000000000" pitchFamily="2" charset="2"/>
              </a:rPr>
              <a:t> </a:t>
            </a:r>
            <a:r>
              <a:rPr lang="de-DE" dirty="0" err="1">
                <a:sym typeface="Wingdings" panose="05000000000000000000" pitchFamily="2" charset="2"/>
              </a:rPr>
              <a:t>inequalities</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br>
              <a:rPr lang="de-DE" dirty="0">
                <a:sym typeface="Wingdings" panose="05000000000000000000" pitchFamily="2" charset="2"/>
              </a:rPr>
            </a:br>
            <a:r>
              <a:rPr lang="de-DE" dirty="0">
                <a:sym typeface="Wingdings" panose="05000000000000000000" pitchFamily="2" charset="2"/>
              </a:rPr>
              <a:t> </a:t>
            </a:r>
            <a:r>
              <a:rPr lang="de-DE" dirty="0" err="1">
                <a:sym typeface="Wingdings" panose="05000000000000000000" pitchFamily="2" charset="2"/>
              </a:rPr>
              <a:t>subgroups</a:t>
            </a:r>
            <a:r>
              <a:rPr lang="de-DE" dirty="0">
                <a:sym typeface="Wingdings" panose="05000000000000000000" pitchFamily="2" charset="2"/>
              </a:rPr>
              <a:t> (</a:t>
            </a:r>
            <a:r>
              <a:rPr lang="de-DE" dirty="0" err="1">
                <a:solidFill>
                  <a:srgbClr val="FF0000"/>
                </a:solidFill>
                <a:sym typeface="Wingdings" panose="05000000000000000000" pitchFamily="2" charset="2"/>
              </a:rPr>
              <a:t>without</a:t>
            </a:r>
            <a:r>
              <a:rPr lang="de-DE" dirty="0">
                <a:solidFill>
                  <a:srgbClr val="FF0000"/>
                </a:solidFill>
                <a:sym typeface="Wingdings" panose="05000000000000000000" pitchFamily="2" charset="2"/>
              </a:rPr>
              <a:t> </a:t>
            </a:r>
            <a:r>
              <a:rPr lang="de-DE" dirty="0" err="1">
                <a:solidFill>
                  <a:srgbClr val="FF0000"/>
                </a:solidFill>
                <a:sym typeface="Wingdings" panose="05000000000000000000" pitchFamily="2" charset="2"/>
              </a:rPr>
              <a:t>overlaps</a:t>
            </a:r>
            <a:r>
              <a:rPr lang="de-DE" dirty="0">
                <a:sym typeface="Wingdings" panose="05000000000000000000" pitchFamily="2" charset="2"/>
              </a:rPr>
              <a:t>)	 </a:t>
            </a:r>
            <a:r>
              <a:rPr lang="de-DE" dirty="0" err="1">
                <a:solidFill>
                  <a:srgbClr val="FF0000"/>
                </a:solidFill>
                <a:sym typeface="Wingdings" panose="05000000000000000000" pitchFamily="2" charset="2"/>
              </a:rPr>
              <a:t>no</a:t>
            </a:r>
            <a:endParaRPr lang="de-DE" dirty="0">
              <a:solidFill>
                <a:srgbClr val="FF0000"/>
              </a:solidFill>
              <a:sym typeface="Wingdings" panose="05000000000000000000" pitchFamily="2" charset="2"/>
            </a:endParaRPr>
          </a:p>
          <a:p>
            <a:r>
              <a:rPr lang="de-DE" dirty="0">
                <a:solidFill>
                  <a:srgbClr val="00B050"/>
                </a:solidFill>
              </a:rPr>
              <a:t>[</a:t>
            </a:r>
            <a:r>
              <a:rPr lang="de-DE" dirty="0" err="1">
                <a:solidFill>
                  <a:srgbClr val="00B050"/>
                </a:solidFill>
              </a:rPr>
              <a:t>subgroup</a:t>
            </a:r>
            <a:r>
              <a:rPr lang="de-DE" dirty="0">
                <a:solidFill>
                  <a:srgbClr val="00B050"/>
                </a:solidFill>
              </a:rPr>
              <a:t> </a:t>
            </a:r>
            <a:r>
              <a:rPr lang="de-DE" dirty="0" err="1">
                <a:solidFill>
                  <a:srgbClr val="00B050"/>
                </a:solidFill>
              </a:rPr>
              <a:t>decomposition</a:t>
            </a:r>
            <a:r>
              <a:rPr lang="de-DE" dirty="0">
                <a:solidFill>
                  <a:srgbClr val="00B050"/>
                </a:solidFill>
              </a:rPr>
              <a:t>]</a:t>
            </a:r>
            <a:endParaRPr lang="de-DE" dirty="0">
              <a:sym typeface="Wingdings" panose="05000000000000000000" pitchFamily="2" charset="2"/>
            </a:endParaRPr>
          </a:p>
          <a:p>
            <a:pPr marL="285750" indent="-285750">
              <a:buFont typeface="Wingdings" panose="05000000000000000000" pitchFamily="2" charset="2"/>
              <a:buChar char="Ø"/>
            </a:pPr>
            <a:r>
              <a:rPr lang="de-DE" dirty="0">
                <a:sym typeface="Wingdings" panose="05000000000000000000" pitchFamily="2" charset="2"/>
              </a:rPr>
              <a:t> </a:t>
            </a:r>
            <a:r>
              <a:rPr lang="de-DE" dirty="0" err="1">
                <a:sym typeface="Wingdings" panose="05000000000000000000" pitchFamily="2" charset="2"/>
              </a:rPr>
              <a:t>by</a:t>
            </a:r>
            <a:r>
              <a:rPr lang="de-DE" dirty="0">
                <a:sym typeface="Wingdings" panose="05000000000000000000" pitchFamily="2" charset="2"/>
              </a:rPr>
              <a:t> </a:t>
            </a:r>
            <a:r>
              <a:rPr lang="de-DE" dirty="0" err="1">
                <a:sym typeface="Wingdings" panose="05000000000000000000" pitchFamily="2" charset="2"/>
              </a:rPr>
              <a:t>subgroup</a:t>
            </a:r>
            <a:r>
              <a:rPr lang="de-DE" dirty="0">
                <a:sym typeface="Wingdings" panose="05000000000000000000" pitchFamily="2" charset="2"/>
              </a:rPr>
              <a:t> </a:t>
            </a:r>
            <a:r>
              <a:rPr lang="de-DE" dirty="0" err="1">
                <a:sym typeface="Wingdings" panose="05000000000000000000" pitchFamily="2" charset="2"/>
              </a:rPr>
              <a:t>levels</a:t>
            </a:r>
            <a:r>
              <a:rPr lang="de-DE" dirty="0">
                <a:sym typeface="Wingdings" panose="05000000000000000000" pitchFamily="2" charset="2"/>
              </a:rPr>
              <a:t>		 </a:t>
            </a:r>
            <a:r>
              <a:rPr lang="de-DE" dirty="0" err="1">
                <a:solidFill>
                  <a:srgbClr val="00B050"/>
                </a:solidFill>
                <a:sym typeface="Wingdings" panose="05000000000000000000" pitchFamily="2" charset="2"/>
              </a:rPr>
              <a:t>yes</a:t>
            </a:r>
            <a:endParaRPr lang="de-DE" dirty="0">
              <a:solidFill>
                <a:srgbClr val="00B050"/>
              </a:solidFill>
              <a:sym typeface="Wingdings" panose="05000000000000000000" pitchFamily="2" charset="2"/>
            </a:endParaRPr>
          </a:p>
          <a:p>
            <a:endParaRPr lang="de-DE" dirty="0"/>
          </a:p>
        </p:txBody>
      </p:sp>
      <p:sp>
        <p:nvSpPr>
          <p:cNvPr id="4" name="Textfeld 3">
            <a:extLst>
              <a:ext uri="{FF2B5EF4-FFF2-40B4-BE49-F238E27FC236}">
                <a16:creationId xmlns:a16="http://schemas.microsoft.com/office/drawing/2014/main" id="{C5AADC5E-82C4-1889-F4D7-A9CE8A7F3DC8}"/>
              </a:ext>
            </a:extLst>
          </p:cNvPr>
          <p:cNvSpPr txBox="1"/>
          <p:nvPr/>
        </p:nvSpPr>
        <p:spPr>
          <a:xfrm>
            <a:off x="8579658" y="4157768"/>
            <a:ext cx="3414684" cy="1202252"/>
          </a:xfrm>
          <a:prstGeom prst="rect">
            <a:avLst/>
          </a:prstGeom>
          <a:noFill/>
        </p:spPr>
        <p:txBody>
          <a:bodyPr wrap="square">
            <a:spAutoFit/>
          </a:bodyPr>
          <a:lstStyle/>
          <a:p>
            <a:pPr indent="-180340">
              <a:lnSpc>
                <a:spcPct val="115000"/>
              </a:lnSpc>
              <a:spcAft>
                <a:spcPts val="1000"/>
              </a:spcAft>
            </a:pPr>
            <a:r>
              <a:rPr lang="en-US" sz="1600" i="1" kern="0" dirty="0" err="1">
                <a:latin typeface="Times New Roman" panose="02020603050405020304" pitchFamily="18" charset="0"/>
              </a:rPr>
              <a:t>Yitzhaki</a:t>
            </a:r>
            <a:r>
              <a:rPr lang="en-US" sz="1600" i="1" kern="0" dirty="0">
                <a:latin typeface="Times New Roman" panose="02020603050405020304" pitchFamily="18" charset="0"/>
              </a:rPr>
              <a:t> 1994; </a:t>
            </a:r>
            <a:r>
              <a:rPr lang="en-US" sz="1600" i="1" kern="0" dirty="0" err="1">
                <a:latin typeface="Times New Roman" panose="02020603050405020304" pitchFamily="18" charset="0"/>
              </a:rPr>
              <a:t>Yitzhaki</a:t>
            </a:r>
            <a:r>
              <a:rPr lang="en-US" sz="1600" i="1" kern="0" dirty="0">
                <a:latin typeface="Times New Roman" panose="02020603050405020304" pitchFamily="18" charset="0"/>
              </a:rPr>
              <a:t>/</a:t>
            </a:r>
            <a:r>
              <a:rPr lang="en-US" sz="1600" i="1" kern="0" dirty="0" err="1">
                <a:latin typeface="Times New Roman" panose="02020603050405020304" pitchFamily="18" charset="0"/>
              </a:rPr>
              <a:t>Lerman</a:t>
            </a:r>
            <a:r>
              <a:rPr lang="en-US" sz="1600" i="1" kern="0" dirty="0">
                <a:latin typeface="Times New Roman" panose="02020603050405020304" pitchFamily="18" charset="0"/>
              </a:rPr>
              <a:t> 1991; </a:t>
            </a:r>
            <a:r>
              <a:rPr lang="en-US" sz="1600" i="1" kern="0" dirty="0" err="1">
                <a:latin typeface="Times New Roman" panose="02020603050405020304" pitchFamily="18" charset="0"/>
              </a:rPr>
              <a:t>Dagum</a:t>
            </a:r>
            <a:r>
              <a:rPr lang="en-US" sz="1600" i="1" kern="0" dirty="0">
                <a:latin typeface="Times New Roman" panose="02020603050405020304" pitchFamily="18" charset="0"/>
              </a:rPr>
              <a:t> 1980, Deutsch/Silber 1997; 1997a,b;  Georgi 1999; </a:t>
            </a:r>
            <a:r>
              <a:rPr lang="en-US" sz="1600" i="1" kern="0" dirty="0" err="1">
                <a:latin typeface="Times New Roman" panose="02020603050405020304" pitchFamily="18" charset="0"/>
              </a:rPr>
              <a:t>Radaelli</a:t>
            </a:r>
            <a:r>
              <a:rPr lang="en-US" sz="1600" i="1" kern="0" dirty="0">
                <a:latin typeface="Times New Roman" panose="02020603050405020304" pitchFamily="18" charset="0"/>
              </a:rPr>
              <a:t> 2010; Costa 2008, 2021; </a:t>
            </a:r>
          </a:p>
        </p:txBody>
      </p:sp>
    </p:spTree>
    <p:extLst>
      <p:ext uri="{BB962C8B-B14F-4D97-AF65-F5344CB8AC3E}">
        <p14:creationId xmlns:p14="http://schemas.microsoft.com/office/powerpoint/2010/main" val="3970802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6853" y="404298"/>
            <a:ext cx="10515600" cy="2852737"/>
          </a:xfrm>
        </p:spPr>
        <p:txBody>
          <a:bodyPr/>
          <a:lstStyle/>
          <a:p>
            <a:pPr algn="r"/>
            <a:r>
              <a:rPr lang="en-US" dirty="0">
                <a:solidFill>
                  <a:srgbClr val="0070C0"/>
                </a:solidFill>
              </a:rPr>
              <a:t>Framing </a:t>
            </a:r>
            <a:br>
              <a:rPr lang="en-US" dirty="0"/>
            </a:br>
            <a:endParaRPr lang="de-DE" dirty="0"/>
          </a:p>
        </p:txBody>
      </p:sp>
      <p:sp>
        <p:nvSpPr>
          <p:cNvPr id="3" name="Textplatzhalter 2"/>
          <p:cNvSpPr>
            <a:spLocks noGrp="1"/>
          </p:cNvSpPr>
          <p:nvPr>
            <p:ph type="body" idx="1"/>
          </p:nvPr>
        </p:nvSpPr>
        <p:spPr>
          <a:xfrm>
            <a:off x="557939" y="4386263"/>
            <a:ext cx="11248238" cy="1972702"/>
          </a:xfrm>
        </p:spPr>
        <p:txBody>
          <a:bodyPr>
            <a:normAutofit fontScale="92500" lnSpcReduction="10000"/>
          </a:bodyPr>
          <a:lstStyle/>
          <a:p>
            <a:r>
              <a:rPr lang="de-DE" b="1" dirty="0"/>
              <a:t>[1]	Framing – </a:t>
            </a:r>
            <a:r>
              <a:rPr lang="en-US" sz="2400" dirty="0">
                <a:solidFill>
                  <a:srgbClr val="FF0000"/>
                </a:solidFill>
              </a:rPr>
              <a:t>Why Multi-dimensional </a:t>
            </a:r>
            <a:r>
              <a:rPr lang="en-US" sz="2400" dirty="0" err="1">
                <a:solidFill>
                  <a:srgbClr val="FF0000"/>
                </a:solidFill>
              </a:rPr>
              <a:t>WellBeing</a:t>
            </a:r>
            <a:r>
              <a:rPr lang="en-US" sz="2400" dirty="0">
                <a:solidFill>
                  <a:srgbClr val="FF0000"/>
                </a:solidFill>
              </a:rPr>
              <a:t> Applications?</a:t>
            </a:r>
            <a:endParaRPr lang="de-DE" b="1" dirty="0">
              <a:solidFill>
                <a:srgbClr val="FF0000"/>
              </a:solidFill>
            </a:endParaRPr>
          </a:p>
          <a:p>
            <a:r>
              <a:rPr lang="de-DE" dirty="0"/>
              <a:t>1.1	</a:t>
            </a:r>
            <a:r>
              <a:rPr lang="en-US" dirty="0"/>
              <a:t>Identifying</a:t>
            </a:r>
            <a:r>
              <a:rPr lang="de-DE" dirty="0"/>
              <a:t> individual </a:t>
            </a:r>
            <a:r>
              <a:rPr lang="de-DE" dirty="0" err="1">
                <a:solidFill>
                  <a:schemeClr val="accent5"/>
                </a:solidFill>
              </a:rPr>
              <a:t>overlaps</a:t>
            </a:r>
            <a:r>
              <a:rPr lang="de-DE" dirty="0"/>
              <a:t> </a:t>
            </a:r>
            <a:r>
              <a:rPr lang="en-US" dirty="0"/>
              <a:t>in well-being </a:t>
            </a:r>
            <a:r>
              <a:rPr lang="de-DE" dirty="0" err="1"/>
              <a:t>indicators</a:t>
            </a:r>
            <a:r>
              <a:rPr lang="de-DE" dirty="0"/>
              <a:t> </a:t>
            </a:r>
            <a:r>
              <a:rPr lang="en-US" sz="1800" dirty="0">
                <a:solidFill>
                  <a:schemeClr val="accent5"/>
                </a:solidFill>
              </a:rPr>
              <a:t>{across conception levels}</a:t>
            </a:r>
            <a:endParaRPr lang="de-DE" sz="1800" dirty="0">
              <a:solidFill>
                <a:schemeClr val="accent5"/>
              </a:solidFill>
            </a:endParaRPr>
          </a:p>
          <a:p>
            <a:r>
              <a:rPr lang="de-DE" dirty="0"/>
              <a:t>1.2	</a:t>
            </a:r>
            <a:r>
              <a:rPr lang="en-US" dirty="0"/>
              <a:t>Identifying </a:t>
            </a:r>
            <a:r>
              <a:rPr lang="en-US" dirty="0">
                <a:solidFill>
                  <a:schemeClr val="accent5"/>
                </a:solidFill>
              </a:rPr>
              <a:t>shifts</a:t>
            </a:r>
            <a:r>
              <a:rPr lang="en-US" dirty="0"/>
              <a:t> in multiple deprivations | well-beings | inequalities </a:t>
            </a:r>
            <a:r>
              <a:rPr lang="en-US" sz="1800" dirty="0">
                <a:solidFill>
                  <a:schemeClr val="accent5"/>
                </a:solidFill>
              </a:rPr>
              <a:t>{for opinion dynamics}</a:t>
            </a:r>
            <a:endParaRPr lang="de-DE" sz="1800" dirty="0">
              <a:solidFill>
                <a:schemeClr val="accent5"/>
              </a:solidFill>
            </a:endParaRPr>
          </a:p>
          <a:p>
            <a:r>
              <a:rPr lang="de-DE" dirty="0"/>
              <a:t>1.3	</a:t>
            </a:r>
            <a:r>
              <a:rPr lang="en-US" dirty="0"/>
              <a:t>Providing </a:t>
            </a:r>
            <a:r>
              <a:rPr lang="en-US" dirty="0">
                <a:solidFill>
                  <a:schemeClr val="accent5"/>
                </a:solidFill>
              </a:rPr>
              <a:t>structured </a:t>
            </a:r>
            <a:r>
              <a:rPr lang="en-US" dirty="0"/>
              <a:t>(output) </a:t>
            </a:r>
            <a:r>
              <a:rPr lang="en-US" dirty="0">
                <a:solidFill>
                  <a:schemeClr val="accent5"/>
                </a:solidFill>
              </a:rPr>
              <a:t>indicators </a:t>
            </a:r>
            <a:r>
              <a:rPr lang="en-US" dirty="0"/>
              <a:t>for statistical (regression) analyses </a:t>
            </a:r>
            <a:r>
              <a:rPr lang="en-US" sz="1800" dirty="0">
                <a:solidFill>
                  <a:schemeClr val="accent5"/>
                </a:solidFill>
              </a:rPr>
              <a:t>{individual scores}</a:t>
            </a:r>
            <a:endParaRPr lang="de-DE" sz="1800" dirty="0">
              <a:solidFill>
                <a:schemeClr val="accent5"/>
              </a:solidFill>
            </a:endParaRPr>
          </a:p>
          <a:p>
            <a:r>
              <a:rPr lang="de-DE" dirty="0"/>
              <a:t>			</a:t>
            </a:r>
          </a:p>
        </p:txBody>
      </p:sp>
    </p:spTree>
    <p:extLst>
      <p:ext uri="{BB962C8B-B14F-4D97-AF65-F5344CB8AC3E}">
        <p14:creationId xmlns:p14="http://schemas.microsoft.com/office/powerpoint/2010/main" val="835999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platzhalter 2">
                <a:extLst>
                  <a:ext uri="{FF2B5EF4-FFF2-40B4-BE49-F238E27FC236}">
                    <a16:creationId xmlns:a16="http://schemas.microsoft.com/office/drawing/2014/main" id="{71E5F0E4-D134-9EB3-3985-70BAF9C54400}"/>
                  </a:ext>
                </a:extLst>
              </p:cNvPr>
              <p:cNvSpPr>
                <a:spLocks noGrp="1"/>
              </p:cNvSpPr>
              <p:nvPr>
                <p:ph type="body" idx="1"/>
              </p:nvPr>
            </p:nvSpPr>
            <p:spPr>
              <a:xfrm>
                <a:off x="200674" y="480349"/>
                <a:ext cx="11539960" cy="5602808"/>
              </a:xfrm>
            </p:spPr>
            <p:txBody>
              <a:bodyPr>
                <a:normAutofit fontScale="25000" lnSpcReduction="20000"/>
              </a:bodyPr>
              <a:lstStyle/>
              <a:p>
                <a:pPr>
                  <a:lnSpc>
                    <a:spcPct val="110000"/>
                  </a:lnSpc>
                  <a:spcAft>
                    <a:spcPts val="600"/>
                  </a:spcAft>
                </a:pPr>
                <a:r>
                  <a:rPr lang="en-US" sz="9600" b="1" kern="0" spc="75" dirty="0">
                    <a:solidFill>
                      <a:schemeClr val="accent5"/>
                    </a:solidFill>
                  </a:rPr>
                  <a:t>Mean-Group-Differences as between-group Gini sub-index for </a:t>
                </a:r>
                <a:r>
                  <a:rPr lang="en-US" sz="9600" b="1" kern="0" spc="75" dirty="0">
                    <a:solidFill>
                      <a:srgbClr val="FF0000"/>
                    </a:solidFill>
                  </a:rPr>
                  <a:t>Horizontal Inequality</a:t>
                </a:r>
                <a:endParaRPr lang="de-DE" sz="9600" b="1" kern="0" spc="75" dirty="0">
                  <a:solidFill>
                    <a:srgbClr val="FF0000"/>
                  </a:solidFill>
                </a:endParaRPr>
              </a:p>
              <a:p>
                <a:pPr algn="just">
                  <a:lnSpc>
                    <a:spcPct val="115000"/>
                  </a:lnSpc>
                  <a:spcAft>
                    <a:spcPts val="600"/>
                  </a:spcAft>
                </a:pPr>
                <a:r>
                  <a:rPr lang="en-US" sz="7200" dirty="0">
                    <a:effectLst/>
                    <a:ea typeface="Times New Roman" panose="02020603050405020304" pitchFamily="18" charset="0"/>
                    <a:cs typeface="Times New Roman" panose="02020603050405020304" pitchFamily="18" charset="0"/>
                  </a:rPr>
                  <a:t>Variations in GD describe any absolute differences in variable x between individual </a:t>
                </a:r>
                <a:r>
                  <a:rPr lang="en-US" sz="7200" dirty="0" err="1">
                    <a:effectLst/>
                    <a:ea typeface="Times New Roman" panose="02020603050405020304" pitchFamily="18" charset="0"/>
                    <a:cs typeface="Times New Roman" panose="02020603050405020304" pitchFamily="18" charset="0"/>
                  </a:rPr>
                  <a:t>i</a:t>
                </a:r>
                <a:r>
                  <a:rPr lang="en-US" sz="7200" dirty="0">
                    <a:effectLst/>
                    <a:ea typeface="Times New Roman" panose="02020603050405020304" pitchFamily="18" charset="0"/>
                    <a:cs typeface="Times New Roman" panose="02020603050405020304" pitchFamily="18" charset="0"/>
                  </a:rPr>
                  <a:t> at group level k (k=l) and any other individual j at any other subgroup levels l ( </a:t>
                </a:r>
                <a:r>
                  <a:rPr lang="en-US" sz="7200" dirty="0" err="1">
                    <a:effectLst/>
                    <a:ea typeface="Times New Roman" panose="02020603050405020304" pitchFamily="18" charset="0"/>
                    <a:cs typeface="Times New Roman" panose="02020603050405020304" pitchFamily="18" charset="0"/>
                  </a:rPr>
                  <a:t>k≠l</a:t>
                </a:r>
                <a:r>
                  <a:rPr lang="en-US" sz="7200" dirty="0">
                    <a:effectLst/>
                    <a:ea typeface="Times New Roman" panose="02020603050405020304" pitchFamily="18" charset="0"/>
                    <a:cs typeface="Times New Roman" panose="02020603050405020304" pitchFamily="18" charset="0"/>
                  </a:rPr>
                  <a:t>) . The variations in GD between individuals </a:t>
                </a:r>
                <a:r>
                  <a:rPr lang="en-US" sz="7200" dirty="0" err="1">
                    <a:effectLst/>
                    <a:ea typeface="Times New Roman" panose="02020603050405020304" pitchFamily="18" charset="0"/>
                    <a:cs typeface="Times New Roman" panose="02020603050405020304" pitchFamily="18" charset="0"/>
                  </a:rPr>
                  <a:t>i</a:t>
                </a:r>
                <a:r>
                  <a:rPr lang="en-US" sz="7200" dirty="0">
                    <a:effectLst/>
                    <a:ea typeface="Times New Roman" panose="02020603050405020304" pitchFamily="18" charset="0"/>
                    <a:cs typeface="Times New Roman" panose="02020603050405020304" pitchFamily="18" charset="0"/>
                  </a:rPr>
                  <a:t> and j also include mean group differences between the own subgroup level k and any other subgroup level l. To obtain further information on the sources of between-group differences, we treat mean group differences GMK as an integral part of overall GD components. </a:t>
                </a:r>
                <a:endParaRPr lang="de-DE" sz="7200" dirty="0">
                  <a:effectLst/>
                  <a:ea typeface="Times New Roman" panose="02020603050405020304" pitchFamily="18" charset="0"/>
                  <a:cs typeface="Times New Roman" panose="02020603050405020304" pitchFamily="18" charset="0"/>
                </a:endParaRPr>
              </a:p>
              <a:p>
                <a:pPr marL="1143000" indent="-1143000" algn="just">
                  <a:lnSpc>
                    <a:spcPct val="115000"/>
                  </a:lnSpc>
                  <a:spcAft>
                    <a:spcPts val="600"/>
                  </a:spcAft>
                  <a:buAutoNum type="arabicParenBoth" startAt="13"/>
                </a:pPr>
                <a14:m>
                  <m:oMath xmlns:m="http://schemas.openxmlformats.org/officeDocument/2006/math">
                    <m:r>
                      <a:rPr lang="es-MX" sz="7200"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𝐺𝑀𝐾</m:t>
                    </m:r>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subSup"/>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𝑘𝑖</m:t>
                            </m:r>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𝑙𝑗</m:t>
                                </m:r>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e>
                                <m:d>
                                  <m:dPr>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720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µ</m:t>
                                            </m:r>
                                          </m:e>
                                          <m:sub>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sub>
                                        </m:sSub>
                                        <m:d>
                                          <m:dPr>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𝑘𝑖</m:t>
                                                </m:r>
                                              </m:sub>
                                            </m:sSub>
                                          </m:e>
                                        </m:d>
                                        <m:r>
                                          <a:rPr lang="en-US" sz="720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720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µ</m:t>
                                            </m:r>
                                          </m:e>
                                          <m:sub>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𝑙</m:t>
                                            </m:r>
                                          </m:sub>
                                        </m:sSub>
                                        <m:d>
                                          <m:dPr>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𝑙𝑗</m:t>
                                                </m:r>
                                              </m:sub>
                                            </m:sSub>
                                          </m:e>
                                        </m:d>
                                      </m:e>
                                    </m:d>
                                  </m:e>
                                </m:d>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720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 </m:t>
                                </m:r>
                              </m:e>
                            </m:nary>
                          </m:e>
                        </m:nary>
                      </m:num>
                      <m:den>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s-MX"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72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72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𝑤</m:t>
                            </m:r>
                          </m:e>
                          <m:sub>
                            <m:r>
                              <a:rPr lang="en-US" sz="72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subSup"/>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72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𝑤𝑖</m:t>
                                </m:r>
                              </m:sub>
                            </m:sSub>
                          </m:e>
                        </m:nary>
                      </m:den>
                    </m:f>
                  </m:oMath>
                </a14:m>
                <a:r>
                  <a:rPr lang="en-US" sz="7200" dirty="0">
                    <a:effectLst/>
                    <a:ea typeface="Times New Roman" panose="02020603050405020304" pitchFamily="18" charset="0"/>
                    <a:cs typeface="Times New Roman" panose="02020603050405020304" pitchFamily="18" charset="0"/>
                  </a:rPr>
                  <a:t> 	with  </a:t>
                </a:r>
                <a14:m>
                  <m:oMath xmlns:m="http://schemas.openxmlformats.org/officeDocument/2006/math">
                    <m:nary>
                      <m:naryPr>
                        <m:chr m:val="∑"/>
                        <m:limLoc m:val="subSup"/>
                        <m:ctrlPr>
                          <a:rPr lang="de-DE" sz="72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7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𝑁</m:t>
                        </m:r>
                      </m:e>
                    </m:nary>
                  </m:oMath>
                </a14:m>
                <a:r>
                  <a:rPr lang="en-US" sz="7200" dirty="0">
                    <a:effectLst/>
                    <a:ea typeface="Times New Roman" panose="02020603050405020304" pitchFamily="18" charset="0"/>
                    <a:cs typeface="Times New Roman" panose="02020603050405020304" pitchFamily="18" charset="0"/>
                  </a:rPr>
                  <a:t>   and  </a:t>
                </a:r>
                <a14:m>
                  <m:oMath xmlns:m="http://schemas.openxmlformats.org/officeDocument/2006/math">
                    <m:nary>
                      <m:naryPr>
                        <m:chr m:val="∑"/>
                        <m:limLoc m:val="subSup"/>
                        <m:ctrlPr>
                          <a:rPr lang="de-DE" sz="72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7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7200" i="1">
                            <a:effectLst/>
                            <a:latin typeface="Cambria Math" panose="02040503050406030204" pitchFamily="18" charset="0"/>
                            <a:ea typeface="Times New Roman" panose="02020603050405020304" pitchFamily="18" charset="0"/>
                            <a:cs typeface="Times New Roman" panose="02020603050405020304" pitchFamily="18" charset="0"/>
                          </a:rPr>
                          <m:t>𝑁</m:t>
                        </m:r>
                      </m:e>
                    </m:nary>
                  </m:oMath>
                </a14:m>
                <a:r>
                  <a:rPr lang="en-US" sz="7200" dirty="0">
                    <a:effectLst/>
                    <a:ea typeface="Times New Roman" panose="02020603050405020304" pitchFamily="18" charset="0"/>
                    <a:cs typeface="Times New Roman" panose="02020603050405020304" pitchFamily="18" charset="0"/>
                  </a:rPr>
                  <a:t>.</a:t>
                </a:r>
                <a:endParaRPr lang="de-DE" sz="7200" dirty="0">
                  <a:ea typeface="Times New Roman" panose="02020603050405020304" pitchFamily="18" charset="0"/>
                  <a:cs typeface="Times New Roman" panose="02020603050405020304" pitchFamily="18" charset="0"/>
                </a:endParaRPr>
              </a:p>
              <a:p>
                <a:pPr marL="1143000" indent="-1143000" algn="just">
                  <a:lnSpc>
                    <a:spcPct val="115000"/>
                  </a:lnSpc>
                  <a:spcAft>
                    <a:spcPts val="600"/>
                  </a:spcAft>
                  <a:buAutoNum type="arabicParenBoth" startAt="13"/>
                </a:pPr>
                <a:endParaRPr lang="de-DE" sz="7200" dirty="0">
                  <a:effectLst/>
                  <a:ea typeface="Times New Roman" panose="02020603050405020304" pitchFamily="18" charset="0"/>
                  <a:cs typeface="Times New Roman" panose="02020603050405020304" pitchFamily="18" charset="0"/>
                </a:endParaRPr>
              </a:p>
              <a:p>
                <a:pPr algn="just">
                  <a:lnSpc>
                    <a:spcPct val="115000"/>
                  </a:lnSpc>
                  <a:spcAft>
                    <a:spcPts val="600"/>
                  </a:spcAft>
                </a:pPr>
                <a:r>
                  <a:rPr lang="en-US" sz="7200" dirty="0">
                    <a:effectLst/>
                    <a:ea typeface="Times New Roman" panose="02020603050405020304" pitchFamily="18" charset="0"/>
                    <a:cs typeface="Times New Roman" panose="02020603050405020304" pitchFamily="18" charset="0"/>
                  </a:rPr>
                  <a:t>we accordingly simplify inequalities in mean group differences GMK as </a:t>
                </a:r>
                <a:endParaRPr lang="de-DE" sz="7200" dirty="0">
                  <a:effectLst/>
                  <a:ea typeface="Times New Roman" panose="02020603050405020304" pitchFamily="18" charset="0"/>
                  <a:cs typeface="Times New Roman" panose="02020603050405020304" pitchFamily="18" charset="0"/>
                </a:endParaRPr>
              </a:p>
              <a:p>
                <a:pPr algn="just">
                  <a:lnSpc>
                    <a:spcPct val="115000"/>
                  </a:lnSpc>
                  <a:spcAft>
                    <a:spcPts val="600"/>
                  </a:spcAft>
                </a:pPr>
                <a14:m>
                  <m:oMath xmlns:m="http://schemas.openxmlformats.org/officeDocument/2006/math">
                    <m:d>
                      <m:dPr>
                        <m:ctrlPr>
                          <a:rPr lang="de-DE" sz="7200" b="0" i="0" smtClean="0">
                            <a:latin typeface="Cambria Math" panose="02040503050406030204" pitchFamily="18" charset="0"/>
                            <a:ea typeface="Cambria Math" panose="02040503050406030204" pitchFamily="18" charset="0"/>
                            <a:cs typeface="Times New Roman" panose="02020603050405020304" pitchFamily="18" charset="0"/>
                          </a:rPr>
                        </m:ctrlPr>
                      </m:dPr>
                      <m:e>
                        <m:r>
                          <a:rPr lang="de-DE" sz="7200" b="0" i="0" smtClean="0">
                            <a:latin typeface="Cambria Math" panose="02040503050406030204" pitchFamily="18" charset="0"/>
                            <a:ea typeface="Cambria Math" panose="02040503050406030204" pitchFamily="18" charset="0"/>
                            <a:cs typeface="Times New Roman" panose="02020603050405020304" pitchFamily="18" charset="0"/>
                          </a:rPr>
                          <m:t>16</m:t>
                        </m:r>
                      </m:e>
                    </m:d>
                    <m:r>
                      <a:rPr lang="de-DE" sz="7200" b="0" i="0" smtClean="0">
                        <a:latin typeface="Cambria Math" panose="02040503050406030204" pitchFamily="18" charset="0"/>
                        <a:ea typeface="Cambria Math" panose="02040503050406030204" pitchFamily="18" charset="0"/>
                        <a:cs typeface="Times New Roman" panose="02020603050405020304" pitchFamily="18" charset="0"/>
                      </a:rPr>
                      <m:t>             </m:t>
                    </m:r>
                    <m:r>
                      <a:rPr lang="en-US" sz="7200">
                        <a:latin typeface="Cambria Math" panose="02040503050406030204" pitchFamily="18" charset="0"/>
                        <a:ea typeface="Cambria Math" panose="02040503050406030204" pitchFamily="18" charset="0"/>
                        <a:cs typeface="Times New Roman" panose="02020603050405020304" pitchFamily="18" charset="0"/>
                      </a:rPr>
                      <m:t>𝐺</m:t>
                    </m:r>
                    <m:sSub>
                      <m:sSubPr>
                        <m:ctrlPr>
                          <a:rPr lang="de-DE" sz="7200">
                            <a:latin typeface="Cambria Math" panose="02040503050406030204" pitchFamily="18" charset="0"/>
                            <a:ea typeface="Cambria Math" panose="02040503050406030204" pitchFamily="18" charset="0"/>
                            <a:cs typeface="Times New Roman" panose="02020603050405020304" pitchFamily="18" charset="0"/>
                          </a:rPr>
                        </m:ctrlPr>
                      </m:sSubPr>
                      <m:e>
                        <m:r>
                          <a:rPr lang="en-US" sz="7200">
                            <a:latin typeface="Cambria Math" panose="02040503050406030204" pitchFamily="18" charset="0"/>
                            <a:ea typeface="Cambria Math" panose="02040503050406030204" pitchFamily="18" charset="0"/>
                            <a:cs typeface="Times New Roman" panose="02020603050405020304" pitchFamily="18" charset="0"/>
                          </a:rPr>
                          <m:t>𝑀𝐾</m:t>
                        </m:r>
                      </m:e>
                      <m:sub>
                        <m:r>
                          <a:rPr lang="en-US" sz="7200">
                            <a:latin typeface="Cambria Math" panose="02040503050406030204" pitchFamily="18" charset="0"/>
                            <a:ea typeface="Cambria Math" panose="02040503050406030204" pitchFamily="18" charset="0"/>
                            <a:cs typeface="Times New Roman" panose="02020603050405020304" pitchFamily="18" charset="0"/>
                          </a:rPr>
                          <m:t>𝑖</m:t>
                        </m:r>
                      </m:sub>
                    </m:sSub>
                    <m:r>
                      <a:rPr lang="en-US" sz="7200">
                        <a:latin typeface="Cambria Math" panose="02040503050406030204" pitchFamily="18" charset="0"/>
                        <a:ea typeface="Cambria Math" panose="02040503050406030204" pitchFamily="18" charset="0"/>
                        <a:cs typeface="Times New Roman" panose="02020603050405020304" pitchFamily="18" charset="0"/>
                      </a:rPr>
                      <m:t>= </m:t>
                    </m:r>
                    <m:f>
                      <m:fPr>
                        <m:ctrlPr>
                          <a:rPr lang="de-DE" sz="7200">
                            <a:latin typeface="Cambria Math" panose="02040503050406030204" pitchFamily="18" charset="0"/>
                            <a:ea typeface="Cambria Math" panose="02040503050406030204" pitchFamily="18" charset="0"/>
                            <a:cs typeface="Times New Roman" panose="02020603050405020304" pitchFamily="18" charset="0"/>
                          </a:rPr>
                        </m:ctrlPr>
                      </m:fPr>
                      <m:num>
                        <m:r>
                          <a:rPr lang="en-US" sz="7200">
                            <a:latin typeface="Cambria Math" panose="02040503050406030204" pitchFamily="18" charset="0"/>
                            <a:ea typeface="Cambria Math" panose="02040503050406030204" pitchFamily="18" charset="0"/>
                            <a:cs typeface="Times New Roman" panose="02020603050405020304" pitchFamily="18" charset="0"/>
                          </a:rPr>
                          <m:t>𝐺𝑀𝐾𝑠𝑢𝑚</m:t>
                        </m:r>
                        <m:d>
                          <m:dPr>
                            <m:ctrlPr>
                              <a:rPr lang="de-DE" sz="72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de-DE" sz="7200">
                                    <a:latin typeface="Cambria Math" panose="02040503050406030204" pitchFamily="18" charset="0"/>
                                    <a:ea typeface="Cambria Math" panose="02040503050406030204" pitchFamily="18" charset="0"/>
                                    <a:cs typeface="Times New Roman" panose="02020603050405020304" pitchFamily="18" charset="0"/>
                                  </a:rPr>
                                </m:ctrlPr>
                              </m:sSubPr>
                              <m:e>
                                <m:r>
                                  <a:rPr lang="en-US" sz="7200">
                                    <a:latin typeface="Cambria Math" panose="02040503050406030204" pitchFamily="18" charset="0"/>
                                    <a:ea typeface="Cambria Math" panose="02040503050406030204" pitchFamily="18" charset="0"/>
                                    <a:cs typeface="Times New Roman" panose="02020603050405020304" pitchFamily="18" charset="0"/>
                                  </a:rPr>
                                  <m:t>𝑥</m:t>
                                </m:r>
                              </m:e>
                              <m:sub>
                                <m:r>
                                  <a:rPr lang="en-US" sz="7200">
                                    <a:latin typeface="Cambria Math" panose="02040503050406030204" pitchFamily="18" charset="0"/>
                                    <a:ea typeface="Cambria Math" panose="02040503050406030204" pitchFamily="18" charset="0"/>
                                    <a:cs typeface="Times New Roman" panose="02020603050405020304" pitchFamily="18" charset="0"/>
                                  </a:rPr>
                                  <m:t>𝑤𝑙𝑖</m:t>
                                </m:r>
                              </m:sub>
                            </m:sSub>
                          </m:e>
                        </m:d>
                      </m:num>
                      <m:den>
                        <m:r>
                          <a:rPr lang="en-US" sz="7200">
                            <a:latin typeface="Cambria Math" panose="02040503050406030204" pitchFamily="18" charset="0"/>
                            <a:ea typeface="Cambria Math" panose="02040503050406030204" pitchFamily="18" charset="0"/>
                            <a:cs typeface="Times New Roman" panose="02020603050405020304" pitchFamily="18" charset="0"/>
                          </a:rPr>
                          <m:t>2</m:t>
                        </m:r>
                        <m:d>
                          <m:dPr>
                            <m:ctrlPr>
                              <a:rPr lang="de-DE" sz="7200">
                                <a:latin typeface="Cambria Math" panose="02040503050406030204" pitchFamily="18" charset="0"/>
                                <a:ea typeface="Cambria Math" panose="02040503050406030204" pitchFamily="18" charset="0"/>
                                <a:cs typeface="Times New Roman" panose="02020603050405020304" pitchFamily="18" charset="0"/>
                              </a:rPr>
                            </m:ctrlPr>
                          </m:dPr>
                          <m:e>
                            <m:r>
                              <a:rPr lang="en-US" sz="7200">
                                <a:latin typeface="Cambria Math" panose="02040503050406030204" pitchFamily="18" charset="0"/>
                                <a:ea typeface="Cambria Math" panose="02040503050406030204" pitchFamily="18" charset="0"/>
                                <a:cs typeface="Times New Roman" panose="02020603050405020304" pitchFamily="18" charset="0"/>
                              </a:rPr>
                              <m:t>𝑁</m:t>
                            </m:r>
                            <m:r>
                              <a:rPr lang="en-US" sz="7200">
                                <a:latin typeface="Cambria Math" panose="02040503050406030204" pitchFamily="18" charset="0"/>
                                <a:ea typeface="Cambria Math" panose="02040503050406030204" pitchFamily="18" charset="0"/>
                                <a:cs typeface="Times New Roman" panose="02020603050405020304" pitchFamily="18" charset="0"/>
                              </a:rPr>
                              <m:t>−</m:t>
                            </m:r>
                            <m:sSub>
                              <m:sSubPr>
                                <m:ctrlPr>
                                  <a:rPr lang="de-DE" sz="7200">
                                    <a:latin typeface="Cambria Math" panose="02040503050406030204" pitchFamily="18" charset="0"/>
                                    <a:ea typeface="Cambria Math" panose="02040503050406030204" pitchFamily="18" charset="0"/>
                                    <a:cs typeface="Times New Roman" panose="02020603050405020304" pitchFamily="18" charset="0"/>
                                  </a:rPr>
                                </m:ctrlPr>
                              </m:sSubPr>
                              <m:e>
                                <m:r>
                                  <a:rPr lang="en-US" sz="7200">
                                    <a:latin typeface="Cambria Math" panose="02040503050406030204" pitchFamily="18" charset="0"/>
                                    <a:ea typeface="Cambria Math" panose="02040503050406030204" pitchFamily="18" charset="0"/>
                                    <a:cs typeface="Times New Roman" panose="02020603050405020304" pitchFamily="18" charset="0"/>
                                  </a:rPr>
                                  <m:t>𝑤</m:t>
                                </m:r>
                              </m:e>
                              <m:sub>
                                <m:r>
                                  <a:rPr lang="en-US" sz="7200">
                                    <a:latin typeface="Cambria Math" panose="02040503050406030204" pitchFamily="18" charset="0"/>
                                    <a:ea typeface="Cambria Math" panose="02040503050406030204" pitchFamily="18" charset="0"/>
                                    <a:cs typeface="Times New Roman" panose="02020603050405020304" pitchFamily="18" charset="0"/>
                                  </a:rPr>
                                  <m:t>𝑖</m:t>
                                </m:r>
                              </m:sub>
                            </m:sSub>
                          </m:e>
                        </m:d>
                        <m:r>
                          <a:rPr lang="en-US" sz="7200">
                            <a:latin typeface="Cambria Math" panose="02040503050406030204" pitchFamily="18" charset="0"/>
                            <a:ea typeface="Cambria Math" panose="02040503050406030204" pitchFamily="18" charset="0"/>
                            <a:cs typeface="Times New Roman" panose="02020603050405020304" pitchFamily="18" charset="0"/>
                          </a:rPr>
                          <m:t>∗</m:t>
                        </m:r>
                        <m:r>
                          <a:rPr lang="en-US" sz="7200">
                            <a:latin typeface="Cambria Math" panose="02040503050406030204" pitchFamily="18" charset="0"/>
                            <a:ea typeface="Cambria Math" panose="02040503050406030204" pitchFamily="18" charset="0"/>
                            <a:cs typeface="Times New Roman" panose="02020603050405020304" pitchFamily="18" charset="0"/>
                          </a:rPr>
                          <m:t>𝑋𝑠𝑢𝑚</m:t>
                        </m:r>
                        <m:d>
                          <m:dPr>
                            <m:ctrlPr>
                              <a:rPr lang="de-DE" sz="72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de-DE" sz="7200">
                                    <a:latin typeface="Cambria Math" panose="02040503050406030204" pitchFamily="18" charset="0"/>
                                    <a:ea typeface="Cambria Math" panose="02040503050406030204" pitchFamily="18" charset="0"/>
                                    <a:cs typeface="Times New Roman" panose="02020603050405020304" pitchFamily="18" charset="0"/>
                                  </a:rPr>
                                </m:ctrlPr>
                              </m:sSubPr>
                              <m:e>
                                <m:r>
                                  <a:rPr lang="en-US" sz="7200">
                                    <a:latin typeface="Cambria Math" panose="02040503050406030204" pitchFamily="18" charset="0"/>
                                    <a:ea typeface="Cambria Math" panose="02040503050406030204" pitchFamily="18" charset="0"/>
                                    <a:cs typeface="Times New Roman" panose="02020603050405020304" pitchFamily="18" charset="0"/>
                                  </a:rPr>
                                  <m:t>𝑥</m:t>
                                </m:r>
                              </m:e>
                              <m:sub>
                                <m:r>
                                  <a:rPr lang="en-US" sz="7200">
                                    <a:latin typeface="Cambria Math" panose="02040503050406030204" pitchFamily="18" charset="0"/>
                                    <a:ea typeface="Cambria Math" panose="02040503050406030204" pitchFamily="18" charset="0"/>
                                    <a:cs typeface="Times New Roman" panose="02020603050405020304" pitchFamily="18" charset="0"/>
                                  </a:rPr>
                                  <m:t>𝑤𝑖</m:t>
                                </m:r>
                              </m:sub>
                            </m:sSub>
                          </m:e>
                        </m:d>
                        <m:r>
                          <a:rPr lang="en-US" sz="7200">
                            <a:latin typeface="Cambria Math" panose="02040503050406030204" pitchFamily="18" charset="0"/>
                            <a:ea typeface="Cambria Math" panose="02040503050406030204" pitchFamily="18" charset="0"/>
                            <a:cs typeface="Times New Roman" panose="02020603050405020304" pitchFamily="18" charset="0"/>
                          </a:rPr>
                          <m:t>/</m:t>
                        </m:r>
                        <m:r>
                          <a:rPr lang="en-US" sz="7200">
                            <a:latin typeface="Cambria Math" panose="02040503050406030204" pitchFamily="18" charset="0"/>
                            <a:ea typeface="Cambria Math" panose="02040503050406030204" pitchFamily="18" charset="0"/>
                            <a:cs typeface="Times New Roman" panose="02020603050405020304" pitchFamily="18" charset="0"/>
                          </a:rPr>
                          <m:t>𝑁</m:t>
                        </m:r>
                      </m:den>
                    </m:f>
                    <m:r>
                      <a:rPr lang="en-US" sz="7200">
                        <a:latin typeface="Cambria Math" panose="02040503050406030204" pitchFamily="18" charset="0"/>
                        <a:ea typeface="Cambria Math" panose="02040503050406030204" pitchFamily="18" charset="0"/>
                        <a:cs typeface="Times New Roman" panose="02020603050405020304" pitchFamily="18" charset="0"/>
                      </a:rPr>
                      <m:t>=  </m:t>
                    </m:r>
                    <m:f>
                      <m:fPr>
                        <m:ctrlPr>
                          <a:rPr lang="de-DE" sz="7200">
                            <a:latin typeface="Cambria Math" panose="02040503050406030204" pitchFamily="18" charset="0"/>
                            <a:ea typeface="Cambria Math" panose="02040503050406030204" pitchFamily="18" charset="0"/>
                            <a:cs typeface="Times New Roman" panose="02020603050405020304" pitchFamily="18" charset="0"/>
                          </a:rPr>
                        </m:ctrlPr>
                      </m:fPr>
                      <m:num>
                        <m:f>
                          <m:fPr>
                            <m:type m:val="lin"/>
                            <m:ctrlPr>
                              <a:rPr lang="de-DE" sz="7200">
                                <a:latin typeface="Cambria Math" panose="02040503050406030204" pitchFamily="18" charset="0"/>
                                <a:ea typeface="Cambria Math" panose="02040503050406030204" pitchFamily="18" charset="0"/>
                                <a:cs typeface="Times New Roman" panose="02020603050405020304" pitchFamily="18" charset="0"/>
                              </a:rPr>
                            </m:ctrlPr>
                          </m:fPr>
                          <m:num>
                            <m:r>
                              <a:rPr lang="en-US" sz="7200">
                                <a:latin typeface="Cambria Math" panose="02040503050406030204" pitchFamily="18" charset="0"/>
                                <a:ea typeface="Cambria Math" panose="02040503050406030204" pitchFamily="18" charset="0"/>
                                <a:cs typeface="Times New Roman" panose="02020603050405020304" pitchFamily="18" charset="0"/>
                              </a:rPr>
                              <m:t>𝐺𝑀𝐾𝑠𝑢𝑚</m:t>
                            </m:r>
                            <m:r>
                              <a:rPr lang="en-US" sz="7200">
                                <a:latin typeface="Cambria Math" panose="02040503050406030204" pitchFamily="18" charset="0"/>
                                <a:ea typeface="Cambria Math" panose="02040503050406030204" pitchFamily="18" charset="0"/>
                                <a:cs typeface="Times New Roman" panose="02020603050405020304" pitchFamily="18" charset="0"/>
                              </a:rPr>
                              <m:t>(</m:t>
                            </m:r>
                            <m:sSub>
                              <m:sSubPr>
                                <m:ctrlPr>
                                  <a:rPr lang="de-DE" sz="7200">
                                    <a:latin typeface="Cambria Math" panose="02040503050406030204" pitchFamily="18" charset="0"/>
                                    <a:ea typeface="Cambria Math" panose="02040503050406030204" pitchFamily="18" charset="0"/>
                                    <a:cs typeface="Times New Roman" panose="02020603050405020304" pitchFamily="18" charset="0"/>
                                  </a:rPr>
                                </m:ctrlPr>
                              </m:sSubPr>
                              <m:e>
                                <m:r>
                                  <a:rPr lang="en-US" sz="7200">
                                    <a:latin typeface="Cambria Math" panose="02040503050406030204" pitchFamily="18" charset="0"/>
                                    <a:ea typeface="Cambria Math" panose="02040503050406030204" pitchFamily="18" charset="0"/>
                                    <a:cs typeface="Times New Roman" panose="02020603050405020304" pitchFamily="18" charset="0"/>
                                  </a:rPr>
                                  <m:t>𝑥</m:t>
                                </m:r>
                              </m:e>
                              <m:sub>
                                <m:r>
                                  <a:rPr lang="en-US" sz="7200">
                                    <a:latin typeface="Cambria Math" panose="02040503050406030204" pitchFamily="18" charset="0"/>
                                    <a:ea typeface="Cambria Math" panose="02040503050406030204" pitchFamily="18" charset="0"/>
                                    <a:cs typeface="Times New Roman" panose="02020603050405020304" pitchFamily="18" charset="0"/>
                                  </a:rPr>
                                  <m:t>𝑤𝑙𝑖</m:t>
                                </m:r>
                              </m:sub>
                            </m:sSub>
                            <m:r>
                              <a:rPr lang="en-US" sz="7200">
                                <a:latin typeface="Cambria Math" panose="02040503050406030204" pitchFamily="18" charset="0"/>
                                <a:ea typeface="Cambria Math" panose="02040503050406030204" pitchFamily="18" charset="0"/>
                                <a:cs typeface="Times New Roman" panose="02020603050405020304" pitchFamily="18" charset="0"/>
                              </a:rPr>
                              <m:t>)</m:t>
                            </m:r>
                          </m:num>
                          <m:den>
                            <m:r>
                              <a:rPr lang="en-US" sz="7200">
                                <a:latin typeface="Cambria Math" panose="02040503050406030204" pitchFamily="18" charset="0"/>
                                <a:ea typeface="Cambria Math" panose="02040503050406030204" pitchFamily="18" charset="0"/>
                                <a:cs typeface="Times New Roman" panose="02020603050405020304" pitchFamily="18" charset="0"/>
                              </a:rPr>
                              <m:t>(</m:t>
                            </m:r>
                            <m:r>
                              <a:rPr lang="en-US" sz="7200">
                                <a:latin typeface="Cambria Math" panose="02040503050406030204" pitchFamily="18" charset="0"/>
                                <a:ea typeface="Cambria Math" panose="02040503050406030204" pitchFamily="18" charset="0"/>
                                <a:cs typeface="Times New Roman" panose="02020603050405020304" pitchFamily="18" charset="0"/>
                              </a:rPr>
                              <m:t>𝑁</m:t>
                            </m:r>
                            <m:r>
                              <a:rPr lang="en-US" sz="7200">
                                <a:latin typeface="Cambria Math" panose="02040503050406030204" pitchFamily="18" charset="0"/>
                                <a:ea typeface="Cambria Math" panose="02040503050406030204" pitchFamily="18" charset="0"/>
                                <a:cs typeface="Times New Roman" panose="02020603050405020304" pitchFamily="18" charset="0"/>
                              </a:rPr>
                              <m:t>−</m:t>
                            </m:r>
                            <m:sSub>
                              <m:sSubPr>
                                <m:ctrlPr>
                                  <a:rPr lang="de-DE" sz="7200">
                                    <a:latin typeface="Cambria Math" panose="02040503050406030204" pitchFamily="18" charset="0"/>
                                    <a:ea typeface="Cambria Math" panose="02040503050406030204" pitchFamily="18" charset="0"/>
                                    <a:cs typeface="Times New Roman" panose="02020603050405020304" pitchFamily="18" charset="0"/>
                                  </a:rPr>
                                </m:ctrlPr>
                              </m:sSubPr>
                              <m:e>
                                <m:r>
                                  <a:rPr lang="en-US" sz="7200">
                                    <a:latin typeface="Cambria Math" panose="02040503050406030204" pitchFamily="18" charset="0"/>
                                    <a:ea typeface="Cambria Math" panose="02040503050406030204" pitchFamily="18" charset="0"/>
                                    <a:cs typeface="Times New Roman" panose="02020603050405020304" pitchFamily="18" charset="0"/>
                                  </a:rPr>
                                  <m:t>𝑤</m:t>
                                </m:r>
                              </m:e>
                              <m:sub>
                                <m:r>
                                  <a:rPr lang="en-US" sz="7200">
                                    <a:latin typeface="Cambria Math" panose="02040503050406030204" pitchFamily="18" charset="0"/>
                                    <a:ea typeface="Cambria Math" panose="02040503050406030204" pitchFamily="18" charset="0"/>
                                    <a:cs typeface="Times New Roman" panose="02020603050405020304" pitchFamily="18" charset="0"/>
                                  </a:rPr>
                                  <m:t>𝑖</m:t>
                                </m:r>
                              </m:sub>
                            </m:sSub>
                            <m:r>
                              <a:rPr lang="en-US" sz="7200">
                                <a:latin typeface="Cambria Math" panose="02040503050406030204" pitchFamily="18" charset="0"/>
                                <a:ea typeface="Cambria Math" panose="02040503050406030204" pitchFamily="18" charset="0"/>
                                <a:cs typeface="Times New Roman" panose="02020603050405020304" pitchFamily="18" charset="0"/>
                              </a:rPr>
                              <m:t>)</m:t>
                            </m:r>
                          </m:den>
                        </m:f>
                      </m:num>
                      <m:den>
                        <m:r>
                          <a:rPr lang="en-US" sz="7200">
                            <a:latin typeface="Cambria Math" panose="02040503050406030204" pitchFamily="18" charset="0"/>
                            <a:ea typeface="Cambria Math" panose="02040503050406030204" pitchFamily="18" charset="0"/>
                            <a:cs typeface="Times New Roman" panose="02020603050405020304" pitchFamily="18" charset="0"/>
                          </a:rPr>
                          <m:t>2∗</m:t>
                        </m:r>
                        <m:r>
                          <a:rPr lang="en-US" sz="7200">
                            <a:latin typeface="Cambria Math" panose="02040503050406030204" pitchFamily="18" charset="0"/>
                            <a:ea typeface="Cambria Math" panose="02040503050406030204" pitchFamily="18" charset="0"/>
                            <a:cs typeface="Times New Roman" panose="02020603050405020304" pitchFamily="18" charset="0"/>
                          </a:rPr>
                          <m:t>𝑋𝑠𝑢𝑚</m:t>
                        </m:r>
                        <m:r>
                          <a:rPr lang="en-US" sz="7200">
                            <a:latin typeface="Cambria Math" panose="02040503050406030204" pitchFamily="18" charset="0"/>
                            <a:ea typeface="Cambria Math" panose="02040503050406030204" pitchFamily="18" charset="0"/>
                            <a:cs typeface="Times New Roman" panose="02020603050405020304" pitchFamily="18" charset="0"/>
                          </a:rPr>
                          <m:t>(</m:t>
                        </m:r>
                        <m:sSub>
                          <m:sSubPr>
                            <m:ctrlPr>
                              <a:rPr lang="de-DE" sz="7200">
                                <a:latin typeface="Cambria Math" panose="02040503050406030204" pitchFamily="18" charset="0"/>
                                <a:ea typeface="Cambria Math" panose="02040503050406030204" pitchFamily="18" charset="0"/>
                                <a:cs typeface="Times New Roman" panose="02020603050405020304" pitchFamily="18" charset="0"/>
                              </a:rPr>
                            </m:ctrlPr>
                          </m:sSubPr>
                          <m:e>
                            <m:r>
                              <a:rPr lang="en-US" sz="7200">
                                <a:latin typeface="Cambria Math" panose="02040503050406030204" pitchFamily="18" charset="0"/>
                                <a:ea typeface="Cambria Math" panose="02040503050406030204" pitchFamily="18" charset="0"/>
                                <a:cs typeface="Times New Roman" panose="02020603050405020304" pitchFamily="18" charset="0"/>
                              </a:rPr>
                              <m:t>𝑥</m:t>
                            </m:r>
                          </m:e>
                          <m:sub>
                            <m:r>
                              <a:rPr lang="en-US" sz="7200">
                                <a:latin typeface="Cambria Math" panose="02040503050406030204" pitchFamily="18" charset="0"/>
                                <a:ea typeface="Cambria Math" panose="02040503050406030204" pitchFamily="18" charset="0"/>
                                <a:cs typeface="Times New Roman" panose="02020603050405020304" pitchFamily="18" charset="0"/>
                              </a:rPr>
                              <m:t>𝑤𝑖</m:t>
                            </m:r>
                          </m:sub>
                        </m:sSub>
                        <m:r>
                          <a:rPr lang="en-US" sz="7200">
                            <a:latin typeface="Cambria Math" panose="02040503050406030204" pitchFamily="18" charset="0"/>
                            <a:ea typeface="Cambria Math" panose="02040503050406030204" pitchFamily="18" charset="0"/>
                            <a:cs typeface="Times New Roman" panose="02020603050405020304" pitchFamily="18" charset="0"/>
                          </a:rPr>
                          <m:t>)/</m:t>
                        </m:r>
                        <m:r>
                          <a:rPr lang="en-US" sz="7200">
                            <a:latin typeface="Cambria Math" panose="02040503050406030204" pitchFamily="18" charset="0"/>
                            <a:ea typeface="Cambria Math" panose="02040503050406030204" pitchFamily="18" charset="0"/>
                            <a:cs typeface="Times New Roman" panose="02020603050405020304" pitchFamily="18" charset="0"/>
                          </a:rPr>
                          <m:t>𝑁</m:t>
                        </m:r>
                      </m:den>
                    </m:f>
                  </m:oMath>
                </a14:m>
                <a:r>
                  <a:rPr lang="en-US" sz="7200" dirty="0">
                    <a:ea typeface="Times New Roman" panose="02020603050405020304" pitchFamily="18" charset="0"/>
                    <a:cs typeface="Times New Roman" panose="02020603050405020304" pitchFamily="18" charset="0"/>
                  </a:rPr>
                  <a:t>   .</a:t>
                </a:r>
              </a:p>
              <a:p>
                <a:pPr algn="just">
                  <a:lnSpc>
                    <a:spcPct val="115000"/>
                  </a:lnSpc>
                  <a:spcAft>
                    <a:spcPts val="1000"/>
                  </a:spcAft>
                </a:pPr>
                <a:r>
                  <a:rPr lang="en-US" sz="7200" dirty="0">
                    <a:effectLst/>
                    <a:latin typeface="Calibri" panose="020F0502020204030204" pitchFamily="34" charset="0"/>
                    <a:ea typeface="Calibri" panose="020F0502020204030204" pitchFamily="34" charset="0"/>
                    <a:cs typeface="Times New Roman" panose="02020603050405020304" pitchFamily="18" charset="0"/>
                  </a:rPr>
                  <a:t>Aggregated Gini based Mean group inequalities are only defined for between group operations and are regarded as horizontal inequality measures </a:t>
                </a:r>
                <a:endParaRPr lang="de-DE" sz="7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7200" dirty="0">
                    <a:effectLst/>
                    <a:latin typeface="Calibri" panose="020F0502020204030204" pitchFamily="34" charset="0"/>
                    <a:ea typeface="Calibri" panose="020F0502020204030204" pitchFamily="34" charset="0"/>
                    <a:cs typeface="Times New Roman" panose="02020603050405020304" pitchFamily="18" charset="0"/>
                  </a:rPr>
                  <a:t>(17)	</a:t>
                </a:r>
                <a14:m>
                  <m:oMath xmlns:m="http://schemas.openxmlformats.org/officeDocument/2006/math">
                    <m:r>
                      <a:rPr lang="de-DE" sz="72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7200" i="1">
                        <a:effectLst/>
                        <a:latin typeface="Cambria Math" panose="02040503050406030204" pitchFamily="18" charset="0"/>
                        <a:ea typeface="Calibri" panose="020F0502020204030204" pitchFamily="34" charset="0"/>
                        <a:cs typeface="Times New Roman" panose="02020603050405020304" pitchFamily="18" charset="0"/>
                      </a:rPr>
                      <m:t>𝐺𝑀𝐾</m:t>
                    </m:r>
                    <m:r>
                      <a:rPr lang="en-US" sz="7200">
                        <a:effectLst/>
                        <a:latin typeface="Cambria Math" panose="02040503050406030204" pitchFamily="18" charset="0"/>
                        <a:ea typeface="Calibri" panose="020F0502020204030204" pitchFamily="34" charset="0"/>
                        <a:cs typeface="Times New Roman" panose="02020603050405020304" pitchFamily="18" charset="0"/>
                      </a:rPr>
                      <m:t>= </m:t>
                    </m:r>
                    <m:nary>
                      <m:naryPr>
                        <m:chr m:val="∑"/>
                        <m:limLoc m:val="subSup"/>
                        <m:ctrlPr>
                          <a:rPr lang="de-DE" sz="7200" i="1">
                            <a:effectLst/>
                            <a:latin typeface="Cambria Math" panose="02040503050406030204" pitchFamily="18" charset="0"/>
                          </a:rPr>
                        </m:ctrlPr>
                      </m:naryPr>
                      <m:sub>
                        <m:r>
                          <a:rPr lang="en-US" sz="7200" i="1">
                            <a:effectLst/>
                            <a:latin typeface="Cambria Math" panose="02040503050406030204" pitchFamily="18" charset="0"/>
                            <a:ea typeface="Calibri" panose="020F0502020204030204" pitchFamily="34" charset="0"/>
                            <a:cs typeface="Times New Roman" panose="02020603050405020304" pitchFamily="18" charset="0"/>
                          </a:rPr>
                          <m:t>𝑖</m:t>
                        </m:r>
                        <m:r>
                          <a:rPr lang="en-US" sz="72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7200" i="1">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7200" i="1">
                                <a:effectLst/>
                                <a:latin typeface="Cambria Math" panose="02040503050406030204" pitchFamily="18" charset="0"/>
                              </a:rPr>
                            </m:ctrlPr>
                          </m:sSubPr>
                          <m:e>
                            <m:r>
                              <a:rPr lang="en-US" sz="7200" i="1">
                                <a:effectLst/>
                                <a:latin typeface="Cambria Math" panose="02040503050406030204" pitchFamily="18" charset="0"/>
                                <a:ea typeface="Calibri" panose="020F0502020204030204" pitchFamily="34" charset="0"/>
                                <a:cs typeface="Times New Roman" panose="02020603050405020304" pitchFamily="18" charset="0"/>
                              </a:rPr>
                              <m:t>𝐺𝑀𝐾</m:t>
                            </m:r>
                          </m:e>
                          <m:sub>
                            <m:r>
                              <a:rPr lang="en-US" sz="72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7200">
                            <a:effectLst/>
                            <a:latin typeface="Cambria Math" panose="02040503050406030204" pitchFamily="18" charset="0"/>
                            <a:ea typeface="Calibri" panose="020F0502020204030204" pitchFamily="34" charset="0"/>
                            <a:cs typeface="Times New Roman" panose="02020603050405020304" pitchFamily="18" charset="0"/>
                          </a:rPr>
                          <m:t> /  </m:t>
                        </m:r>
                        <m:r>
                          <a:rPr lang="en-US" sz="7200" i="1">
                            <a:effectLst/>
                            <a:latin typeface="Cambria Math" panose="02040503050406030204" pitchFamily="18" charset="0"/>
                            <a:ea typeface="Calibri" panose="020F0502020204030204" pitchFamily="34" charset="0"/>
                            <a:cs typeface="Times New Roman" panose="02020603050405020304" pitchFamily="18" charset="0"/>
                          </a:rPr>
                          <m:t>𝑁</m:t>
                        </m:r>
                      </m:e>
                    </m:nary>
                  </m:oMath>
                </a14:m>
                <a:r>
                  <a:rPr lang="en-US" sz="7200" dirty="0">
                    <a:effectLst/>
                    <a:latin typeface="Calibri" panose="020F0502020204030204" pitchFamily="34" charset="0"/>
                    <a:ea typeface="Calibri" panose="020F0502020204030204" pitchFamily="34" charset="0"/>
                    <a:cs typeface="Times New Roman" panose="02020603050405020304" pitchFamily="18" charset="0"/>
                  </a:rPr>
                  <a:t>  		for  l ≠ k .</a:t>
                </a:r>
                <a:endParaRPr lang="en-US" sz="7200" dirty="0">
                  <a:ea typeface="Times New Roman" panose="02020603050405020304" pitchFamily="18" charset="0"/>
                  <a:cs typeface="Times New Roman" panose="02020603050405020304" pitchFamily="18" charset="0"/>
                </a:endParaRPr>
              </a:p>
              <a:p>
                <a:pPr algn="just">
                  <a:lnSpc>
                    <a:spcPct val="115000"/>
                  </a:lnSpc>
                  <a:spcAft>
                    <a:spcPts val="600"/>
                  </a:spcAft>
                </a:pPr>
                <a:endParaRPr lang="en-US" sz="7200" dirty="0">
                  <a:ea typeface="Times New Roman" panose="02020603050405020304" pitchFamily="18" charset="0"/>
                  <a:cs typeface="Times New Roman" panose="02020603050405020304" pitchFamily="18" charset="0"/>
                </a:endParaRPr>
              </a:p>
              <a:p>
                <a:pPr marL="1143000" indent="-1143000" algn="just">
                  <a:lnSpc>
                    <a:spcPct val="115000"/>
                  </a:lnSpc>
                  <a:spcAft>
                    <a:spcPts val="600"/>
                  </a:spcAft>
                  <a:buAutoNum type="arabicParenBoth" startAt="15"/>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indent="-1143000" algn="just">
                  <a:lnSpc>
                    <a:spcPct val="115000"/>
                  </a:lnSpc>
                  <a:spcAft>
                    <a:spcPts val="600"/>
                  </a:spcAft>
                  <a:buAutoNum type="arabicParenBoth" startAt="15"/>
                </a:pP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1143000" indent="-1143000" algn="just">
                  <a:lnSpc>
                    <a:spcPct val="115000"/>
                  </a:lnSpc>
                  <a:spcAft>
                    <a:spcPts val="600"/>
                  </a:spcAft>
                  <a:buAutoNum type="arabicParenBoth" startAt="15"/>
                </a:pP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600"/>
                  </a:spcAft>
                  <a:buAutoNum type="arabicParenBoth" startAt="15"/>
                </a:pPr>
                <a:endParaRPr lang="en-US" sz="1800" dirty="0">
                  <a:latin typeface="Calibri" panose="020F0502020204030204" pitchFamily="34" charset="0"/>
                  <a:cs typeface="Times New Roman" panose="02020603050405020304" pitchFamily="18" charset="0"/>
                </a:endParaRPr>
              </a:p>
              <a:p>
                <a:pPr marL="457200" indent="-457200" algn="just">
                  <a:lnSpc>
                    <a:spcPct val="115000"/>
                  </a:lnSpc>
                  <a:spcAft>
                    <a:spcPts val="600"/>
                  </a:spcAft>
                  <a:buAutoNum type="arabicParenBoth" startAt="15"/>
                </a:pPr>
                <a:r>
                  <a:rPr lang="en-US" sz="1800" dirty="0">
                    <a:latin typeface="Calibri" panose="020F0502020204030204" pitchFamily="34" charset="0"/>
                    <a:cs typeface="Times New Roman" panose="02020603050405020304" pitchFamily="18" charset="0"/>
                  </a:rPr>
                  <a:t>##</a:t>
                </a:r>
                <a:endParaRPr lang="de-DE" dirty="0"/>
              </a:p>
            </p:txBody>
          </p:sp>
        </mc:Choice>
        <mc:Fallback>
          <p:sp>
            <p:nvSpPr>
              <p:cNvPr id="3" name="Textplatzhalter 2">
                <a:extLst>
                  <a:ext uri="{FF2B5EF4-FFF2-40B4-BE49-F238E27FC236}">
                    <a16:creationId xmlns:a16="http://schemas.microsoft.com/office/drawing/2014/main" id="{71E5F0E4-D134-9EB3-3985-70BAF9C54400}"/>
                  </a:ext>
                </a:extLst>
              </p:cNvPr>
              <p:cNvSpPr>
                <a:spLocks noGrp="1" noRot="1" noChangeAspect="1" noMove="1" noResize="1" noEditPoints="1" noAdjustHandles="1" noChangeArrowheads="1" noChangeShapeType="1" noTextEdit="1"/>
              </p:cNvSpPr>
              <p:nvPr>
                <p:ph type="body" idx="1"/>
              </p:nvPr>
            </p:nvSpPr>
            <p:spPr>
              <a:xfrm>
                <a:off x="200674" y="480349"/>
                <a:ext cx="11539960" cy="5602808"/>
              </a:xfrm>
              <a:blipFill>
                <a:blip r:embed="rId2"/>
                <a:stretch>
                  <a:fillRect l="-845" t="-1523" r="-792" b="-33624"/>
                </a:stretch>
              </a:blipFill>
            </p:spPr>
            <p:txBody>
              <a:bodyPr/>
              <a:lstStyle/>
              <a:p>
                <a:r>
                  <a:rPr lang="de-DE">
                    <a:noFill/>
                  </a:rPr>
                  <a:t> </a:t>
                </a:r>
              </a:p>
            </p:txBody>
          </p:sp>
        </mc:Fallback>
      </mc:AlternateContent>
      <p:sp>
        <p:nvSpPr>
          <p:cNvPr id="2" name="Textfeld 1">
            <a:extLst>
              <a:ext uri="{FF2B5EF4-FFF2-40B4-BE49-F238E27FC236}">
                <a16:creationId xmlns:a16="http://schemas.microsoft.com/office/drawing/2014/main" id="{8A554CDA-0AAB-BD76-52F7-C8EDF6E1BB08}"/>
              </a:ext>
            </a:extLst>
          </p:cNvPr>
          <p:cNvSpPr txBox="1"/>
          <p:nvPr/>
        </p:nvSpPr>
        <p:spPr>
          <a:xfrm>
            <a:off x="7500395" y="5623608"/>
            <a:ext cx="4240239" cy="919098"/>
          </a:xfrm>
          <a:prstGeom prst="rect">
            <a:avLst/>
          </a:prstGeom>
          <a:noFill/>
        </p:spPr>
        <p:txBody>
          <a:bodyPr wrap="square">
            <a:spAutoFit/>
          </a:bodyPr>
          <a:lstStyle/>
          <a:p>
            <a:pPr indent="-180340">
              <a:lnSpc>
                <a:spcPct val="115000"/>
              </a:lnSpc>
              <a:spcAft>
                <a:spcPts val="1000"/>
              </a:spcAft>
            </a:pPr>
            <a:r>
              <a:rPr lang="en-US" sz="1600" i="1" kern="0" dirty="0">
                <a:latin typeface="Times New Roman" panose="02020603050405020304" pitchFamily="18" charset="0"/>
              </a:rPr>
              <a:t>Bhattacharya/</a:t>
            </a:r>
            <a:r>
              <a:rPr lang="en-US" sz="1600" i="1" kern="0" dirty="0" err="1">
                <a:latin typeface="Times New Roman" panose="02020603050405020304" pitchFamily="18" charset="0"/>
              </a:rPr>
              <a:t>Mahalanobis</a:t>
            </a:r>
            <a:r>
              <a:rPr lang="en-US" sz="1600" i="1" kern="0" dirty="0">
                <a:latin typeface="Times New Roman" panose="02020603050405020304" pitchFamily="18" charset="0"/>
              </a:rPr>
              <a:t> 1967; </a:t>
            </a:r>
            <a:r>
              <a:rPr lang="en-US" sz="1600" i="1" kern="0" dirty="0" err="1">
                <a:latin typeface="Times New Roman" panose="02020603050405020304" pitchFamily="18" charset="0"/>
              </a:rPr>
              <a:t>Camelas</a:t>
            </a:r>
            <a:r>
              <a:rPr lang="en-US" sz="1600" i="1" kern="0" dirty="0">
                <a:latin typeface="Times New Roman" panose="02020603050405020304" pitchFamily="18" charset="0"/>
              </a:rPr>
              <a:t>/</a:t>
            </a:r>
            <a:r>
              <a:rPr lang="en-US" sz="1600" i="1" kern="0" dirty="0" err="1">
                <a:latin typeface="Times New Roman" panose="02020603050405020304" pitchFamily="18" charset="0"/>
              </a:rPr>
              <a:t>Gisselquist</a:t>
            </a:r>
            <a:r>
              <a:rPr lang="en-US" sz="1600" i="1" kern="0" dirty="0">
                <a:latin typeface="Times New Roman" panose="02020603050405020304" pitchFamily="18" charset="0"/>
              </a:rPr>
              <a:t> 2018,2019; Stewart 2005, 2009; Stewart et al. 2005, 2010.</a:t>
            </a:r>
          </a:p>
        </p:txBody>
      </p:sp>
    </p:spTree>
    <p:extLst>
      <p:ext uri="{BB962C8B-B14F-4D97-AF65-F5344CB8AC3E}">
        <p14:creationId xmlns:p14="http://schemas.microsoft.com/office/powerpoint/2010/main" val="2042068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0E7C54EE-30C2-9A8D-CC2C-950A52BFC919}"/>
              </a:ext>
            </a:extLst>
          </p:cNvPr>
          <p:cNvSpPr txBox="1"/>
          <p:nvPr/>
        </p:nvSpPr>
        <p:spPr>
          <a:xfrm>
            <a:off x="1250066" y="1037305"/>
            <a:ext cx="10009061" cy="461665"/>
          </a:xfrm>
          <a:prstGeom prst="rect">
            <a:avLst/>
          </a:prstGeom>
          <a:noFill/>
        </p:spPr>
        <p:txBody>
          <a:bodyPr wrap="square">
            <a:spAutoFit/>
          </a:bodyPr>
          <a:lstStyle/>
          <a:p>
            <a:r>
              <a:rPr lang="en-US" sz="2400" b="1" kern="0" spc="75" dirty="0">
                <a:solidFill>
                  <a:schemeClr val="accent5"/>
                </a:solidFill>
              </a:rPr>
              <a:t>Population Adjustments for Within- and Between-Group Gini </a:t>
            </a:r>
            <a:r>
              <a:rPr lang="en-US" sz="2400" b="1" kern="0" spc="75" dirty="0" err="1">
                <a:solidFill>
                  <a:schemeClr val="accent5"/>
                </a:solidFill>
              </a:rPr>
              <a:t>SubIndices</a:t>
            </a:r>
            <a:endParaRPr lang="de-DE" sz="2400" b="1" kern="0" spc="75" dirty="0">
              <a:solidFill>
                <a:schemeClr val="accent5"/>
              </a:solidFill>
            </a:endParaRPr>
          </a:p>
        </p:txBody>
      </p:sp>
      <p:pic>
        <p:nvPicPr>
          <p:cNvPr id="3" name="Grafik 2">
            <a:extLst>
              <a:ext uri="{FF2B5EF4-FFF2-40B4-BE49-F238E27FC236}">
                <a16:creationId xmlns:a16="http://schemas.microsoft.com/office/drawing/2014/main" id="{9FA04E7C-9D82-45D5-064E-66D9BAAFB880}"/>
              </a:ext>
            </a:extLst>
          </p:cNvPr>
          <p:cNvPicPr>
            <a:picLocks noChangeAspect="1"/>
          </p:cNvPicPr>
          <p:nvPr/>
        </p:nvPicPr>
        <p:blipFill>
          <a:blip r:embed="rId2"/>
          <a:stretch>
            <a:fillRect/>
          </a:stretch>
        </p:blipFill>
        <p:spPr>
          <a:xfrm>
            <a:off x="763929" y="2226497"/>
            <a:ext cx="11076719" cy="3594198"/>
          </a:xfrm>
          <a:prstGeom prst="rect">
            <a:avLst/>
          </a:prstGeom>
        </p:spPr>
      </p:pic>
    </p:spTree>
    <p:extLst>
      <p:ext uri="{BB962C8B-B14F-4D97-AF65-F5344CB8AC3E}">
        <p14:creationId xmlns:p14="http://schemas.microsoft.com/office/powerpoint/2010/main" val="3690290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21577" y="3429000"/>
            <a:ext cx="10515600" cy="2852737"/>
          </a:xfrm>
        </p:spPr>
        <p:txBody>
          <a:bodyPr/>
          <a:lstStyle/>
          <a:p>
            <a:pPr algn="r"/>
            <a:r>
              <a:rPr lang="en-US" sz="4000" dirty="0">
                <a:solidFill>
                  <a:srgbClr val="0070C0"/>
                </a:solidFill>
              </a:rPr>
              <a:t>M|K-dimensional Gini </a:t>
            </a:r>
            <a:r>
              <a:rPr lang="en-US" sz="4000" dirty="0" err="1">
                <a:solidFill>
                  <a:srgbClr val="0070C0"/>
                </a:solidFill>
              </a:rPr>
              <a:t>SubIndices</a:t>
            </a:r>
            <a:r>
              <a:rPr lang="en-US" sz="4000" dirty="0">
                <a:solidFill>
                  <a:srgbClr val="0070C0"/>
                </a:solidFill>
              </a:rPr>
              <a:t> </a:t>
            </a:r>
            <a:r>
              <a:rPr lang="de-DE" sz="4000" dirty="0">
                <a:solidFill>
                  <a:srgbClr val="0070C0"/>
                </a:solidFill>
              </a:rPr>
              <a:t> </a:t>
            </a:r>
            <a:br>
              <a:rPr lang="en-US" dirty="0"/>
            </a:br>
            <a:endParaRPr lang="de-DE" dirty="0"/>
          </a:p>
        </p:txBody>
      </p:sp>
    </p:spTree>
    <p:extLst>
      <p:ext uri="{BB962C8B-B14F-4D97-AF65-F5344CB8AC3E}">
        <p14:creationId xmlns:p14="http://schemas.microsoft.com/office/powerpoint/2010/main" val="3662019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A1D1696-54DE-0978-5C99-BC5097E5B3C1}"/>
              </a:ext>
            </a:extLst>
          </p:cNvPr>
          <p:cNvPicPr>
            <a:picLocks noChangeAspect="1"/>
          </p:cNvPicPr>
          <p:nvPr/>
        </p:nvPicPr>
        <p:blipFill>
          <a:blip r:embed="rId2"/>
          <a:stretch>
            <a:fillRect/>
          </a:stretch>
        </p:blipFill>
        <p:spPr>
          <a:xfrm>
            <a:off x="5059747" y="1280253"/>
            <a:ext cx="6348474" cy="2308536"/>
          </a:xfrm>
          <a:prstGeom prst="rect">
            <a:avLst/>
          </a:prstGeom>
        </p:spPr>
      </p:pic>
      <p:sp>
        <p:nvSpPr>
          <p:cNvPr id="9" name="Textfeld 8">
            <a:extLst>
              <a:ext uri="{FF2B5EF4-FFF2-40B4-BE49-F238E27FC236}">
                <a16:creationId xmlns:a16="http://schemas.microsoft.com/office/drawing/2014/main" id="{7953951C-1297-6C13-C2D7-FA0A730862BC}"/>
              </a:ext>
            </a:extLst>
          </p:cNvPr>
          <p:cNvSpPr txBox="1"/>
          <p:nvPr/>
        </p:nvSpPr>
        <p:spPr>
          <a:xfrm>
            <a:off x="1623349" y="596624"/>
            <a:ext cx="6837744" cy="461665"/>
          </a:xfrm>
          <a:prstGeom prst="rect">
            <a:avLst/>
          </a:prstGeom>
          <a:noFill/>
        </p:spPr>
        <p:txBody>
          <a:bodyPr wrap="square">
            <a:spAutoFit/>
          </a:bodyPr>
          <a:lstStyle/>
          <a:p>
            <a:r>
              <a:rPr lang="de-DE" sz="2400" b="1" kern="0" spc="75" dirty="0">
                <a:solidFill>
                  <a:schemeClr val="accent5"/>
                </a:solidFill>
              </a:rPr>
              <a:t>M|K-dimensional </a:t>
            </a:r>
            <a:r>
              <a:rPr lang="de-DE" sz="2400" b="1" kern="0" spc="75" dirty="0" err="1">
                <a:solidFill>
                  <a:schemeClr val="accent5"/>
                </a:solidFill>
              </a:rPr>
              <a:t>Applications</a:t>
            </a:r>
            <a:r>
              <a:rPr lang="de-DE" sz="2400" b="1" kern="0" spc="75" dirty="0">
                <a:solidFill>
                  <a:schemeClr val="accent5"/>
                </a:solidFill>
              </a:rPr>
              <a:t> </a:t>
            </a:r>
            <a:r>
              <a:rPr lang="de-DE" sz="2400" b="1" kern="0" spc="75" dirty="0" err="1">
                <a:solidFill>
                  <a:schemeClr val="accent5"/>
                </a:solidFill>
              </a:rPr>
              <a:t>of</a:t>
            </a:r>
            <a:r>
              <a:rPr lang="de-DE" sz="2400" b="1" kern="0" spc="75" dirty="0">
                <a:solidFill>
                  <a:schemeClr val="accent5"/>
                </a:solidFill>
              </a:rPr>
              <a:t> Gini Indices</a:t>
            </a:r>
          </a:p>
        </p:txBody>
      </p:sp>
      <mc:AlternateContent xmlns:mc="http://schemas.openxmlformats.org/markup-compatibility/2006">
        <mc:Choice xmlns:a14="http://schemas.microsoft.com/office/drawing/2010/main" Requires="a14">
          <p:sp>
            <p:nvSpPr>
              <p:cNvPr id="17" name="Textfeld 16">
                <a:extLst>
                  <a:ext uri="{FF2B5EF4-FFF2-40B4-BE49-F238E27FC236}">
                    <a16:creationId xmlns:a16="http://schemas.microsoft.com/office/drawing/2014/main" id="{85F48B78-E943-98A4-A649-AD3271CBC109}"/>
                  </a:ext>
                </a:extLst>
              </p:cNvPr>
              <p:cNvSpPr txBox="1"/>
              <p:nvPr/>
            </p:nvSpPr>
            <p:spPr>
              <a:xfrm>
                <a:off x="1428832" y="2797417"/>
                <a:ext cx="4221865" cy="847668"/>
              </a:xfrm>
              <a:prstGeom prst="rect">
                <a:avLst/>
              </a:prstGeom>
              <a:noFill/>
            </p:spPr>
            <p:txBody>
              <a:bodyPr wrap="square">
                <a:spAutoFit/>
              </a:bodyPr>
              <a:lstStyle/>
              <a:p>
                <a:pPr algn="just">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Dimensional weights sum up to 1</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(20)	 </a:t>
                </a:r>
                <a14:m>
                  <m:oMath xmlns:m="http://schemas.openxmlformats.org/officeDocument/2006/math">
                    <m:nary>
                      <m:naryPr>
                        <m:chr m:val="∑"/>
                        <m:limLoc m:val="subSup"/>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𝑑</m:t>
                        </m:r>
                      </m:sup>
                      <m:e>
                        <m:sSub>
                          <m:sSub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𝑑𝑤</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sub>
                        </m:sSub>
                        <m:r>
                          <a:rPr lang="en-US" sz="1800">
                            <a:effectLst/>
                            <a:latin typeface="Cambria Math" panose="02040503050406030204" pitchFamily="18" charset="0"/>
                            <a:ea typeface="Calibri" panose="020F0502020204030204" pitchFamily="34" charset="0"/>
                            <a:cs typeface="Times New Roman" panose="02020603050405020304" pitchFamily="18" charset="0"/>
                          </a:rPr>
                          <m:t>=1</m:t>
                        </m:r>
                      </m:e>
                    </m:nary>
                  </m:oMath>
                </a14:m>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7" name="Textfeld 16">
                <a:extLst>
                  <a:ext uri="{FF2B5EF4-FFF2-40B4-BE49-F238E27FC236}">
                    <a16:creationId xmlns:a16="http://schemas.microsoft.com/office/drawing/2014/main" id="{85F48B78-E943-98A4-A649-AD3271CBC109}"/>
                  </a:ext>
                </a:extLst>
              </p:cNvPr>
              <p:cNvSpPr txBox="1">
                <a:spLocks noRot="1" noChangeAspect="1" noMove="1" noResize="1" noEditPoints="1" noAdjustHandles="1" noChangeArrowheads="1" noChangeShapeType="1" noTextEdit="1"/>
              </p:cNvSpPr>
              <p:nvPr/>
            </p:nvSpPr>
            <p:spPr>
              <a:xfrm>
                <a:off x="1428832" y="2797417"/>
                <a:ext cx="4221865" cy="847668"/>
              </a:xfrm>
              <a:prstGeom prst="rect">
                <a:avLst/>
              </a:prstGeom>
              <a:blipFill>
                <a:blip r:embed="rId3"/>
                <a:stretch>
                  <a:fillRect l="-1154" t="-1439" b="-80576"/>
                </a:stretch>
              </a:blipFill>
            </p:spPr>
            <p:txBody>
              <a:bodyPr/>
              <a:lstStyle/>
              <a:p>
                <a:r>
                  <a:rPr lang="de-DE">
                    <a:noFill/>
                  </a:rPr>
                  <a:t> </a:t>
                </a:r>
              </a:p>
            </p:txBody>
          </p:sp>
        </mc:Fallback>
      </mc:AlternateContent>
      <p:sp>
        <p:nvSpPr>
          <p:cNvPr id="19" name="Textfeld 18">
            <a:extLst>
              <a:ext uri="{FF2B5EF4-FFF2-40B4-BE49-F238E27FC236}">
                <a16:creationId xmlns:a16="http://schemas.microsoft.com/office/drawing/2014/main" id="{96965C43-75E0-C90B-FD76-2AFE1F620886}"/>
              </a:ext>
            </a:extLst>
          </p:cNvPr>
          <p:cNvSpPr txBox="1"/>
          <p:nvPr/>
        </p:nvSpPr>
        <p:spPr>
          <a:xfrm>
            <a:off x="1461304" y="1383788"/>
            <a:ext cx="2312042" cy="923330"/>
          </a:xfrm>
          <a:prstGeom prst="rect">
            <a:avLst/>
          </a:prstGeom>
          <a:noFill/>
        </p:spPr>
        <p:txBody>
          <a:bodyPr wrap="square">
            <a:spAutoFit/>
          </a:bodyPr>
          <a:lstStyle/>
          <a:p>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R</a:t>
            </a: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ow-first approach </a:t>
            </a:r>
            <a:r>
              <a:rPr lang="en-US" sz="1800" dirty="0">
                <a:effectLst/>
                <a:latin typeface="Calibri" panose="020F0502020204030204" pitchFamily="34" charset="0"/>
                <a:ea typeface="Calibri" panose="020F0502020204030204" pitchFamily="34" charset="0"/>
                <a:cs typeface="Times New Roman" panose="02020603050405020304" pitchFamily="18" charset="0"/>
              </a:rPr>
              <a:t>by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Decanq</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Lugo (2012)</a:t>
            </a:r>
            <a:endParaRPr lang="de-DE" dirty="0"/>
          </a:p>
        </p:txBody>
      </p:sp>
      <mc:AlternateContent xmlns:mc="http://schemas.openxmlformats.org/markup-compatibility/2006">
        <mc:Choice xmlns:a14="http://schemas.microsoft.com/office/drawing/2010/main" Requires="a14">
          <p:sp>
            <p:nvSpPr>
              <p:cNvPr id="23" name="Textfeld 22">
                <a:extLst>
                  <a:ext uri="{FF2B5EF4-FFF2-40B4-BE49-F238E27FC236}">
                    <a16:creationId xmlns:a16="http://schemas.microsoft.com/office/drawing/2014/main" id="{F605E55A-8A65-A57A-6E40-29FBA6140DB2}"/>
                  </a:ext>
                </a:extLst>
              </p:cNvPr>
              <p:cNvSpPr txBox="1"/>
              <p:nvPr/>
            </p:nvSpPr>
            <p:spPr>
              <a:xfrm>
                <a:off x="1428832" y="3923188"/>
                <a:ext cx="6094070" cy="667490"/>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(21)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𝑀𝐺𝐺</m:t>
                    </m:r>
                    <m:r>
                      <a:rPr lang="en-US" sz="1800">
                        <a:effectLst/>
                        <a:latin typeface="Cambria Math" panose="02040503050406030204" pitchFamily="18" charset="0"/>
                        <a:ea typeface="Calibri" panose="020F0502020204030204" pitchFamily="34" charset="0"/>
                        <a:cs typeface="Times New Roman" panose="02020603050405020304" pitchFamily="18" charset="0"/>
                      </a:rPr>
                      <m:t>= </m:t>
                    </m:r>
                    <m:f>
                      <m:fPr>
                        <m:ctrlPr>
                          <a:rPr lang="de-DE" i="1">
                            <a:effectLst/>
                            <a:latin typeface="Cambria Math" panose="02040503050406030204" pitchFamily="18" charset="0"/>
                          </a:rPr>
                        </m:ctrlPr>
                      </m:fPr>
                      <m:num>
                        <m:nary>
                          <m:naryPr>
                            <m:chr m:val="∑"/>
                            <m:limLoc m:val="subSup"/>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𝑑</m:t>
                            </m:r>
                          </m:sup>
                          <m:e>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𝑑𝑤</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sub>
                            </m:sSub>
                          </m:e>
                        </m:nary>
                        <m:nary>
                          <m:naryPr>
                            <m:chr m:val="∑"/>
                            <m:limLoc m:val="subSup"/>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nary>
                              <m:naryPr>
                                <m:chr m:val="∑"/>
                                <m:limLoc m:val="undOvr"/>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𝑗</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d>
                                  <m:dPr>
                                    <m:ctrlPr>
                                      <a:rPr lang="de-DE" i="1">
                                        <a:effectLst/>
                                        <a:latin typeface="Cambria Math" panose="02040503050406030204" pitchFamily="18" charset="0"/>
                                      </a:rPr>
                                    </m:ctrlPr>
                                  </m:dPr>
                                  <m:e>
                                    <m:d>
                                      <m:dPr>
                                        <m:ctrlPr>
                                          <a:rPr lang="de-DE" i="1">
                                            <a:effectLst/>
                                            <a:latin typeface="Cambria Math" panose="02040503050406030204" pitchFamily="18" charset="0"/>
                                          </a:rPr>
                                        </m:ctrlPr>
                                      </m:dPr>
                                      <m:e>
                                        <m:d>
                                          <m:dPr>
                                            <m:begChr m:val="|"/>
                                            <m:endChr m:val="|"/>
                                            <m:ctrlPr>
                                              <a:rPr lang="de-DE" i="1">
                                                <a:effectLst/>
                                                <a:latin typeface="Cambria Math" panose="02040503050406030204" pitchFamily="18" charset="0"/>
                                              </a:rPr>
                                            </m:ctrlPr>
                                          </m:dPr>
                                          <m:e>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𝑠𝑖</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𝑠𝑗</m:t>
                                                </m:r>
                                              </m:sub>
                                            </m:sSub>
                                          </m:e>
                                        </m:d>
                                      </m:e>
                                    </m:d>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𝑠𝑖</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𝑠𝑗</m:t>
                                        </m:r>
                                      </m:sub>
                                    </m:sSub>
                                  </m:e>
                                </m:d>
                              </m:e>
                            </m:nary>
                          </m:e>
                        </m:nary>
                      </m:num>
                      <m:den>
                        <m:r>
                          <a:rPr lang="en-US" sz="180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subSup"/>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𝑑</m:t>
                            </m:r>
                          </m:sup>
                          <m:e>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𝑑𝑤</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sub>
                            </m:sSub>
                          </m:e>
                        </m:nary>
                        <m:nary>
                          <m:naryPr>
                            <m:chr m:val="∑"/>
                            <m:limLoc m:val="subSup"/>
                            <m:ctrlPr>
                              <a:rPr lang="de-DE" i="1">
                                <a:effectLst/>
                                <a:latin typeface="Cambria Math" panose="020405030504060302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e>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𝑤𝑠𝑖</m:t>
                                </m:r>
                              </m:sub>
                            </m:sSub>
                          </m:e>
                        </m:nary>
                      </m:den>
                    </m:f>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dirty="0"/>
              </a:p>
            </p:txBody>
          </p:sp>
        </mc:Choice>
        <mc:Fallback>
          <p:sp>
            <p:nvSpPr>
              <p:cNvPr id="23" name="Textfeld 22">
                <a:extLst>
                  <a:ext uri="{FF2B5EF4-FFF2-40B4-BE49-F238E27FC236}">
                    <a16:creationId xmlns:a16="http://schemas.microsoft.com/office/drawing/2014/main" id="{F605E55A-8A65-A57A-6E40-29FBA6140DB2}"/>
                  </a:ext>
                </a:extLst>
              </p:cNvPr>
              <p:cNvSpPr txBox="1">
                <a:spLocks noRot="1" noChangeAspect="1" noMove="1" noResize="1" noEditPoints="1" noAdjustHandles="1" noChangeArrowheads="1" noChangeShapeType="1" noTextEdit="1"/>
              </p:cNvSpPr>
              <p:nvPr/>
            </p:nvSpPr>
            <p:spPr>
              <a:xfrm>
                <a:off x="1428832" y="3923188"/>
                <a:ext cx="6094070" cy="667490"/>
              </a:xfrm>
              <a:prstGeom prst="rect">
                <a:avLst/>
              </a:prstGeom>
              <a:blipFill>
                <a:blip r:embed="rId4"/>
                <a:stretch>
                  <a:fillRect l="-800"/>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25" name="Textfeld 24">
                <a:extLst>
                  <a:ext uri="{FF2B5EF4-FFF2-40B4-BE49-F238E27FC236}">
                    <a16:creationId xmlns:a16="http://schemas.microsoft.com/office/drawing/2014/main" id="{C7B69110-1D48-23A9-0D44-33454CF8439C}"/>
                  </a:ext>
                </a:extLst>
              </p:cNvPr>
              <p:cNvSpPr txBox="1"/>
              <p:nvPr/>
            </p:nvSpPr>
            <p:spPr>
              <a:xfrm>
                <a:off x="7711633" y="4035679"/>
                <a:ext cx="3168570" cy="557525"/>
              </a:xfrm>
              <a:prstGeom prst="rect">
                <a:avLst/>
              </a:prstGeom>
              <a:noFill/>
            </p:spPr>
            <p:txBody>
              <a:bodyPr wrap="square">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for    </a:t>
                </a:r>
                <a14:m>
                  <m:oMath xmlns:m="http://schemas.openxmlformats.org/officeDocument/2006/math">
                    <m:nary>
                      <m:naryPr>
                        <m:chr m:val="∑"/>
                        <m:limLoc m:val="subSup"/>
                        <m:ctrlPr>
                          <a:rPr lang="de-DE" sz="1400" i="1">
                            <a:effectLst/>
                            <a:latin typeface="Cambria Math" panose="02040503050406030204" pitchFamily="18" charset="0"/>
                          </a:rPr>
                        </m:ctrlPr>
                      </m:naryPr>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4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400" i="1">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1400" i="1">
                                <a:effectLst/>
                                <a:latin typeface="Cambria Math" panose="02040503050406030204" pitchFamily="18" charset="0"/>
                              </a:rPr>
                            </m:ctrlPr>
                          </m:sSub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400">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subSup"/>
                            <m:ctrlPr>
                              <a:rPr lang="de-DE" sz="1400" i="1">
                                <a:effectLst/>
                                <a:latin typeface="Cambria Math" panose="02040503050406030204" pitchFamily="18" charset="0"/>
                              </a:rPr>
                            </m:ctrlPr>
                          </m:naryPr>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𝑗</m:t>
                            </m:r>
                            <m:r>
                              <a:rPr lang="en-US" sz="14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400" i="1">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1400" i="1">
                                    <a:effectLst/>
                                    <a:latin typeface="Cambria Math" panose="02040503050406030204" pitchFamily="18" charset="0"/>
                                  </a:rPr>
                                </m:ctrlPr>
                              </m:sSub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400">
                                <a:effectLst/>
                                <a:latin typeface="Cambria Math" panose="02040503050406030204" pitchFamily="18" charset="0"/>
                                <a:ea typeface="Calibri" panose="020F0502020204030204" pitchFamily="34" charset="0"/>
                                <a:cs typeface="Times New Roman" panose="02020603050405020304" pitchFamily="18" charset="0"/>
                              </a:rPr>
                              <m:t>=</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𝑁</m:t>
                            </m:r>
                          </m:e>
                        </m:nary>
                      </m:e>
                    </m:nary>
                  </m:oMath>
                </a14:m>
                <a:r>
                  <a:rPr lang="en-US" sz="1400" dirty="0">
                    <a:effectLst/>
                    <a:latin typeface="Calibri" panose="020F0502020204030204" pitchFamily="34" charset="0"/>
                    <a:ea typeface="Calibri" panose="020F0502020204030204" pitchFamily="34" charset="0"/>
                    <a:cs typeface="Times New Roman" panose="02020603050405020304" pitchFamily="18" charset="0"/>
                  </a:rPr>
                  <a:t>   and              </a:t>
                </a:r>
                <a14:m>
                  <m:oMath xmlns:m="http://schemas.openxmlformats.org/officeDocument/2006/math">
                    <m:nary>
                      <m:naryPr>
                        <m:chr m:val="∑"/>
                        <m:limLoc m:val="subSup"/>
                        <m:ctrlPr>
                          <a:rPr lang="de-DE" sz="1400" i="1">
                            <a:effectLst/>
                            <a:latin typeface="Cambria Math" panose="02040503050406030204" pitchFamily="18" charset="0"/>
                          </a:rPr>
                        </m:ctrlPr>
                      </m:naryPr>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𝑠</m:t>
                        </m:r>
                        <m:r>
                          <a:rPr lang="en-US" sz="140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400" i="1">
                            <a:effectLst/>
                            <a:latin typeface="Cambria Math" panose="02040503050406030204" pitchFamily="18" charset="0"/>
                            <a:ea typeface="Calibri" panose="020F0502020204030204" pitchFamily="34" charset="0"/>
                            <a:cs typeface="Times New Roman" panose="02020603050405020304" pitchFamily="18" charset="0"/>
                          </a:rPr>
                          <m:t>𝑑</m:t>
                        </m:r>
                      </m:sup>
                      <m:e>
                        <m:sSub>
                          <m:sSubPr>
                            <m:ctrlPr>
                              <a:rPr lang="de-DE" sz="1400" i="1">
                                <a:effectLst/>
                                <a:latin typeface="Cambria Math" panose="02040503050406030204" pitchFamily="18" charset="0"/>
                              </a:rPr>
                            </m:ctrlPr>
                          </m:sSub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𝑑𝑤</m:t>
                            </m:r>
                          </m:e>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𝑠</m:t>
                            </m:r>
                          </m:sub>
                        </m:sSub>
                        <m:r>
                          <a:rPr lang="en-US" sz="1400">
                            <a:effectLst/>
                            <a:latin typeface="Cambria Math" panose="02040503050406030204" pitchFamily="18" charset="0"/>
                            <a:ea typeface="Calibri" panose="020F0502020204030204" pitchFamily="34" charset="0"/>
                            <a:cs typeface="Times New Roman" panose="02020603050405020304" pitchFamily="18" charset="0"/>
                          </a:rPr>
                          <m:t>=1 </m:t>
                        </m:r>
                      </m:e>
                    </m:nary>
                  </m:oMath>
                </a14:m>
                <a:endParaRPr lang="de-DE" sz="1400" dirty="0"/>
              </a:p>
            </p:txBody>
          </p:sp>
        </mc:Choice>
        <mc:Fallback>
          <p:sp>
            <p:nvSpPr>
              <p:cNvPr id="25" name="Textfeld 24">
                <a:extLst>
                  <a:ext uri="{FF2B5EF4-FFF2-40B4-BE49-F238E27FC236}">
                    <a16:creationId xmlns:a16="http://schemas.microsoft.com/office/drawing/2014/main" id="{C7B69110-1D48-23A9-0D44-33454CF8439C}"/>
                  </a:ext>
                </a:extLst>
              </p:cNvPr>
              <p:cNvSpPr txBox="1">
                <a:spLocks noRot="1" noChangeAspect="1" noMove="1" noResize="1" noEditPoints="1" noAdjustHandles="1" noChangeArrowheads="1" noChangeShapeType="1" noTextEdit="1"/>
              </p:cNvSpPr>
              <p:nvPr/>
            </p:nvSpPr>
            <p:spPr>
              <a:xfrm>
                <a:off x="7711633" y="4035679"/>
                <a:ext cx="3168570" cy="557525"/>
              </a:xfrm>
              <a:prstGeom prst="rect">
                <a:avLst/>
              </a:prstGeom>
              <a:blipFill>
                <a:blip r:embed="rId5"/>
                <a:stretch>
                  <a:fillRect l="-7115" t="-56044" b="-89011"/>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27" name="Textfeld 26">
                <a:extLst>
                  <a:ext uri="{FF2B5EF4-FFF2-40B4-BE49-F238E27FC236}">
                    <a16:creationId xmlns:a16="http://schemas.microsoft.com/office/drawing/2014/main" id="{3AF48CC7-1BB4-68C7-BB24-F8F5D987B9DD}"/>
                  </a:ext>
                </a:extLst>
              </p:cNvPr>
              <p:cNvSpPr txBox="1"/>
              <p:nvPr/>
            </p:nvSpPr>
            <p:spPr>
              <a:xfrm>
                <a:off x="1428832" y="4734483"/>
                <a:ext cx="5414058" cy="672685"/>
              </a:xfrm>
              <a:prstGeom prst="rect">
                <a:avLst/>
              </a:prstGeom>
              <a:noFill/>
            </p:spPr>
            <p:txBody>
              <a:bodyPr wrap="square">
                <a:spAutoFit/>
              </a:bodyPr>
              <a:lstStyle/>
              <a:p>
                <a:r>
                  <a:rPr lang="de-DE" sz="1800" dirty="0">
                    <a:effectLst/>
                    <a:latin typeface="Times New Roman" panose="02020603050405020304" pitchFamily="18" charset="0"/>
                    <a:ea typeface="Times New Roman" panose="02020603050405020304" pitchFamily="18" charset="0"/>
                  </a:rPr>
                  <a:t>(26) </a:t>
                </a:r>
                <a14:m>
                  <m:oMath xmlns:m="http://schemas.openxmlformats.org/officeDocument/2006/math">
                    <m:r>
                      <a:rPr lang="de-DE" sz="1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de-DE" sz="1800" i="1">
                        <a:effectLst/>
                        <a:latin typeface="Cambria Math" panose="02040503050406030204" pitchFamily="18" charset="0"/>
                        <a:ea typeface="Calibri" panose="020F0502020204030204" pitchFamily="34" charset="0"/>
                        <a:cs typeface="Times New Roman" panose="02020603050405020304" pitchFamily="18" charset="0"/>
                      </a:rPr>
                      <m:t>𝐾</m:t>
                    </m:r>
                    <m:r>
                      <a:rPr lang="es-MX" sz="1800" i="1">
                        <a:effectLst/>
                        <a:latin typeface="Cambria Math" panose="02040503050406030204" pitchFamily="18" charset="0"/>
                        <a:ea typeface="Calibri" panose="020F0502020204030204" pitchFamily="34" charset="0"/>
                        <a:cs typeface="Times New Roman" panose="02020603050405020304" pitchFamily="18" charset="0"/>
                      </a:rPr>
                      <m:t>𝐺𝐺</m:t>
                    </m:r>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de-DE" i="1">
                            <a:effectLst/>
                            <a:latin typeface="Cambria Math" panose="02040503050406030204" pitchFamily="18" charset="0"/>
                          </a:rPr>
                        </m:ctrlPr>
                      </m:fPr>
                      <m:num>
                        <m:nary>
                          <m:naryPr>
                            <m:chr m:val="∑"/>
                            <m:limLoc m:val="subSup"/>
                            <m:ctrlPr>
                              <a:rPr lang="de-DE" i="1">
                                <a:effectLst/>
                                <a:latin typeface="Cambria Math" panose="02040503050406030204" pitchFamily="18" charset="0"/>
                              </a:rPr>
                            </m:ctrlPr>
                          </m:naryPr>
                          <m:sub>
                            <m:r>
                              <a:rPr lang="de-DE" sz="1800" i="1">
                                <a:effectLst/>
                                <a:latin typeface="Cambria Math" panose="02040503050406030204" pitchFamily="18" charset="0"/>
                                <a:ea typeface="Calibri" panose="020F0502020204030204" pitchFamily="34" charset="0"/>
                                <a:cs typeface="Times New Roman" panose="02020603050405020304" pitchFamily="18" charset="0"/>
                              </a:rPr>
                              <m:t>𝑘</m:t>
                            </m:r>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up>
                            <m:r>
                              <a:rPr lang="de-DE" sz="1800" i="1">
                                <a:effectLst/>
                                <a:latin typeface="Cambria Math" panose="02040503050406030204" pitchFamily="18" charset="0"/>
                                <a:ea typeface="Calibri" panose="020F0502020204030204" pitchFamily="34" charset="0"/>
                                <a:cs typeface="Times New Roman" panose="02020603050405020304" pitchFamily="18" charset="0"/>
                              </a:rPr>
                              <m:t>h</m:t>
                            </m:r>
                          </m:sup>
                          <m:e>
                            <m:sSub>
                              <m:sSubPr>
                                <m:ctrlPr>
                                  <a:rPr lang="de-DE" i="1">
                                    <a:effectLst/>
                                    <a:latin typeface="Cambria Math" panose="02040503050406030204" pitchFamily="18" charset="0"/>
                                  </a:rPr>
                                </m:ctrlPr>
                              </m:sSubPr>
                              <m:e>
                                <m:r>
                                  <a:rPr lang="de-DE" sz="1800" i="1">
                                    <a:effectLst/>
                                    <a:latin typeface="Cambria Math" panose="02040503050406030204" pitchFamily="18" charset="0"/>
                                    <a:ea typeface="Calibri" panose="020F0502020204030204" pitchFamily="34" charset="0"/>
                                    <a:cs typeface="Times New Roman" panose="02020603050405020304" pitchFamily="18" charset="0"/>
                                  </a:rPr>
                                  <m:t>𝑘</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𝑑𝑤</m:t>
                                </m:r>
                              </m:e>
                              <m:sub>
                                <m:r>
                                  <a:rPr lang="de-DE" sz="1800" i="1">
                                    <a:effectLst/>
                                    <a:latin typeface="Cambria Math" panose="02040503050406030204" pitchFamily="18" charset="0"/>
                                    <a:ea typeface="Calibri" panose="020F0502020204030204" pitchFamily="34" charset="0"/>
                                    <a:cs typeface="Times New Roman" panose="02020603050405020304" pitchFamily="18" charset="0"/>
                                  </a:rPr>
                                  <m:t>h</m:t>
                                </m:r>
                              </m:sub>
                            </m:sSub>
                          </m:e>
                        </m:nary>
                        <m:nary>
                          <m:naryPr>
                            <m:chr m:val="∑"/>
                            <m:limLoc m:val="subSup"/>
                            <m:ctrlPr>
                              <a:rPr lang="de-DE" i="1">
                                <a:effectLst/>
                                <a:latin typeface="Cambria Math" panose="02040503050406030204" pitchFamily="18" charset="0"/>
                              </a:rPr>
                            </m:ctrlPr>
                          </m:naryPr>
                          <m:sub>
                            <m:r>
                              <a:rPr lang="es-MX"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s-MX" sz="1800" i="1">
                                <a:effectLst/>
                                <a:latin typeface="Cambria Math" panose="02040503050406030204" pitchFamily="18" charset="0"/>
                                <a:ea typeface="Calibri" panose="020F0502020204030204" pitchFamily="34" charset="0"/>
                                <a:cs typeface="Times New Roman" panose="02020603050405020304" pitchFamily="18" charset="0"/>
                              </a:rPr>
                              <m:t>𝑛</m:t>
                            </m:r>
                          </m:sup>
                          <m:e>
                            <m:nary>
                              <m:naryPr>
                                <m:chr m:val="∑"/>
                                <m:limLoc m:val="undOvr"/>
                                <m:ctrlPr>
                                  <a:rPr lang="de-DE" i="1">
                                    <a:effectLst/>
                                    <a:latin typeface="Cambria Math" panose="02040503050406030204" pitchFamily="18" charset="0"/>
                                  </a:rPr>
                                </m:ctrlPr>
                              </m:naryPr>
                              <m:sub>
                                <m:r>
                                  <a:rPr lang="es-MX" sz="1800" i="1">
                                    <a:effectLst/>
                                    <a:latin typeface="Cambria Math" panose="02040503050406030204" pitchFamily="18" charset="0"/>
                                    <a:ea typeface="Calibri" panose="020F0502020204030204" pitchFamily="34" charset="0"/>
                                    <a:cs typeface="Times New Roman" panose="02020603050405020304" pitchFamily="18" charset="0"/>
                                  </a:rPr>
                                  <m:t>𝑗</m:t>
                                </m:r>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s-MX" sz="1800" i="1">
                                    <a:effectLst/>
                                    <a:latin typeface="Cambria Math" panose="02040503050406030204" pitchFamily="18" charset="0"/>
                                    <a:ea typeface="Calibri" panose="020F0502020204030204" pitchFamily="34" charset="0"/>
                                    <a:cs typeface="Times New Roman" panose="02020603050405020304" pitchFamily="18" charset="0"/>
                                  </a:rPr>
                                  <m:t>𝑛</m:t>
                                </m:r>
                              </m:sup>
                              <m:e>
                                <m:d>
                                  <m:dPr>
                                    <m:ctrlPr>
                                      <a:rPr lang="de-DE" i="1">
                                        <a:effectLst/>
                                        <a:latin typeface="Cambria Math" panose="02040503050406030204" pitchFamily="18" charset="0"/>
                                      </a:rPr>
                                    </m:ctrlPr>
                                  </m:dPr>
                                  <m:e>
                                    <m:d>
                                      <m:dPr>
                                        <m:ctrlPr>
                                          <a:rPr lang="de-DE" i="1">
                                            <a:effectLst/>
                                            <a:latin typeface="Cambria Math" panose="02040503050406030204" pitchFamily="18" charset="0"/>
                                          </a:rPr>
                                        </m:ctrlPr>
                                      </m:dPr>
                                      <m:e>
                                        <m:d>
                                          <m:dPr>
                                            <m:begChr m:val="|"/>
                                            <m:endChr m:val="|"/>
                                            <m:ctrlPr>
                                              <a:rPr lang="de-DE" i="1">
                                                <a:effectLst/>
                                                <a:latin typeface="Cambria Math" panose="02040503050406030204" pitchFamily="18" charset="0"/>
                                              </a:rPr>
                                            </m:ctrlPr>
                                          </m:dPr>
                                          <m:e>
                                            <m:sSub>
                                              <m:sSubPr>
                                                <m:ctrlPr>
                                                  <a:rPr lang="de-DE" i="1">
                                                    <a:effectLst/>
                                                    <a:latin typeface="Cambria Math" panose="02040503050406030204" pitchFamily="18" charset="0"/>
                                                  </a:rPr>
                                                </m:ctrlPr>
                                              </m:sSubPr>
                                              <m:e>
                                                <m:r>
                                                  <a:rPr lang="es-MX"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de-DE" sz="1800" i="1">
                                                    <a:effectLst/>
                                                    <a:latin typeface="Cambria Math" panose="02040503050406030204" pitchFamily="18" charset="0"/>
                                                    <a:ea typeface="Calibri" panose="020F0502020204030204" pitchFamily="34" charset="0"/>
                                                    <a:cs typeface="Times New Roman" panose="02020603050405020304" pitchFamily="18" charset="0"/>
                                                  </a:rPr>
                                                  <m:t>𝑘</m:t>
                                                </m:r>
                                                <m:r>
                                                  <a:rPr lang="es-MX" sz="18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s-MX"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de-DE" sz="1800" i="1">
                                                    <a:effectLst/>
                                                    <a:latin typeface="Cambria Math" panose="02040503050406030204" pitchFamily="18" charset="0"/>
                                                    <a:ea typeface="Calibri" panose="020F0502020204030204" pitchFamily="34" charset="0"/>
                                                    <a:cs typeface="Times New Roman" panose="02020603050405020304" pitchFamily="18" charset="0"/>
                                                  </a:rPr>
                                                  <m:t>𝑘</m:t>
                                                </m:r>
                                                <m:r>
                                                  <a:rPr lang="es-MX" sz="1800" i="1">
                                                    <a:effectLst/>
                                                    <a:latin typeface="Cambria Math" panose="02040503050406030204" pitchFamily="18" charset="0"/>
                                                    <a:ea typeface="Calibri" panose="020F0502020204030204" pitchFamily="34" charset="0"/>
                                                    <a:cs typeface="Times New Roman" panose="02020603050405020304" pitchFamily="18" charset="0"/>
                                                  </a:rPr>
                                                  <m:t>𝑗</m:t>
                                                </m:r>
                                              </m:sub>
                                            </m:sSub>
                                          </m:e>
                                        </m:d>
                                      </m:e>
                                    </m:d>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𝑗</m:t>
                                        </m:r>
                                      </m:sub>
                                    </m:sSub>
                                  </m:e>
                                </m:d>
                              </m:e>
                            </m:nary>
                          </m:e>
                        </m:nary>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r>
                          <a:rPr lang="es-MX" sz="1800" i="1">
                            <a:effectLst/>
                            <a:latin typeface="Cambria Math" panose="02040503050406030204" pitchFamily="18" charset="0"/>
                            <a:ea typeface="Calibri" panose="020F0502020204030204" pitchFamily="34" charset="0"/>
                            <a:cs typeface="Times New Roman" panose="02020603050405020304" pitchFamily="18" charset="0"/>
                          </a:rPr>
                          <m:t>𝑁</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subSup"/>
                            <m:ctrlPr>
                              <a:rPr lang="de-DE" i="1">
                                <a:effectLst/>
                                <a:latin typeface="Cambria Math" panose="02040503050406030204" pitchFamily="18" charset="0"/>
                              </a:rPr>
                            </m:ctrlPr>
                          </m:naryPr>
                          <m:sub>
                            <m:r>
                              <a:rPr lang="de-DE" sz="1800" i="1">
                                <a:effectLst/>
                                <a:latin typeface="Cambria Math" panose="02040503050406030204" pitchFamily="18" charset="0"/>
                                <a:ea typeface="Calibri" panose="020F0502020204030204" pitchFamily="34" charset="0"/>
                                <a:cs typeface="Times New Roman" panose="02020603050405020304" pitchFamily="18" charset="0"/>
                              </a:rPr>
                              <m:t>𝑘</m:t>
                            </m:r>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up>
                            <m:r>
                              <a:rPr lang="de-DE" sz="1800" i="1">
                                <a:effectLst/>
                                <a:latin typeface="Cambria Math" panose="02040503050406030204" pitchFamily="18" charset="0"/>
                                <a:ea typeface="Calibri" panose="020F0502020204030204" pitchFamily="34" charset="0"/>
                                <a:cs typeface="Times New Roman" panose="02020603050405020304" pitchFamily="18" charset="0"/>
                              </a:rPr>
                              <m:t>h</m:t>
                            </m:r>
                          </m:sup>
                          <m:e>
                            <m:r>
                              <a:rPr lang="de-DE" sz="1800" i="1">
                                <a:effectLst/>
                                <a:latin typeface="Cambria Math" panose="02040503050406030204" pitchFamily="18" charset="0"/>
                                <a:ea typeface="Calibri" panose="020F0502020204030204" pitchFamily="34" charset="0"/>
                                <a:cs typeface="Times New Roman" panose="02020603050405020304" pitchFamily="18" charset="0"/>
                              </a:rPr>
                              <m:t>𝑘</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𝑑𝑤</m:t>
                                </m:r>
                              </m:e>
                              <m:sub>
                                <m:r>
                                  <a:rPr lang="de-DE" sz="1800" i="1">
                                    <a:effectLst/>
                                    <a:latin typeface="Cambria Math" panose="02040503050406030204" pitchFamily="18" charset="0"/>
                                    <a:ea typeface="Calibri" panose="020F0502020204030204" pitchFamily="34" charset="0"/>
                                    <a:cs typeface="Times New Roman" panose="02020603050405020304" pitchFamily="18" charset="0"/>
                                  </a:rPr>
                                  <m:t>h</m:t>
                                </m:r>
                              </m:sub>
                            </m:sSub>
                          </m:e>
                        </m:nary>
                        <m:nary>
                          <m:naryPr>
                            <m:chr m:val="∑"/>
                            <m:limLoc m:val="subSup"/>
                            <m:ctrlPr>
                              <a:rPr lang="de-DE" i="1">
                                <a:effectLst/>
                                <a:latin typeface="Cambria Math" panose="02040503050406030204" pitchFamily="18" charset="0"/>
                              </a:rPr>
                            </m:ctrlPr>
                          </m:naryPr>
                          <m:sub>
                            <m:r>
                              <a:rPr lang="es-MX"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s-MX" sz="1800" i="1">
                                <a:effectLst/>
                                <a:latin typeface="Cambria Math" panose="02040503050406030204" pitchFamily="18" charset="0"/>
                                <a:ea typeface="Calibri" panose="020F0502020204030204" pitchFamily="34" charset="0"/>
                                <a:cs typeface="Times New Roman" panose="02020603050405020304" pitchFamily="18" charset="0"/>
                              </a:rPr>
                              <m:t>𝑛</m:t>
                            </m:r>
                          </m:sup>
                          <m:e>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i="1">
                                    <a:effectLst/>
                                    <a:latin typeface="Cambria Math" panose="020405030504060302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𝑤𝑖</m:t>
                                </m:r>
                              </m:sub>
                            </m:sSub>
                          </m:e>
                        </m:nary>
                      </m:den>
                    </m:f>
                  </m:oMath>
                </a14:m>
                <a:r>
                  <a:rPr lang="de-DE"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dirty="0"/>
              </a:p>
            </p:txBody>
          </p:sp>
        </mc:Choice>
        <mc:Fallback>
          <p:sp>
            <p:nvSpPr>
              <p:cNvPr id="27" name="Textfeld 26">
                <a:extLst>
                  <a:ext uri="{FF2B5EF4-FFF2-40B4-BE49-F238E27FC236}">
                    <a16:creationId xmlns:a16="http://schemas.microsoft.com/office/drawing/2014/main" id="{3AF48CC7-1BB4-68C7-BB24-F8F5D987B9DD}"/>
                  </a:ext>
                </a:extLst>
              </p:cNvPr>
              <p:cNvSpPr txBox="1">
                <a:spLocks noRot="1" noChangeAspect="1" noMove="1" noResize="1" noEditPoints="1" noAdjustHandles="1" noChangeArrowheads="1" noChangeShapeType="1" noTextEdit="1"/>
              </p:cNvSpPr>
              <p:nvPr/>
            </p:nvSpPr>
            <p:spPr>
              <a:xfrm>
                <a:off x="1428832" y="4734483"/>
                <a:ext cx="5414058" cy="672685"/>
              </a:xfrm>
              <a:prstGeom prst="rect">
                <a:avLst/>
              </a:prstGeom>
              <a:blipFill>
                <a:blip r:embed="rId6"/>
                <a:stretch>
                  <a:fillRect l="-900"/>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31" name="Textfeld 30">
                <a:extLst>
                  <a:ext uri="{FF2B5EF4-FFF2-40B4-BE49-F238E27FC236}">
                    <a16:creationId xmlns:a16="http://schemas.microsoft.com/office/drawing/2014/main" id="{93310071-29B6-790A-9B5D-8B854E205ADE}"/>
                  </a:ext>
                </a:extLst>
              </p:cNvPr>
              <p:cNvSpPr txBox="1"/>
              <p:nvPr/>
            </p:nvSpPr>
            <p:spPr>
              <a:xfrm>
                <a:off x="7711633" y="4735548"/>
                <a:ext cx="3048964" cy="369332"/>
              </a:xfrm>
              <a:prstGeom prst="rect">
                <a:avLst/>
              </a:prstGeom>
              <a:noFill/>
            </p:spPr>
            <p:txBody>
              <a:bodyPr wrap="square">
                <a:spAutoFit/>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f</a:t>
                </a:r>
                <a:r>
                  <a:rPr lang="en-US" sz="1400" dirty="0">
                    <a:effectLst/>
                    <a:latin typeface="Calibri" panose="020F0502020204030204" pitchFamily="34" charset="0"/>
                    <a:ea typeface="Calibri" panose="020F0502020204030204" pitchFamily="34" charset="0"/>
                    <a:cs typeface="Times New Roman" panose="02020603050405020304" pitchFamily="18" charset="0"/>
                  </a:rPr>
                  <a:t>or   </a:t>
                </a:r>
                <a14:m>
                  <m:oMath xmlns:m="http://schemas.openxmlformats.org/officeDocument/2006/math">
                    <m:nary>
                      <m:naryPr>
                        <m:chr m:val="∑"/>
                        <m:limLoc m:val="subSup"/>
                        <m:ctrlPr>
                          <a:rPr lang="de-DE" sz="1400" i="1">
                            <a:effectLst/>
                            <a:latin typeface="Cambria Math" panose="02040503050406030204" pitchFamily="18" charset="0"/>
                          </a:rPr>
                        </m:ctrlPr>
                      </m:naryPr>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4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400" i="1">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1400" i="1">
                                <a:effectLst/>
                                <a:latin typeface="Cambria Math" panose="02040503050406030204" pitchFamily="18" charset="0"/>
                              </a:rPr>
                            </m:ctrlPr>
                          </m:sSub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400" i="1">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subSup"/>
                            <m:ctrlPr>
                              <a:rPr lang="de-DE" sz="1400" i="1">
                                <a:effectLst/>
                                <a:latin typeface="Cambria Math" panose="02040503050406030204" pitchFamily="18" charset="0"/>
                              </a:rPr>
                            </m:ctrlPr>
                          </m:naryPr>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𝑗</m:t>
                            </m:r>
                            <m:r>
                              <a:rPr lang="en-US" sz="14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400" i="1">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1400" i="1">
                                    <a:effectLst/>
                                    <a:latin typeface="Cambria Math" panose="02040503050406030204" pitchFamily="18" charset="0"/>
                                  </a:rPr>
                                </m:ctrlPr>
                              </m:sSub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400" i="1">
                                <a:effectLst/>
                                <a:latin typeface="Cambria Math" panose="02040503050406030204" pitchFamily="18" charset="0"/>
                                <a:ea typeface="Calibri" panose="020F0502020204030204" pitchFamily="34" charset="0"/>
                                <a:cs typeface="Times New Roman" panose="02020603050405020304" pitchFamily="18" charset="0"/>
                              </a:rPr>
                              <m:t>=</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𝑁</m:t>
                            </m:r>
                          </m:e>
                        </m:nary>
                      </m:e>
                    </m:nary>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dirty="0"/>
              </a:p>
            </p:txBody>
          </p:sp>
        </mc:Choice>
        <mc:Fallback>
          <p:sp>
            <p:nvSpPr>
              <p:cNvPr id="31" name="Textfeld 30">
                <a:extLst>
                  <a:ext uri="{FF2B5EF4-FFF2-40B4-BE49-F238E27FC236}">
                    <a16:creationId xmlns:a16="http://schemas.microsoft.com/office/drawing/2014/main" id="{93310071-29B6-790A-9B5D-8B854E205ADE}"/>
                  </a:ext>
                </a:extLst>
              </p:cNvPr>
              <p:cNvSpPr txBox="1">
                <a:spLocks noRot="1" noChangeAspect="1" noMove="1" noResize="1" noEditPoints="1" noAdjustHandles="1" noChangeArrowheads="1" noChangeShapeType="1" noTextEdit="1"/>
              </p:cNvSpPr>
              <p:nvPr/>
            </p:nvSpPr>
            <p:spPr>
              <a:xfrm>
                <a:off x="7711633" y="4735548"/>
                <a:ext cx="3048964" cy="369332"/>
              </a:xfrm>
              <a:prstGeom prst="rect">
                <a:avLst/>
              </a:prstGeom>
              <a:blipFill>
                <a:blip r:embed="rId7"/>
                <a:stretch>
                  <a:fillRect l="-600" t="-75000" b="-130000"/>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33" name="Textfeld 32">
                <a:extLst>
                  <a:ext uri="{FF2B5EF4-FFF2-40B4-BE49-F238E27FC236}">
                    <a16:creationId xmlns:a16="http://schemas.microsoft.com/office/drawing/2014/main" id="{9F8B9C91-8B99-8FF2-32FF-BFDFA4283F1E}"/>
                  </a:ext>
                </a:extLst>
              </p:cNvPr>
              <p:cNvSpPr txBox="1"/>
              <p:nvPr/>
            </p:nvSpPr>
            <p:spPr>
              <a:xfrm>
                <a:off x="7711633" y="5104880"/>
                <a:ext cx="2497237" cy="321883"/>
              </a:xfrm>
              <a:prstGeom prst="rect">
                <a:avLst/>
              </a:prstGeom>
              <a:noFill/>
            </p:spPr>
            <p:txBody>
              <a:bodyPr wrap="square">
                <a:spAutoFit/>
              </a:bodyPr>
              <a:lstStyle/>
              <a:p>
                <a:r>
                  <a:rPr lang="en-US" sz="1400" dirty="0">
                    <a:latin typeface="Calibri" panose="020F0502020204030204" pitchFamily="34" charset="0"/>
                    <a:ea typeface="Times New Roman" panose="02020603050405020304" pitchFamily="18" charset="0"/>
                    <a:cs typeface="Times New Roman" panose="02020603050405020304" pitchFamily="18" charset="0"/>
                  </a:rPr>
                  <a:t>a</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nd  </a:t>
                </a:r>
                <a14:m>
                  <m:oMath xmlns:m="http://schemas.openxmlformats.org/officeDocument/2006/math">
                    <m:nary>
                      <m:naryPr>
                        <m:chr m:val="∑"/>
                        <m:limLoc m:val="subSup"/>
                        <m:ctrlPr>
                          <a:rPr lang="de-DE" sz="1400" i="1">
                            <a:effectLst/>
                            <a:latin typeface="Cambria Math" panose="02040503050406030204" pitchFamily="18" charset="0"/>
                          </a:rPr>
                        </m:ctrlPr>
                      </m:naryPr>
                      <m:sub>
                        <m:r>
                          <a:rPr lang="de-DE" sz="1400" i="1">
                            <a:effectLst/>
                            <a:latin typeface="Cambria Math" panose="02040503050406030204" pitchFamily="18" charset="0"/>
                            <a:ea typeface="Calibri" panose="020F0502020204030204" pitchFamily="34" charset="0"/>
                            <a:cs typeface="Times New Roman" panose="02020603050405020304" pitchFamily="18" charset="0"/>
                          </a:rPr>
                          <m:t>𝑘</m:t>
                        </m:r>
                        <m:r>
                          <a:rPr lang="en-US" sz="1400" i="1">
                            <a:effectLst/>
                            <a:latin typeface="Cambria Math" panose="02040503050406030204" pitchFamily="18" charset="0"/>
                            <a:ea typeface="Calibri" panose="020F0502020204030204" pitchFamily="34" charset="0"/>
                            <a:cs typeface="Times New Roman" panose="02020603050405020304" pitchFamily="18" charset="0"/>
                          </a:rPr>
                          <m:t>=1</m:t>
                        </m:r>
                      </m:sub>
                      <m:sup>
                        <m:r>
                          <a:rPr lang="de-DE" sz="1400" i="1">
                            <a:effectLst/>
                            <a:latin typeface="Cambria Math" panose="02040503050406030204" pitchFamily="18" charset="0"/>
                            <a:ea typeface="Calibri" panose="020F0502020204030204" pitchFamily="34" charset="0"/>
                            <a:cs typeface="Times New Roman" panose="02020603050405020304" pitchFamily="18" charset="0"/>
                          </a:rPr>
                          <m:t>h</m:t>
                        </m:r>
                      </m:sup>
                      <m:e>
                        <m:sSub>
                          <m:sSubPr>
                            <m:ctrlPr>
                              <a:rPr lang="de-DE" sz="1400" i="1">
                                <a:effectLst/>
                                <a:latin typeface="Cambria Math" panose="02040503050406030204" pitchFamily="18" charset="0"/>
                              </a:rPr>
                            </m:ctrlPr>
                          </m:sSubPr>
                          <m:e>
                            <m:r>
                              <a:rPr lang="de-DE" sz="1400" i="1">
                                <a:effectLst/>
                                <a:latin typeface="Cambria Math" panose="02040503050406030204" pitchFamily="18" charset="0"/>
                                <a:ea typeface="Calibri" panose="020F0502020204030204" pitchFamily="34" charset="0"/>
                                <a:cs typeface="Times New Roman" panose="02020603050405020304" pitchFamily="18" charset="0"/>
                              </a:rPr>
                              <m:t>𝑘</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𝑑𝑤</m:t>
                            </m:r>
                          </m:e>
                          <m:sub>
                            <m:r>
                              <a:rPr lang="de-DE" sz="1400" i="1">
                                <a:effectLst/>
                                <a:latin typeface="Cambria Math" panose="02040503050406030204" pitchFamily="18" charset="0"/>
                                <a:ea typeface="Calibri" panose="020F0502020204030204" pitchFamily="34" charset="0"/>
                                <a:cs typeface="Times New Roman" panose="02020603050405020304" pitchFamily="18" charset="0"/>
                              </a:rPr>
                              <m:t>h</m:t>
                            </m:r>
                          </m:sub>
                        </m:sSub>
                        <m:r>
                          <a:rPr lang="en-US" sz="1400" i="1">
                            <a:effectLst/>
                            <a:latin typeface="Cambria Math" panose="02040503050406030204" pitchFamily="18" charset="0"/>
                            <a:ea typeface="Calibri" panose="020F0502020204030204" pitchFamily="34" charset="0"/>
                            <a:cs typeface="Times New Roman" panose="02020603050405020304" pitchFamily="18" charset="0"/>
                          </a:rPr>
                          <m:t>=1 </m:t>
                        </m:r>
                      </m:e>
                    </m:nary>
                  </m:oMath>
                </a14:m>
                <a:endParaRPr lang="de-DE" sz="1400" dirty="0"/>
              </a:p>
            </p:txBody>
          </p:sp>
        </mc:Choice>
        <mc:Fallback>
          <p:sp>
            <p:nvSpPr>
              <p:cNvPr id="33" name="Textfeld 32">
                <a:extLst>
                  <a:ext uri="{FF2B5EF4-FFF2-40B4-BE49-F238E27FC236}">
                    <a16:creationId xmlns:a16="http://schemas.microsoft.com/office/drawing/2014/main" id="{9F8B9C91-8B99-8FF2-32FF-BFDFA4283F1E}"/>
                  </a:ext>
                </a:extLst>
              </p:cNvPr>
              <p:cNvSpPr txBox="1">
                <a:spLocks noRot="1" noChangeAspect="1" noMove="1" noResize="1" noEditPoints="1" noAdjustHandles="1" noChangeArrowheads="1" noChangeShapeType="1" noTextEdit="1"/>
              </p:cNvSpPr>
              <p:nvPr/>
            </p:nvSpPr>
            <p:spPr>
              <a:xfrm>
                <a:off x="7711633" y="5104880"/>
                <a:ext cx="2497237" cy="321883"/>
              </a:xfrm>
              <a:prstGeom prst="rect">
                <a:avLst/>
              </a:prstGeom>
              <a:blipFill>
                <a:blip r:embed="rId8"/>
                <a:stretch>
                  <a:fillRect l="-732" t="-92453" b="-152830"/>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35" name="Textfeld 34">
                <a:extLst>
                  <a:ext uri="{FF2B5EF4-FFF2-40B4-BE49-F238E27FC236}">
                    <a16:creationId xmlns:a16="http://schemas.microsoft.com/office/drawing/2014/main" id="{B3A425CE-A7FC-6172-BD60-FC9C1829EC86}"/>
                  </a:ext>
                </a:extLst>
              </p:cNvPr>
              <p:cNvSpPr txBox="1"/>
              <p:nvPr/>
            </p:nvSpPr>
            <p:spPr>
              <a:xfrm>
                <a:off x="1428832" y="5474212"/>
                <a:ext cx="9698243" cy="987001"/>
              </a:xfrm>
              <a:prstGeom prst="rect">
                <a:avLst/>
              </a:prstGeom>
              <a:noFill/>
            </p:spPr>
            <p:txBody>
              <a:bodyPr wrap="square">
                <a:spAutoFit/>
              </a:bodyPr>
              <a:lstStyle/>
              <a:p>
                <a:pPr marL="342900" indent="-342900">
                  <a:lnSpc>
                    <a:spcPct val="115000"/>
                  </a:lnSpc>
                  <a:spcAft>
                    <a:spcPts val="1000"/>
                  </a:spcAft>
                  <a:buAutoNum type="arabicParenBoth" startAt="27"/>
                </a:pPr>
                <a:r>
                  <a:rPr lang="de-DE" sz="1800" dirty="0">
                    <a:effectLst/>
                    <a:ea typeface="Calibri" panose="020F0502020204030204" pitchFamily="34" charset="0"/>
                    <a:cs typeface="Times New Roman" panose="02020603050405020304" pitchFamily="18" charset="0"/>
                  </a:rPr>
                  <a:t>        </a:t>
                </a:r>
                <a14:m>
                  <m:oMath xmlns:m="http://schemas.openxmlformats.org/officeDocument/2006/math">
                    <m:r>
                      <a:rPr lang="de-DE" sz="1800" i="1">
                        <a:effectLst/>
                        <a:latin typeface="Cambria Math" panose="02040503050406030204" pitchFamily="18" charset="0"/>
                        <a:ea typeface="Calibri" panose="020F0502020204030204" pitchFamily="34" charset="0"/>
                        <a:cs typeface="Times New Roman" panose="02020603050405020304" pitchFamily="18" charset="0"/>
                      </a:rPr>
                      <m:t>𝑀𝐾</m:t>
                    </m:r>
                    <m:r>
                      <a:rPr lang="es-MX" sz="1800" i="1">
                        <a:effectLst/>
                        <a:latin typeface="Cambria Math" panose="02040503050406030204" pitchFamily="18" charset="0"/>
                        <a:ea typeface="Calibri" panose="020F0502020204030204" pitchFamily="34" charset="0"/>
                        <a:cs typeface="Times New Roman" panose="02020603050405020304" pitchFamily="18" charset="0"/>
                      </a:rPr>
                      <m:t>𝐺𝐺</m:t>
                    </m:r>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fPr>
                      <m:num>
                        <m:nary>
                          <m:naryPr>
                            <m:chr m:val="∑"/>
                            <m:limLoc m:val="subSup"/>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de-DE" sz="1800" i="1">
                                <a:effectLst/>
                                <a:latin typeface="Cambria Math" panose="02040503050406030204" pitchFamily="18" charset="0"/>
                                <a:ea typeface="Calibri" panose="020F0502020204030204" pitchFamily="34" charset="0"/>
                                <a:cs typeface="Times New Roman" panose="02020603050405020304" pitchFamily="18" charset="0"/>
                              </a:rPr>
                              <m:t>𝑠</m:t>
                            </m:r>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up>
                            <m:r>
                              <a:rPr lang="de-DE" sz="1800" i="1">
                                <a:effectLst/>
                                <a:latin typeface="Cambria Math" panose="02040503050406030204" pitchFamily="18" charset="0"/>
                                <a:ea typeface="Calibri" panose="020F0502020204030204" pitchFamily="34" charset="0"/>
                                <a:cs typeface="Times New Roman" panose="02020603050405020304" pitchFamily="18" charset="0"/>
                              </a:rPr>
                              <m:t>𝑑</m:t>
                            </m:r>
                          </m:sup>
                          <m:e>
                            <m:sSub>
                              <m:sSub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800" i="1">
                                    <a:effectLst/>
                                    <a:latin typeface="Cambria Math" panose="02040503050406030204" pitchFamily="18" charset="0"/>
                                    <a:ea typeface="Calibri" panose="020F0502020204030204" pitchFamily="34" charset="0"/>
                                    <a:cs typeface="Times New Roman" panose="02020603050405020304" pitchFamily="18" charset="0"/>
                                  </a:rPr>
                                  <m:t>𝑘</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𝑑𝑤</m:t>
                                </m:r>
                              </m:e>
                              <m:sub>
                                <m:r>
                                  <a:rPr lang="de-DE" sz="1800" i="1">
                                    <a:effectLst/>
                                    <a:latin typeface="Cambria Math" panose="02040503050406030204" pitchFamily="18" charset="0"/>
                                    <a:ea typeface="Calibri" panose="020F0502020204030204" pitchFamily="34" charset="0"/>
                                    <a:cs typeface="Times New Roman" panose="02020603050405020304" pitchFamily="18" charset="0"/>
                                  </a:rPr>
                                  <m:t>𝑠h</m:t>
                                </m:r>
                              </m:sub>
                            </m:sSub>
                          </m:e>
                        </m:nary>
                        <m:nary>
                          <m:naryPr>
                            <m:chr m:val="∑"/>
                            <m:limLoc m:val="subSup"/>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s-MX"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s-MX" sz="1800" i="1">
                                <a:effectLst/>
                                <a:latin typeface="Cambria Math" panose="02040503050406030204" pitchFamily="18" charset="0"/>
                                <a:ea typeface="Calibri" panose="020F0502020204030204" pitchFamily="34" charset="0"/>
                                <a:cs typeface="Times New Roman" panose="02020603050405020304" pitchFamily="18" charset="0"/>
                              </a:rPr>
                              <m:t>𝑛</m:t>
                            </m:r>
                          </m:sup>
                          <m:e>
                            <m:nary>
                              <m:naryPr>
                                <m:chr m:val="∑"/>
                                <m:limLoc m:val="undOv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s-MX" sz="1800" i="1">
                                    <a:effectLst/>
                                    <a:latin typeface="Cambria Math" panose="02040503050406030204" pitchFamily="18" charset="0"/>
                                    <a:ea typeface="Calibri" panose="020F0502020204030204" pitchFamily="34" charset="0"/>
                                    <a:cs typeface="Times New Roman" panose="02020603050405020304" pitchFamily="18" charset="0"/>
                                  </a:rPr>
                                  <m:t>𝑗</m:t>
                                </m:r>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s-MX" sz="1800" i="1">
                                    <a:effectLst/>
                                    <a:latin typeface="Cambria Math" panose="02040503050406030204" pitchFamily="18" charset="0"/>
                                    <a:ea typeface="Calibri" panose="020F0502020204030204" pitchFamily="34" charset="0"/>
                                    <a:cs typeface="Times New Roman" panose="02020603050405020304" pitchFamily="18" charset="0"/>
                                  </a:rPr>
                                  <m:t>𝑛</m:t>
                                </m:r>
                              </m:sup>
                              <m:e>
                                <m:d>
                                  <m:d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dPr>
                                      <m:e>
                                        <m:d>
                                          <m:dPr>
                                            <m:begChr m:val="|"/>
                                            <m:endChr m:val="|"/>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MX"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de-DE" sz="1800" i="1">
                                                    <a:effectLst/>
                                                    <a:latin typeface="Cambria Math" panose="02040503050406030204" pitchFamily="18" charset="0"/>
                                                    <a:ea typeface="Calibri" panose="020F0502020204030204" pitchFamily="34" charset="0"/>
                                                    <a:cs typeface="Times New Roman" panose="02020603050405020304" pitchFamily="18" charset="0"/>
                                                  </a:rPr>
                                                  <m:t>𝑘</m:t>
                                                </m:r>
                                                <m:r>
                                                  <a:rPr lang="es-MX" sz="18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MX"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de-DE" sz="1800" i="1">
                                                    <a:effectLst/>
                                                    <a:latin typeface="Cambria Math" panose="02040503050406030204" pitchFamily="18" charset="0"/>
                                                    <a:ea typeface="Calibri" panose="020F0502020204030204" pitchFamily="34" charset="0"/>
                                                    <a:cs typeface="Times New Roman" panose="02020603050405020304" pitchFamily="18" charset="0"/>
                                                  </a:rPr>
                                                  <m:t>𝑘</m:t>
                                                </m:r>
                                                <m:r>
                                                  <a:rPr lang="es-MX" sz="1800" i="1">
                                                    <a:effectLst/>
                                                    <a:latin typeface="Cambria Math" panose="02040503050406030204" pitchFamily="18" charset="0"/>
                                                    <a:ea typeface="Calibri" panose="020F0502020204030204" pitchFamily="34" charset="0"/>
                                                    <a:cs typeface="Times New Roman" panose="02020603050405020304" pitchFamily="18" charset="0"/>
                                                  </a:rPr>
                                                  <m:t>𝑗</m:t>
                                                </m:r>
                                              </m:sub>
                                            </m:sSub>
                                          </m:e>
                                        </m:d>
                                      </m:e>
                                    </m:d>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𝑗</m:t>
                                        </m:r>
                                      </m:sub>
                                    </m:sSub>
                                  </m:e>
                                </m:d>
                              </m:e>
                            </m:nary>
                          </m:e>
                        </m:nary>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r>
                          <a:rPr lang="es-MX" sz="1800" i="1">
                            <a:effectLst/>
                            <a:latin typeface="Cambria Math" panose="02040503050406030204" pitchFamily="18" charset="0"/>
                            <a:ea typeface="Calibri" panose="020F0502020204030204" pitchFamily="34" charset="0"/>
                            <a:cs typeface="Times New Roman" panose="02020603050405020304" pitchFamily="18" charset="0"/>
                          </a:rPr>
                          <m:t>𝑁</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subSup"/>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de-DE" sz="1800" i="1">
                                <a:effectLst/>
                                <a:latin typeface="Cambria Math" panose="02040503050406030204" pitchFamily="18" charset="0"/>
                                <a:ea typeface="Calibri" panose="020F0502020204030204" pitchFamily="34" charset="0"/>
                                <a:cs typeface="Times New Roman" panose="02020603050405020304" pitchFamily="18" charset="0"/>
                              </a:rPr>
                              <m:t>𝑠</m:t>
                            </m:r>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up>
                            <m:r>
                              <a:rPr lang="de-DE" sz="1800" i="1">
                                <a:effectLst/>
                                <a:latin typeface="Cambria Math" panose="02040503050406030204" pitchFamily="18" charset="0"/>
                                <a:ea typeface="Calibri" panose="020F0502020204030204" pitchFamily="34" charset="0"/>
                                <a:cs typeface="Times New Roman" panose="02020603050405020304" pitchFamily="18" charset="0"/>
                              </a:rPr>
                              <m:t>𝑑</m:t>
                            </m:r>
                          </m:sup>
                          <m:e>
                            <m:sSub>
                              <m:sSub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800" i="1">
                                    <a:effectLst/>
                                    <a:latin typeface="Cambria Math" panose="02040503050406030204" pitchFamily="18" charset="0"/>
                                    <a:ea typeface="Calibri" panose="020F0502020204030204" pitchFamily="34" charset="0"/>
                                    <a:cs typeface="Times New Roman" panose="02020603050405020304" pitchFamily="18" charset="0"/>
                                  </a:rPr>
                                  <m:t>𝑘𝑑𝑤</m:t>
                                </m:r>
                              </m:e>
                              <m:sub>
                                <m:r>
                                  <a:rPr lang="de-DE" sz="1800" i="1">
                                    <a:effectLst/>
                                    <a:latin typeface="Cambria Math" panose="02040503050406030204" pitchFamily="18" charset="0"/>
                                    <a:ea typeface="Calibri" panose="020F0502020204030204" pitchFamily="34" charset="0"/>
                                    <a:cs typeface="Times New Roman" panose="02020603050405020304" pitchFamily="18" charset="0"/>
                                  </a:rPr>
                                  <m:t>𝑠h</m:t>
                                </m:r>
                              </m:sub>
                            </m:sSub>
                          </m:e>
                        </m:nary>
                        <m:nary>
                          <m:naryPr>
                            <m:chr m:val="∑"/>
                            <m:limLoc m:val="subSup"/>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s-MX"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s-MX" sz="1800" i="1">
                                <a:effectLst/>
                                <a:latin typeface="Cambria Math" panose="02040503050406030204" pitchFamily="18" charset="0"/>
                                <a:ea typeface="Calibri" panose="020F0502020204030204" pitchFamily="34" charset="0"/>
                                <a:cs typeface="Times New Roman" panose="02020603050405020304" pitchFamily="18" charset="0"/>
                              </a:rPr>
                              <m:t>𝑛</m:t>
                            </m:r>
                          </m:sup>
                          <m:e>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de-DE"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𝑤𝑖</m:t>
                                </m:r>
                              </m:sub>
                            </m:sSub>
                          </m:e>
                        </m:nary>
                      </m:den>
                    </m:f>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                    for  </a:t>
                </a:r>
                <a14:m>
                  <m:oMath xmlns:m="http://schemas.openxmlformats.org/officeDocument/2006/math">
                    <m:nary>
                      <m:naryPr>
                        <m:chr m:val="∑"/>
                        <m:limLoc m:val="subSup"/>
                        <m:ctrlPr>
                          <a:rPr lang="de-DE" sz="14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4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400" i="1">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1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400" i="1">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subSup"/>
                            <m:ctrlPr>
                              <a:rPr lang="de-DE" sz="14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𝑗</m:t>
                            </m:r>
                            <m:r>
                              <a:rPr lang="en-US" sz="14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400" i="1">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de-DE" sz="1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400" i="1">
                                <a:effectLst/>
                                <a:latin typeface="Cambria Math" panose="02040503050406030204" pitchFamily="18" charset="0"/>
                                <a:ea typeface="Calibri" panose="020F0502020204030204" pitchFamily="34" charset="0"/>
                                <a:cs typeface="Times New Roman" panose="02020603050405020304" pitchFamily="18" charset="0"/>
                              </a:rPr>
                              <m:t>=</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𝑁</m:t>
                            </m:r>
                          </m:e>
                        </m:nary>
                      </m:e>
                    </m:nary>
                  </m:oMath>
                </a14:m>
                <a:r>
                  <a:rPr lang="en-US" sz="1400" dirty="0">
                    <a:effectLst/>
                    <a:latin typeface="Calibri" panose="020F0502020204030204" pitchFamily="34" charset="0"/>
                    <a:ea typeface="Calibri" panose="020F0502020204030204" pitchFamily="34" charset="0"/>
                    <a:cs typeface="Times New Roman" panose="02020603050405020304" pitchFamily="18" charset="0"/>
                  </a:rPr>
                  <a:t>   </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5" name="Textfeld 34">
                <a:extLst>
                  <a:ext uri="{FF2B5EF4-FFF2-40B4-BE49-F238E27FC236}">
                    <a16:creationId xmlns:a16="http://schemas.microsoft.com/office/drawing/2014/main" id="{B3A425CE-A7FC-6172-BD60-FC9C1829EC86}"/>
                  </a:ext>
                </a:extLst>
              </p:cNvPr>
              <p:cNvSpPr txBox="1">
                <a:spLocks noRot="1" noChangeAspect="1" noMove="1" noResize="1" noEditPoints="1" noAdjustHandles="1" noChangeArrowheads="1" noChangeShapeType="1" noTextEdit="1"/>
              </p:cNvSpPr>
              <p:nvPr/>
            </p:nvSpPr>
            <p:spPr>
              <a:xfrm>
                <a:off x="1428832" y="5474212"/>
                <a:ext cx="9698243" cy="987001"/>
              </a:xfrm>
              <a:prstGeom prst="rect">
                <a:avLst/>
              </a:prstGeom>
              <a:blipFill>
                <a:blip r:embed="rId9"/>
                <a:stretch>
                  <a:fillRect l="-503"/>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37" name="Textfeld 36">
                <a:extLst>
                  <a:ext uri="{FF2B5EF4-FFF2-40B4-BE49-F238E27FC236}">
                    <a16:creationId xmlns:a16="http://schemas.microsoft.com/office/drawing/2014/main" id="{7FDFD77D-F6EA-6214-26D0-803237DE2BF0}"/>
                  </a:ext>
                </a:extLst>
              </p:cNvPr>
              <p:cNvSpPr txBox="1"/>
              <p:nvPr/>
            </p:nvSpPr>
            <p:spPr>
              <a:xfrm>
                <a:off x="4364610" y="6191707"/>
                <a:ext cx="6966409" cy="407035"/>
              </a:xfrm>
              <a:prstGeom prst="rect">
                <a:avLst/>
              </a:prstGeom>
              <a:noFill/>
            </p:spPr>
            <p:txBody>
              <a:bodyPr wrap="square">
                <a:spAutoFit/>
              </a:bodyPr>
              <a:lstStyle/>
              <a:p>
                <a:pPr algn="just">
                  <a:lnSpc>
                    <a:spcPct val="115000"/>
                  </a:lnSpc>
                  <a:spcAft>
                    <a:spcPts val="10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400" dirty="0">
                    <a:effectLst/>
                    <a:latin typeface="Calibri" panose="020F0502020204030204" pitchFamily="34" charset="0"/>
                    <a:ea typeface="Calibri" panose="020F0502020204030204" pitchFamily="34" charset="0"/>
                    <a:cs typeface="Times New Roman" panose="02020603050405020304" pitchFamily="18" charset="0"/>
                  </a:rPr>
                  <a:t>and   </a:t>
                </a:r>
                <a14:m>
                  <m:oMath xmlns:m="http://schemas.openxmlformats.org/officeDocument/2006/math">
                    <m:nary>
                      <m:naryPr>
                        <m:chr m:val="∑"/>
                        <m:limLoc m:val="subSup"/>
                        <m:ctrlPr>
                          <a:rPr lang="de-DE" sz="14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de-DE" sz="1400" i="1">
                            <a:effectLst/>
                            <a:latin typeface="Cambria Math" panose="02040503050406030204" pitchFamily="18" charset="0"/>
                            <a:ea typeface="Calibri" panose="020F0502020204030204" pitchFamily="34" charset="0"/>
                            <a:cs typeface="Times New Roman" panose="02020603050405020304" pitchFamily="18" charset="0"/>
                          </a:rPr>
                          <m:t>𝑠</m:t>
                        </m:r>
                        <m:r>
                          <a:rPr lang="en-US" sz="1400" i="1">
                            <a:effectLst/>
                            <a:latin typeface="Cambria Math" panose="02040503050406030204" pitchFamily="18" charset="0"/>
                            <a:ea typeface="Calibri" panose="020F0502020204030204" pitchFamily="34" charset="0"/>
                            <a:cs typeface="Times New Roman" panose="02020603050405020304" pitchFamily="18" charset="0"/>
                          </a:rPr>
                          <m:t>=1</m:t>
                        </m:r>
                      </m:sub>
                      <m:sup>
                        <m:r>
                          <a:rPr lang="de-DE" sz="1400" i="1">
                            <a:effectLst/>
                            <a:latin typeface="Cambria Math" panose="02040503050406030204" pitchFamily="18" charset="0"/>
                            <a:ea typeface="Calibri" panose="020F0502020204030204" pitchFamily="34" charset="0"/>
                            <a:cs typeface="Times New Roman" panose="02020603050405020304" pitchFamily="18" charset="0"/>
                          </a:rPr>
                          <m:t>𝑑</m:t>
                        </m:r>
                      </m:sup>
                      <m:e>
                        <m:sSub>
                          <m:sSubPr>
                            <m:ctrlPr>
                              <a:rPr lang="de-DE" sz="1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400" i="1">
                                <a:effectLst/>
                                <a:latin typeface="Cambria Math" panose="02040503050406030204" pitchFamily="18" charset="0"/>
                                <a:ea typeface="Calibri" panose="020F0502020204030204" pitchFamily="34" charset="0"/>
                                <a:cs typeface="Times New Roman" panose="02020603050405020304" pitchFamily="18" charset="0"/>
                              </a:rPr>
                              <m:t>𝑘𝑑𝑤</m:t>
                            </m:r>
                          </m:e>
                          <m:sub>
                            <m:r>
                              <a:rPr lang="de-DE" sz="1400" i="1">
                                <a:effectLst/>
                                <a:latin typeface="Cambria Math" panose="02040503050406030204" pitchFamily="18" charset="0"/>
                                <a:ea typeface="Calibri" panose="020F0502020204030204" pitchFamily="34" charset="0"/>
                                <a:cs typeface="Times New Roman" panose="02020603050405020304" pitchFamily="18" charset="0"/>
                              </a:rPr>
                              <m:t>𝑠h</m:t>
                            </m:r>
                          </m:sub>
                        </m:sSub>
                        <m:r>
                          <a:rPr lang="de-DE" sz="1400" i="1">
                            <a:effectLst/>
                            <a:latin typeface="Cambria Math" panose="02040503050406030204" pitchFamily="18" charset="0"/>
                            <a:ea typeface="Calibri" panose="020F0502020204030204" pitchFamily="34" charset="0"/>
                            <a:cs typeface="Times New Roman" panose="02020603050405020304" pitchFamily="18" charset="0"/>
                          </a:rPr>
                          <m:t>=1</m:t>
                        </m:r>
                      </m:e>
                    </m:nary>
                  </m:oMath>
                </a14:m>
                <a:r>
                  <a:rPr lang="en-US" sz="1400" dirty="0">
                    <a:effectLst/>
                    <a:latin typeface="Calibri" panose="020F0502020204030204" pitchFamily="34" charset="0"/>
                    <a:ea typeface="Calibri" panose="020F0502020204030204" pitchFamily="34" charset="0"/>
                    <a:cs typeface="Times New Roman" panose="02020603050405020304" pitchFamily="18" charset="0"/>
                  </a:rPr>
                  <a:t> 	with</a:t>
                </a:r>
                <a14:m>
                  <m:oMath xmlns:m="http://schemas.openxmlformats.org/officeDocument/2006/math">
                    <m:r>
                      <a:rPr lang="de-DE" sz="1400" b="0" i="0" smtClean="0">
                        <a:effectLst/>
                        <a:latin typeface="Cambria Math" panose="02040503050406030204" pitchFamily="18" charset="0"/>
                        <a:ea typeface="Calibri" panose="020F0502020204030204" pitchFamily="34" charset="0"/>
                        <a:cs typeface="Times New Roman" panose="02020603050405020304" pitchFamily="18" charset="0"/>
                      </a:rPr>
                      <m:t>   </m:t>
                    </m:r>
                    <m:nary>
                      <m:naryPr>
                        <m:chr m:val="∑"/>
                        <m:limLoc m:val="subSup"/>
                        <m:ctrlPr>
                          <a:rPr lang="de-DE" sz="14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de-DE" sz="1400" i="1">
                            <a:effectLst/>
                            <a:latin typeface="Cambria Math" panose="02040503050406030204" pitchFamily="18" charset="0"/>
                            <a:ea typeface="Calibri" panose="020F0502020204030204" pitchFamily="34" charset="0"/>
                            <a:cs typeface="Times New Roman" panose="02020603050405020304" pitchFamily="18" charset="0"/>
                          </a:rPr>
                          <m:t>𝑠</m:t>
                        </m:r>
                        <m:r>
                          <a:rPr lang="en-US" sz="1400" i="1">
                            <a:effectLst/>
                            <a:latin typeface="Cambria Math" panose="02040503050406030204" pitchFamily="18" charset="0"/>
                            <a:ea typeface="Calibri" panose="020F0502020204030204" pitchFamily="34" charset="0"/>
                            <a:cs typeface="Times New Roman" panose="02020603050405020304" pitchFamily="18" charset="0"/>
                          </a:rPr>
                          <m:t>=1</m:t>
                        </m:r>
                      </m:sub>
                      <m:sup>
                        <m:r>
                          <a:rPr lang="de-DE" sz="1400" i="1">
                            <a:effectLst/>
                            <a:latin typeface="Cambria Math" panose="02040503050406030204" pitchFamily="18" charset="0"/>
                            <a:ea typeface="Calibri" panose="020F0502020204030204" pitchFamily="34" charset="0"/>
                            <a:cs typeface="Times New Roman" panose="02020603050405020304" pitchFamily="18" charset="0"/>
                          </a:rPr>
                          <m:t>𝑑</m:t>
                        </m:r>
                      </m:sup>
                      <m:e>
                        <m:sSub>
                          <m:sSubPr>
                            <m:ctrlPr>
                              <a:rPr lang="de-DE" sz="1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de-DE" sz="1400" i="1">
                                <a:effectLst/>
                                <a:latin typeface="Cambria Math" panose="02040503050406030204" pitchFamily="18" charset="0"/>
                                <a:ea typeface="Calibri" panose="020F0502020204030204" pitchFamily="34" charset="0"/>
                                <a:cs typeface="Times New Roman" panose="02020603050405020304" pitchFamily="18" charset="0"/>
                              </a:rPr>
                              <m:t>𝑘𝑑𝑤</m:t>
                            </m:r>
                          </m:e>
                          <m:sub>
                            <m:r>
                              <a:rPr lang="de-DE" sz="1400" i="1">
                                <a:effectLst/>
                                <a:latin typeface="Cambria Math" panose="02040503050406030204" pitchFamily="18" charset="0"/>
                                <a:ea typeface="Calibri" panose="020F0502020204030204" pitchFamily="34" charset="0"/>
                                <a:cs typeface="Times New Roman" panose="02020603050405020304" pitchFamily="18" charset="0"/>
                              </a:rPr>
                              <m:t>𝑠h</m:t>
                            </m:r>
                          </m:sub>
                        </m:sSub>
                      </m:e>
                    </m:nary>
                  </m:oMath>
                </a14:m>
                <a:r>
                  <a:rPr lang="de-DE" sz="1400"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1400" i="1">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subSup"/>
                        <m:ctrlPr>
                          <a:rPr lang="de-DE" sz="14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de-DE" sz="1400" i="1">
                            <a:effectLst/>
                            <a:latin typeface="Cambria Math" panose="02040503050406030204" pitchFamily="18" charset="0"/>
                            <a:ea typeface="Calibri" panose="020F0502020204030204" pitchFamily="34" charset="0"/>
                            <a:cs typeface="Times New Roman" panose="02020603050405020304" pitchFamily="18" charset="0"/>
                          </a:rPr>
                          <m:t>𝑠</m:t>
                        </m:r>
                        <m:r>
                          <a:rPr lang="en-US" sz="1400" i="1">
                            <a:effectLst/>
                            <a:latin typeface="Cambria Math" panose="02040503050406030204" pitchFamily="18" charset="0"/>
                            <a:ea typeface="Calibri" panose="020F0502020204030204" pitchFamily="34" charset="0"/>
                            <a:cs typeface="Times New Roman" panose="02020603050405020304" pitchFamily="18" charset="0"/>
                          </a:rPr>
                          <m:t>=1</m:t>
                        </m:r>
                      </m:sub>
                      <m:sup>
                        <m:r>
                          <a:rPr lang="de-DE" sz="1400" i="1">
                            <a:effectLst/>
                            <a:latin typeface="Cambria Math" panose="02040503050406030204" pitchFamily="18" charset="0"/>
                            <a:ea typeface="Calibri" panose="020F0502020204030204" pitchFamily="34" charset="0"/>
                            <a:cs typeface="Times New Roman" panose="02020603050405020304" pitchFamily="18" charset="0"/>
                          </a:rPr>
                          <m:t>𝑑</m:t>
                        </m:r>
                      </m:sup>
                      <m:e>
                        <m:sSub>
                          <m:sSubPr>
                            <m:ctrlPr>
                              <a:rPr lang="de-DE" sz="1400" i="1">
                                <a:effectLst/>
                                <a:latin typeface="Cambria Math" panose="02040503050406030204" pitchFamily="18" charset="0"/>
                                <a:ea typeface="Calibri" panose="020F0502020204030204" pitchFamily="34" charset="0"/>
                                <a:cs typeface="Times New Roman" panose="02020603050405020304" pitchFamily="18" charset="0"/>
                              </a:rPr>
                            </m:ctrlPr>
                          </m:sSubPr>
                          <m:e>
                            <m:nary>
                              <m:naryPr>
                                <m:chr m:val="∑"/>
                                <m:limLoc m:val="subSup"/>
                                <m:ctrlPr>
                                  <a:rPr lang="de-DE" sz="14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de-DE" sz="1400" i="1">
                                    <a:effectLst/>
                                    <a:latin typeface="Cambria Math" panose="02040503050406030204" pitchFamily="18" charset="0"/>
                                    <a:ea typeface="Calibri" panose="020F0502020204030204" pitchFamily="34" charset="0"/>
                                    <a:cs typeface="Times New Roman" panose="02020603050405020304" pitchFamily="18" charset="0"/>
                                  </a:rPr>
                                  <m:t>𝑘</m:t>
                                </m:r>
                                <m:r>
                                  <a:rPr lang="en-US" sz="1400" i="1">
                                    <a:effectLst/>
                                    <a:latin typeface="Cambria Math" panose="02040503050406030204" pitchFamily="18" charset="0"/>
                                    <a:ea typeface="Calibri" panose="020F0502020204030204" pitchFamily="34" charset="0"/>
                                    <a:cs typeface="Times New Roman" panose="02020603050405020304" pitchFamily="18" charset="0"/>
                                  </a:rPr>
                                  <m:t>=1</m:t>
                                </m:r>
                              </m:sub>
                              <m:sup>
                                <m:r>
                                  <a:rPr lang="de-DE" sz="1400" i="1">
                                    <a:effectLst/>
                                    <a:latin typeface="Cambria Math" panose="02040503050406030204" pitchFamily="18" charset="0"/>
                                    <a:ea typeface="Calibri" panose="020F0502020204030204" pitchFamily="34" charset="0"/>
                                    <a:cs typeface="Times New Roman" panose="02020603050405020304" pitchFamily="18" charset="0"/>
                                  </a:rPr>
                                  <m:t>h</m:t>
                                </m:r>
                              </m:sup>
                              <m:e>
                                <m:sSub>
                                  <m:sSubPr>
                                    <m:ctrlPr>
                                      <a:rPr lang="de-DE" sz="1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𝑑𝑤</m:t>
                                    </m:r>
                                  </m:e>
                                  <m:sub>
                                    <m:r>
                                      <a:rPr lang="en-US" sz="1400" i="1">
                                        <a:effectLst/>
                                        <a:latin typeface="Cambria Math" panose="02040503050406030204" pitchFamily="18" charset="0"/>
                                        <a:ea typeface="Calibri" panose="020F0502020204030204" pitchFamily="34" charset="0"/>
                                        <a:cs typeface="Times New Roman" panose="02020603050405020304" pitchFamily="18" charset="0"/>
                                      </a:rPr>
                                      <m:t>𝑠</m:t>
                                    </m:r>
                                  </m:sub>
                                </m:sSub>
                              </m:e>
                            </m:nary>
                            <m:r>
                              <a:rPr lang="de-DE" sz="1400" i="1">
                                <a:effectLst/>
                                <a:latin typeface="Cambria Math" panose="02040503050406030204" pitchFamily="18" charset="0"/>
                                <a:ea typeface="Calibri" panose="020F0502020204030204" pitchFamily="34" charset="0"/>
                                <a:cs typeface="Times New Roman" panose="02020603050405020304" pitchFamily="18" charset="0"/>
                              </a:rPr>
                              <m:t>∗</m:t>
                            </m:r>
                            <m:r>
                              <a:rPr lang="de-DE" sz="1400" i="1">
                                <a:effectLst/>
                                <a:latin typeface="Cambria Math" panose="02040503050406030204" pitchFamily="18" charset="0"/>
                                <a:ea typeface="Calibri" panose="020F0502020204030204" pitchFamily="34" charset="0"/>
                                <a:cs typeface="Times New Roman" panose="02020603050405020304" pitchFamily="18" charset="0"/>
                              </a:rPr>
                              <m:t>𝑘𝑑𝑤</m:t>
                            </m:r>
                          </m:e>
                          <m:sub>
                            <m:r>
                              <a:rPr lang="de-DE" sz="1400" i="1">
                                <a:effectLst/>
                                <a:latin typeface="Cambria Math" panose="02040503050406030204" pitchFamily="18" charset="0"/>
                                <a:ea typeface="Calibri" panose="020F0502020204030204" pitchFamily="34" charset="0"/>
                                <a:cs typeface="Times New Roman" panose="02020603050405020304" pitchFamily="18" charset="0"/>
                              </a:rPr>
                              <m:t>𝑠h</m:t>
                            </m:r>
                          </m:sub>
                        </m:sSub>
                        <m:r>
                          <a:rPr lang="de-DE" sz="1400" i="1">
                            <a:effectLst/>
                            <a:latin typeface="Cambria Math" panose="02040503050406030204" pitchFamily="18" charset="0"/>
                            <a:ea typeface="Calibri" panose="020F0502020204030204" pitchFamily="34" charset="0"/>
                            <a:cs typeface="Times New Roman" panose="02020603050405020304" pitchFamily="18" charset="0"/>
                          </a:rPr>
                          <m:t>=1</m:t>
                        </m:r>
                      </m:e>
                    </m:nary>
                  </m:oMath>
                </a14:m>
                <a:r>
                  <a:rPr lang="en-US" sz="1400" dirty="0">
                    <a:effectLst/>
                    <a:latin typeface="Calibri" panose="020F0502020204030204" pitchFamily="34" charset="0"/>
                    <a:ea typeface="Calibri" panose="020F0502020204030204" pitchFamily="34" charset="0"/>
                    <a:cs typeface="Times New Roman" panose="02020603050405020304" pitchFamily="18" charset="0"/>
                  </a:rPr>
                  <a:t>  as a special case.</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7" name="Textfeld 36">
                <a:extLst>
                  <a:ext uri="{FF2B5EF4-FFF2-40B4-BE49-F238E27FC236}">
                    <a16:creationId xmlns:a16="http://schemas.microsoft.com/office/drawing/2014/main" id="{7FDFD77D-F6EA-6214-26D0-803237DE2BF0}"/>
                  </a:ext>
                </a:extLst>
              </p:cNvPr>
              <p:cNvSpPr txBox="1">
                <a:spLocks noRot="1" noChangeAspect="1" noMove="1" noResize="1" noEditPoints="1" noAdjustHandles="1" noChangeArrowheads="1" noChangeShapeType="1" noTextEdit="1"/>
              </p:cNvSpPr>
              <p:nvPr/>
            </p:nvSpPr>
            <p:spPr>
              <a:xfrm>
                <a:off x="4364610" y="6191707"/>
                <a:ext cx="6966409" cy="407035"/>
              </a:xfrm>
              <a:prstGeom prst="rect">
                <a:avLst/>
              </a:prstGeom>
              <a:blipFill>
                <a:blip r:embed="rId10"/>
                <a:stretch>
                  <a:fillRect t="-60606" b="-116667"/>
                </a:stretch>
              </a:blipFill>
            </p:spPr>
            <p:txBody>
              <a:bodyPr/>
              <a:lstStyle/>
              <a:p>
                <a:r>
                  <a:rPr lang="de-DE">
                    <a:noFill/>
                  </a:rPr>
                  <a:t> </a:t>
                </a:r>
              </a:p>
            </p:txBody>
          </p:sp>
        </mc:Fallback>
      </mc:AlternateContent>
    </p:spTree>
    <p:extLst>
      <p:ext uri="{BB962C8B-B14F-4D97-AF65-F5344CB8AC3E}">
        <p14:creationId xmlns:p14="http://schemas.microsoft.com/office/powerpoint/2010/main" val="3971005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0E7C54EE-30C2-9A8D-CC2C-950A52BFC919}"/>
              </a:ext>
            </a:extLst>
          </p:cNvPr>
          <p:cNvSpPr txBox="1"/>
          <p:nvPr/>
        </p:nvSpPr>
        <p:spPr>
          <a:xfrm>
            <a:off x="740779" y="1326672"/>
            <a:ext cx="10009061" cy="461665"/>
          </a:xfrm>
          <a:prstGeom prst="rect">
            <a:avLst/>
          </a:prstGeom>
          <a:noFill/>
        </p:spPr>
        <p:txBody>
          <a:bodyPr wrap="square">
            <a:spAutoFit/>
          </a:bodyPr>
          <a:lstStyle/>
          <a:p>
            <a:r>
              <a:rPr lang="en-US" sz="2400" b="1" kern="0" spc="75" dirty="0">
                <a:solidFill>
                  <a:schemeClr val="accent5"/>
                </a:solidFill>
              </a:rPr>
              <a:t>Population Adjustments for M|K-dimensional Gini </a:t>
            </a:r>
            <a:r>
              <a:rPr lang="en-US" sz="2400" b="1" kern="0" spc="75" dirty="0" err="1">
                <a:solidFill>
                  <a:schemeClr val="accent5"/>
                </a:solidFill>
              </a:rPr>
              <a:t>SubIndices</a:t>
            </a:r>
            <a:endParaRPr lang="de-DE" sz="2400" b="1" kern="0" spc="75" dirty="0">
              <a:solidFill>
                <a:schemeClr val="accent5"/>
              </a:solidFill>
            </a:endParaRPr>
          </a:p>
        </p:txBody>
      </p:sp>
      <p:pic>
        <p:nvPicPr>
          <p:cNvPr id="2" name="Grafik 1">
            <a:extLst>
              <a:ext uri="{FF2B5EF4-FFF2-40B4-BE49-F238E27FC236}">
                <a16:creationId xmlns:a16="http://schemas.microsoft.com/office/drawing/2014/main" id="{D32F0071-1682-FD76-D2DE-4C57CC07E7CF}"/>
              </a:ext>
            </a:extLst>
          </p:cNvPr>
          <p:cNvPicPr>
            <a:picLocks noChangeAspect="1"/>
          </p:cNvPicPr>
          <p:nvPr/>
        </p:nvPicPr>
        <p:blipFill>
          <a:blip r:embed="rId2"/>
          <a:stretch>
            <a:fillRect/>
          </a:stretch>
        </p:blipFill>
        <p:spPr>
          <a:xfrm>
            <a:off x="740779" y="2422734"/>
            <a:ext cx="11063113" cy="3748415"/>
          </a:xfrm>
          <a:prstGeom prst="rect">
            <a:avLst/>
          </a:prstGeom>
        </p:spPr>
      </p:pic>
    </p:spTree>
    <p:extLst>
      <p:ext uri="{BB962C8B-B14F-4D97-AF65-F5344CB8AC3E}">
        <p14:creationId xmlns:p14="http://schemas.microsoft.com/office/powerpoint/2010/main" val="4049526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21577" y="3429000"/>
            <a:ext cx="10515600" cy="2852737"/>
          </a:xfrm>
        </p:spPr>
        <p:txBody>
          <a:bodyPr/>
          <a:lstStyle/>
          <a:p>
            <a:pPr algn="r"/>
            <a:r>
              <a:rPr lang="en-US" sz="4000" dirty="0">
                <a:solidFill>
                  <a:srgbClr val="0070C0"/>
                </a:solidFill>
              </a:rPr>
              <a:t>Horizontal Inequalities</a:t>
            </a:r>
            <a:r>
              <a:rPr lang="de-DE" sz="4000" dirty="0">
                <a:solidFill>
                  <a:srgbClr val="0070C0"/>
                </a:solidFill>
              </a:rPr>
              <a:t> </a:t>
            </a:r>
            <a:br>
              <a:rPr lang="en-US" dirty="0"/>
            </a:br>
            <a:endParaRPr lang="de-DE" dirty="0"/>
          </a:p>
        </p:txBody>
      </p:sp>
    </p:spTree>
    <p:extLst>
      <p:ext uri="{BB962C8B-B14F-4D97-AF65-F5344CB8AC3E}">
        <p14:creationId xmlns:p14="http://schemas.microsoft.com/office/powerpoint/2010/main" val="3269319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1384A005-A29C-CE09-187B-1681F1F96840}"/>
                  </a:ext>
                </a:extLst>
              </p:cNvPr>
              <p:cNvSpPr txBox="1"/>
              <p:nvPr/>
            </p:nvSpPr>
            <p:spPr>
              <a:xfrm>
                <a:off x="954156" y="1395262"/>
                <a:ext cx="10810461" cy="5089983"/>
              </a:xfrm>
              <a:prstGeom prst="rect">
                <a:avLst/>
              </a:prstGeom>
              <a:noFill/>
            </p:spPr>
            <p:txBody>
              <a:bodyPr wrap="square">
                <a:spAutoFit/>
              </a:bodyPr>
              <a:lstStyle/>
              <a:p>
                <a:pPr>
                  <a:lnSpc>
                    <a:spcPct val="115000"/>
                  </a:lnSpc>
                  <a:spcAft>
                    <a:spcPts val="600"/>
                  </a:spcAft>
                </a:pPr>
                <a:r>
                  <a:rPr lang="en-US" sz="1800" dirty="0">
                    <a:effectLst/>
                    <a:ea typeface="Times New Roman" panose="02020603050405020304" pitchFamily="18" charset="0"/>
                    <a:cs typeface="Times New Roman" panose="02020603050405020304" pitchFamily="18" charset="0"/>
                  </a:rPr>
                  <a:t>(16)	 </a:t>
                </a:r>
                <a14:m>
                  <m:oMath xmlns:m="http://schemas.openxmlformats.org/officeDocument/2006/math">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𝑮𝑴𝑲</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𝑮𝑫𝑫</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𝑮𝑫𝑸</m:t>
                    </m:r>
                  </m:oMath>
                </a14:m>
                <a:r>
                  <a:rPr lang="en-US" sz="1800" b="1" dirty="0">
                    <a:solidFill>
                      <a:srgbClr val="C00000"/>
                    </a:solidFill>
                    <a:effectLst/>
                    <a:ea typeface="Times New Roman" panose="02020603050405020304" pitchFamily="18" charset="0"/>
                    <a:cs typeface="Times New Roman" panose="02020603050405020304" pitchFamily="18" charset="0"/>
                  </a:rPr>
                  <a:t> </a:t>
                </a:r>
                <a:r>
                  <a:rPr lang="en-US" sz="1800" dirty="0">
                    <a:effectLst/>
                    <a:ea typeface="Times New Roman" panose="02020603050405020304" pitchFamily="18" charset="0"/>
                    <a:cs typeface="Times New Roman" panose="02020603050405020304" pitchFamily="18" charset="0"/>
                  </a:rPr>
                  <a:t>.</a:t>
                </a:r>
                <a:endParaRPr lang="de-DE" sz="1600" dirty="0">
                  <a:effectLst/>
                  <a:ea typeface="Times New Roman" panose="02020603050405020304" pitchFamily="18" charset="0"/>
                  <a:cs typeface="Times New Roman" panose="02020603050405020304" pitchFamily="18" charset="0"/>
                </a:endParaRPr>
              </a:p>
              <a:p>
                <a:pPr indent="457200">
                  <a:lnSpc>
                    <a:spcPct val="115000"/>
                  </a:lnSpc>
                  <a:spcAft>
                    <a:spcPts val="600"/>
                  </a:spcAft>
                </a:pPr>
                <a:r>
                  <a:rPr lang="en-US" sz="1800" dirty="0">
                    <a:effectLst/>
                    <a:ea typeface="Times New Roman" panose="02020603050405020304" pitchFamily="18" charset="0"/>
                    <a:cs typeface="Times New Roman" panose="02020603050405020304" pitchFamily="18" charset="0"/>
                  </a:rPr>
                  <a:t>The subindices GDD and GDQ summarize the joint within-group differences to mean group levels as the net effect of absolute differences using xx</a:t>
                </a:r>
                <a:r>
                  <a:rPr lang="en-US" sz="1800" baseline="-25000" dirty="0">
                    <a:effectLst/>
                    <a:ea typeface="Times New Roman" panose="02020603050405020304" pitchFamily="18" charset="0"/>
                    <a:cs typeface="Times New Roman" panose="02020603050405020304" pitchFamily="18" charset="0"/>
                  </a:rPr>
                  <a:t>i </a:t>
                </a:r>
                <a:r>
                  <a:rPr lang="en-US" sz="1800" dirty="0">
                    <a:effectLst/>
                    <a:ea typeface="Times New Roman" panose="02020603050405020304" pitchFamily="18" charset="0"/>
                    <a:cs typeface="Times New Roman" panose="02020603050405020304" pitchFamily="18" charset="0"/>
                  </a:rPr>
                  <a:t>= min(</a:t>
                </a:r>
                <a:r>
                  <a:rPr lang="en-US" sz="1800" dirty="0" err="1">
                    <a:effectLst/>
                    <a:ea typeface="Times New Roman" panose="02020603050405020304" pitchFamily="18" charset="0"/>
                    <a:cs typeface="Times New Roman" panose="02020603050405020304" pitchFamily="18" charset="0"/>
                  </a:rPr>
                  <a:t>x</a:t>
                </a:r>
                <a:r>
                  <a:rPr lang="en-US" sz="1800" baseline="-25000" dirty="0" err="1">
                    <a:effectLst/>
                    <a:ea typeface="Times New Roman" panose="02020603050405020304" pitchFamily="18" charset="0"/>
                    <a:cs typeface="Times New Roman" panose="02020603050405020304" pitchFamily="18" charset="0"/>
                  </a:rPr>
                  <a:t>ki</a:t>
                </a:r>
                <a:r>
                  <a:rPr lang="en-US" sz="1800" dirty="0" err="1">
                    <a:effectLst/>
                    <a:ea typeface="Times New Roman" panose="02020603050405020304" pitchFamily="18" charset="0"/>
                    <a:cs typeface="Times New Roman" panose="02020603050405020304" pitchFamily="18" charset="0"/>
                  </a:rPr>
                  <a:t>,x</a:t>
                </a:r>
                <a:r>
                  <a:rPr lang="en-US" sz="1800" baseline="-25000" dirty="0" err="1">
                    <a:effectLst/>
                    <a:ea typeface="Times New Roman" panose="02020603050405020304" pitchFamily="18" charset="0"/>
                    <a:cs typeface="Times New Roman" panose="02020603050405020304" pitchFamily="18" charset="0"/>
                  </a:rPr>
                  <a:t>lj</a:t>
                </a:r>
                <a:r>
                  <a:rPr lang="en-US" sz="1800" dirty="0">
                    <a:effectLst/>
                    <a:ea typeface="Times New Roman" panose="02020603050405020304" pitchFamily="18" charset="0"/>
                    <a:cs typeface="Times New Roman" panose="02020603050405020304" pitchFamily="18" charset="0"/>
                  </a:rPr>
                  <a: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k</a:t>
                </a:r>
                <a:r>
                  <a:rPr lang="en-US" sz="1800" baseline="-25000" dirty="0">
                    <a:effectLst/>
                    <a:ea typeface="Times New Roman" panose="02020603050405020304" pitchFamily="18" charset="0"/>
                    <a:cs typeface="Times New Roman" panose="02020603050405020304" pitchFamily="18" charset="0"/>
                  </a:rPr>
                  <a:t> </a:t>
                </a:r>
                <a:r>
                  <a:rPr lang="en-US" sz="1800" dirty="0">
                    <a:effectLst/>
                    <a:ea typeface="Times New Roman" panose="02020603050405020304" pitchFamily="18" charset="0"/>
                    <a:cs typeface="Times New Roman" panose="02020603050405020304" pitchFamily="18" charset="0"/>
                  </a:rPr>
                  <a:t>= min(</a:t>
                </a:r>
                <a:r>
                  <a:rPr lang="en-US" sz="1800" dirty="0" err="1">
                    <a:effectLst/>
                    <a:ea typeface="Times New Roman" panose="02020603050405020304" pitchFamily="18" charset="0"/>
                    <a:cs typeface="Times New Roman" panose="02020603050405020304" pitchFamily="18" charset="0"/>
                  </a:rPr>
                  <a:t>x</a:t>
                </a:r>
                <a:r>
                  <a:rPr lang="en-US" sz="1800" baseline="-25000" dirty="0" err="1">
                    <a:effectLst/>
                    <a:ea typeface="Times New Roman" panose="02020603050405020304" pitchFamily="18" charset="0"/>
                    <a:cs typeface="Times New Roman" panose="02020603050405020304" pitchFamily="18" charset="0"/>
                  </a:rPr>
                  <a:t>k</a:t>
                </a:r>
                <a:r>
                  <a:rPr lang="en-US" sz="1800" dirty="0" err="1">
                    <a:effectLst/>
                    <a:ea typeface="Times New Roman" panose="02020603050405020304" pitchFamily="18" charset="0"/>
                    <a:cs typeface="Times New Roman" panose="02020603050405020304" pitchFamily="18" charset="0"/>
                  </a:rPr>
                  <a:t>,x</a:t>
                </a:r>
                <a:r>
                  <a:rPr lang="en-US" sz="1800" baseline="-25000" dirty="0" err="1">
                    <a:effectLst/>
                    <a:ea typeface="Times New Roman" panose="02020603050405020304" pitchFamily="18" charset="0"/>
                    <a:cs typeface="Times New Roman" panose="02020603050405020304" pitchFamily="18" charset="0"/>
                  </a:rPr>
                  <a:t>l</a:t>
                </a:r>
                <a:r>
                  <a:rPr lang="en-US" sz="1800" dirty="0">
                    <a:effectLst/>
                    <a:ea typeface="Times New Roman" panose="02020603050405020304" pitchFamily="18" charset="0"/>
                    <a:cs typeface="Times New Roman" panose="02020603050405020304" pitchFamily="18" charset="0"/>
                  </a:rPr>
                  <a: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j</a:t>
                </a:r>
                <a:r>
                  <a:rPr lang="en-US" sz="1800" baseline="-25000" dirty="0">
                    <a:effectLst/>
                    <a:ea typeface="Times New Roman" panose="02020603050405020304" pitchFamily="18" charset="0"/>
                    <a:cs typeface="Times New Roman" panose="02020603050405020304" pitchFamily="18" charset="0"/>
                  </a:rPr>
                  <a:t> </a:t>
                </a:r>
                <a:r>
                  <a:rPr lang="en-US" sz="1800" dirty="0">
                    <a:effectLst/>
                    <a:ea typeface="Times New Roman" panose="02020603050405020304" pitchFamily="18" charset="0"/>
                    <a:cs typeface="Times New Roman" panose="02020603050405020304" pitchFamily="18" charset="0"/>
                  </a:rPr>
                  <a:t>= max(</a:t>
                </a:r>
                <a:r>
                  <a:rPr lang="en-US" sz="1800" dirty="0" err="1">
                    <a:effectLst/>
                    <a:ea typeface="Times New Roman" panose="02020603050405020304" pitchFamily="18" charset="0"/>
                    <a:cs typeface="Times New Roman" panose="02020603050405020304" pitchFamily="18" charset="0"/>
                  </a:rPr>
                  <a:t>x</a:t>
                </a:r>
                <a:r>
                  <a:rPr lang="en-US" sz="1800" baseline="-25000" dirty="0" err="1">
                    <a:effectLst/>
                    <a:ea typeface="Times New Roman" panose="02020603050405020304" pitchFamily="18" charset="0"/>
                    <a:cs typeface="Times New Roman" panose="02020603050405020304" pitchFamily="18" charset="0"/>
                  </a:rPr>
                  <a:t>ki</a:t>
                </a:r>
                <a:r>
                  <a:rPr lang="en-US" sz="1800" dirty="0" err="1">
                    <a:effectLst/>
                    <a:ea typeface="Times New Roman" panose="02020603050405020304" pitchFamily="18" charset="0"/>
                    <a:cs typeface="Times New Roman" panose="02020603050405020304" pitchFamily="18" charset="0"/>
                  </a:rPr>
                  <a:t>,x</a:t>
                </a:r>
                <a:r>
                  <a:rPr lang="en-US" sz="1800" baseline="-25000" dirty="0" err="1">
                    <a:effectLst/>
                    <a:ea typeface="Times New Roman" panose="02020603050405020304" pitchFamily="18" charset="0"/>
                    <a:cs typeface="Times New Roman" panose="02020603050405020304" pitchFamily="18" charset="0"/>
                  </a:rPr>
                  <a:t>lj</a:t>
                </a:r>
                <a:r>
                  <a:rPr lang="en-US" sz="1800" dirty="0">
                    <a:effectLst/>
                    <a:ea typeface="Times New Roman" panose="02020603050405020304" pitchFamily="18" charset="0"/>
                    <a:cs typeface="Times New Roman" panose="02020603050405020304" pitchFamily="18" charset="0"/>
                  </a:rPr>
                  <a: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l</a:t>
                </a:r>
                <a:r>
                  <a:rPr lang="en-US" sz="1800" baseline="-25000" dirty="0">
                    <a:effectLst/>
                    <a:ea typeface="Times New Roman" panose="02020603050405020304" pitchFamily="18" charset="0"/>
                    <a:cs typeface="Times New Roman" panose="02020603050405020304" pitchFamily="18" charset="0"/>
                  </a:rPr>
                  <a:t> </a:t>
                </a:r>
                <a:r>
                  <a:rPr lang="en-US" sz="1800" dirty="0">
                    <a:effectLst/>
                    <a:ea typeface="Times New Roman" panose="02020603050405020304" pitchFamily="18" charset="0"/>
                    <a:cs typeface="Times New Roman" panose="02020603050405020304" pitchFamily="18" charset="0"/>
                  </a:rPr>
                  <a:t>= max(</a:t>
                </a:r>
                <a:r>
                  <a:rPr lang="en-US" sz="1800" dirty="0" err="1">
                    <a:effectLst/>
                    <a:ea typeface="Times New Roman" panose="02020603050405020304" pitchFamily="18" charset="0"/>
                    <a:cs typeface="Times New Roman" panose="02020603050405020304" pitchFamily="18" charset="0"/>
                  </a:rPr>
                  <a:t>x</a:t>
                </a:r>
                <a:r>
                  <a:rPr lang="en-US" sz="1800" baseline="-25000" dirty="0" err="1">
                    <a:effectLst/>
                    <a:ea typeface="Times New Roman" panose="02020603050405020304" pitchFamily="18" charset="0"/>
                    <a:cs typeface="Times New Roman" panose="02020603050405020304" pitchFamily="18" charset="0"/>
                  </a:rPr>
                  <a:t>k</a:t>
                </a:r>
                <a:r>
                  <a:rPr lang="en-US" sz="1800" dirty="0" err="1">
                    <a:effectLst/>
                    <a:ea typeface="Times New Roman" panose="02020603050405020304" pitchFamily="18" charset="0"/>
                    <a:cs typeface="Times New Roman" panose="02020603050405020304" pitchFamily="18" charset="0"/>
                  </a:rPr>
                  <a:t>,x</a:t>
                </a:r>
                <a:r>
                  <a:rPr lang="en-US" sz="1800" baseline="-25000" dirty="0" err="1">
                    <a:effectLst/>
                    <a:ea typeface="Times New Roman" panose="02020603050405020304" pitchFamily="18" charset="0"/>
                    <a:cs typeface="Times New Roman" panose="02020603050405020304" pitchFamily="18" charset="0"/>
                  </a:rPr>
                  <a:t>l</a:t>
                </a:r>
                <a:r>
                  <a:rPr lang="en-US" sz="1800" dirty="0">
                    <a:effectLst/>
                    <a:ea typeface="Times New Roman" panose="02020603050405020304" pitchFamily="18" charset="0"/>
                    <a:cs typeface="Times New Roman" panose="02020603050405020304" pitchFamily="18" charset="0"/>
                  </a:rPr>
                  <a:t>), with GDD for positive differences and GDQ for overlapping terms as negative differences</a:t>
                </a:r>
                <a:endParaRPr lang="de-DE" sz="1600" dirty="0">
                  <a:effectLst/>
                  <a:ea typeface="Times New Roman" panose="02020603050405020304" pitchFamily="18" charset="0"/>
                  <a:cs typeface="Times New Roman" panose="02020603050405020304" pitchFamily="18" charset="0"/>
                </a:endParaRPr>
              </a:p>
              <a:p>
                <a:pPr>
                  <a:lnSpc>
                    <a:spcPct val="115000"/>
                  </a:lnSpc>
                  <a:spcAft>
                    <a:spcPts val="600"/>
                  </a:spcAft>
                </a:pPr>
                <a:r>
                  <a:rPr lang="en-US" sz="1800" dirty="0">
                    <a:effectLst/>
                    <a:ea typeface="Times New Roman" panose="02020603050405020304" pitchFamily="18" charset="0"/>
                    <a:cs typeface="Times New Roman" panose="02020603050405020304" pitchFamily="18" charset="0"/>
                  </a:rPr>
                  <a:t>(17)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𝐺𝐷𝐷</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𝑑𝑛</m:t>
                                </m:r>
                              </m:sup>
                              <m:e>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m:t>
                                            </m:r>
                                          </m:sub>
                                        </m:sSub>
                                      </m:e>
                                    </m:d>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 </m:t>
                                </m:r>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𝑑𝑛</m:t>
                                        </m:r>
                                      </m:sup>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𝑙</m:t>
                                                </m:r>
                                              </m:sub>
                                            </m:sSub>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e>
                                    </m:nary>
                                  </m:e>
                                </m:nary>
                              </m:e>
                            </m:nary>
                          </m:e>
                        </m:nary>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m:t>
                            </m:r>
                          </m:sup>
                          <m:e>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𝑤𝑘𝑖</m:t>
                                    </m:r>
                                  </m:sub>
                                </m:sSub>
                              </m:e>
                            </m:nary>
                          </m:e>
                        </m:nary>
                      </m:den>
                    </m:f>
                  </m:oMath>
                </a14:m>
                <a:r>
                  <a:rPr lang="en-US" sz="1800" dirty="0">
                    <a:effectLst/>
                    <a:ea typeface="Times New Roman" panose="02020603050405020304" pitchFamily="18" charset="0"/>
                    <a:cs typeface="Times New Roman" panose="02020603050405020304" pitchFamily="18" charset="0"/>
                  </a:rPr>
                  <a:t>  </a:t>
                </a:r>
                <a:br>
                  <a:rPr lang="en-US" sz="1800" dirty="0">
                    <a:effectLst/>
                    <a:ea typeface="Times New Roman" panose="02020603050405020304" pitchFamily="18" charset="0"/>
                    <a:cs typeface="Times New Roman" panose="02020603050405020304" pitchFamily="18" charset="0"/>
                  </a:rPr>
                </a:br>
                <a:r>
                  <a:rPr lang="en-US" sz="1800" dirty="0">
                    <a:effectLst/>
                    <a:ea typeface="Times New Roman" panose="02020603050405020304" pitchFamily="18" charset="0"/>
                    <a:cs typeface="Times New Roman" panose="02020603050405020304" pitchFamily="18" charset="0"/>
                  </a:rPr>
                  <a:t> 							for  xx</a:t>
                </a:r>
                <a:r>
                  <a:rPr lang="en-US" sz="1800" baseline="-25000" dirty="0">
                    <a:effectLst/>
                    <a:ea typeface="Times New Roman" panose="02020603050405020304" pitchFamily="18" charset="0"/>
                    <a:cs typeface="Times New Roman" panose="02020603050405020304" pitchFamily="18" charset="0"/>
                  </a:rPr>
                  <a:t>i  </a:t>
                </a:r>
                <a:r>
                  <a:rPr lang="en-US" sz="1800" i="1" dirty="0">
                    <a:effectLst/>
                    <a:ea typeface="Times New Roman" panose="02020603050405020304" pitchFamily="18" charset="0"/>
                    <a:cs typeface="Times New Roman" panose="02020603050405020304" pitchFamily="18" charset="0"/>
                  </a:rPr>
                  <a: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k</a:t>
                </a:r>
                <a:r>
                  <a:rPr lang="en-US" sz="1800" baseline="-25000" dirty="0">
                    <a:effectLst/>
                    <a:ea typeface="Times New Roman" panose="02020603050405020304" pitchFamily="18" charset="0"/>
                    <a:cs typeface="Times New Roman" panose="02020603050405020304" pitchFamily="18" charset="0"/>
                  </a:rPr>
                  <a:t> </a:t>
                </a:r>
                <a:r>
                  <a:rPr lang="en-US" sz="1800" dirty="0">
                    <a:effectLst/>
                    <a:ea typeface="Times New Roman" panose="02020603050405020304" pitchFamily="18" charset="0"/>
                    <a:cs typeface="Times New Roman" panose="02020603050405020304" pitchFamily="18" charset="0"/>
                  </a:rPr>
                  <a: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l</a:t>
                </a:r>
                <a:r>
                  <a:rPr lang="en-US" sz="1800" baseline="-25000" dirty="0">
                    <a:effectLst/>
                    <a:ea typeface="Times New Roman" panose="02020603050405020304" pitchFamily="18" charset="0"/>
                    <a:cs typeface="Times New Roman" panose="02020603050405020304" pitchFamily="18" charset="0"/>
                  </a:rPr>
                  <a:t>  </a:t>
                </a:r>
                <a:r>
                  <a:rPr lang="en-US" sz="1800" i="1" dirty="0">
                    <a:effectLst/>
                    <a:ea typeface="Times New Roman" panose="02020603050405020304" pitchFamily="18" charset="0"/>
                    <a:cs typeface="Times New Roman" panose="02020603050405020304" pitchFamily="18" charset="0"/>
                  </a:rPr>
                  <a: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j</a:t>
                </a:r>
                <a:r>
                  <a:rPr lang="en-US" sz="1800" dirty="0">
                    <a:effectLst/>
                    <a:ea typeface="Times New Roman" panose="02020603050405020304" pitchFamily="18" charset="0"/>
                    <a:cs typeface="Times New Roman" panose="02020603050405020304" pitchFamily="18" charset="0"/>
                  </a:rPr>
                  <a:t> , and l ≠ k</a:t>
                </a:r>
                <a:endParaRPr lang="de-DE" sz="1600" dirty="0">
                  <a:effectLst/>
                  <a:ea typeface="Times New Roman" panose="02020603050405020304" pitchFamily="18" charset="0"/>
                  <a:cs typeface="Times New Roman" panose="02020603050405020304" pitchFamily="18" charset="0"/>
                </a:endParaRPr>
              </a:p>
              <a:p>
                <a:pPr>
                  <a:lnSpc>
                    <a:spcPct val="115000"/>
                  </a:lnSpc>
                  <a:spcAft>
                    <a:spcPts val="600"/>
                  </a:spcAft>
                </a:pPr>
                <a:r>
                  <a:rPr lang="en-US" sz="1800" dirty="0">
                    <a:effectLst/>
                    <a:ea typeface="Times New Roman" panose="02020603050405020304" pitchFamily="18" charset="0"/>
                    <a:cs typeface="Times New Roman" panose="02020603050405020304" pitchFamily="18" charset="0"/>
                  </a:rPr>
                  <a:t>(18)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𝐺𝐷𝑄</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𝑑𝑛</m:t>
                                </m:r>
                              </m:sup>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m:t>
                                        </m:r>
                                      </m:sub>
                                    </m:sSub>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 </m:t>
                                </m:r>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𝑑𝑛</m:t>
                                        </m:r>
                                      </m:sup>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𝑙</m:t>
                                                </m:r>
                                              </m:sub>
                                            </m:sSub>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e>
                                    </m:nary>
                                  </m:e>
                                </m:nary>
                              </m:e>
                            </m:nary>
                          </m:e>
                        </m:nary>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m:t>
                            </m:r>
                          </m:sup>
                          <m:e>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𝑤𝑘𝑖</m:t>
                                    </m:r>
                                  </m:sub>
                                </m:sSub>
                              </m:e>
                            </m:nary>
                          </m:e>
                        </m:nary>
                      </m:den>
                    </m:f>
                  </m:oMath>
                </a14:m>
                <a:r>
                  <a:rPr lang="en-US" sz="1800" dirty="0">
                    <a:effectLst/>
                    <a:ea typeface="Times New Roman" panose="02020603050405020304" pitchFamily="18" charset="0"/>
                    <a:cs typeface="Times New Roman" panose="02020603050405020304" pitchFamily="18" charset="0"/>
                  </a:rPr>
                  <a:t>  		</a:t>
                </a:r>
                <a:br>
                  <a:rPr lang="en-US" sz="1800" dirty="0">
                    <a:effectLst/>
                    <a:ea typeface="Times New Roman" panose="02020603050405020304" pitchFamily="18" charset="0"/>
                    <a:cs typeface="Times New Roman" panose="02020603050405020304" pitchFamily="18" charset="0"/>
                  </a:rPr>
                </a:br>
                <a:r>
                  <a:rPr lang="en-US" sz="1800" dirty="0">
                    <a:effectLst/>
                    <a:ea typeface="Times New Roman" panose="02020603050405020304" pitchFamily="18" charset="0"/>
                    <a:cs typeface="Times New Roman" panose="02020603050405020304" pitchFamily="18" charset="0"/>
                  </a:rPr>
                  <a:t> 							for  xx</a:t>
                </a:r>
                <a:r>
                  <a:rPr lang="en-US" sz="1800" baseline="-25000" dirty="0">
                    <a:effectLst/>
                    <a:ea typeface="Times New Roman" panose="02020603050405020304" pitchFamily="18" charset="0"/>
                    <a:cs typeface="Times New Roman" panose="02020603050405020304" pitchFamily="18" charset="0"/>
                  </a:rPr>
                  <a:t>i  </a:t>
                </a:r>
                <a:r>
                  <a:rPr lang="en-US" sz="1800" i="1" dirty="0">
                    <a:effectLst/>
                    <a:ea typeface="Times New Roman" panose="02020603050405020304" pitchFamily="18" charset="0"/>
                    <a:cs typeface="Times New Roman" panose="02020603050405020304" pitchFamily="18" charset="0"/>
                  </a:rPr>
                  <a:t>&gt;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k</a:t>
                </a:r>
                <a:r>
                  <a:rPr lang="en-US" sz="1800" baseline="-25000" dirty="0">
                    <a:effectLst/>
                    <a:ea typeface="Times New Roman" panose="02020603050405020304" pitchFamily="18" charset="0"/>
                    <a:cs typeface="Times New Roman" panose="02020603050405020304" pitchFamily="18" charset="0"/>
                  </a:rPr>
                  <a:t> </a:t>
                </a:r>
                <a:r>
                  <a:rPr lang="en-US" sz="1800" dirty="0">
                    <a:effectLst/>
                    <a:ea typeface="Times New Roman" panose="02020603050405020304" pitchFamily="18" charset="0"/>
                    <a:cs typeface="Times New Roman" panose="02020603050405020304" pitchFamily="18" charset="0"/>
                  </a:rPr>
                  <a: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l</a:t>
                </a:r>
                <a:r>
                  <a:rPr lang="en-US" sz="1800" baseline="-25000" dirty="0">
                    <a:effectLst/>
                    <a:ea typeface="Times New Roman" panose="02020603050405020304" pitchFamily="18" charset="0"/>
                    <a:cs typeface="Times New Roman" panose="02020603050405020304" pitchFamily="18" charset="0"/>
                  </a:rPr>
                  <a:t>  </a:t>
                </a:r>
                <a:r>
                  <a:rPr lang="en-US" sz="1800" i="1" dirty="0">
                    <a:effectLst/>
                    <a:ea typeface="Times New Roman" panose="02020603050405020304" pitchFamily="18" charset="0"/>
                    <a:cs typeface="Times New Roman" panose="02020603050405020304" pitchFamily="18" charset="0"/>
                  </a:rPr>
                  <a:t>&gt;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j</a:t>
                </a:r>
                <a:r>
                  <a:rPr lang="en-US" sz="1800" dirty="0">
                    <a:effectLst/>
                    <a:ea typeface="Times New Roman" panose="02020603050405020304" pitchFamily="18" charset="0"/>
                    <a:cs typeface="Times New Roman" panose="02020603050405020304" pitchFamily="18" charset="0"/>
                  </a:rPr>
                  <a:t> , and l ≠ k .</a:t>
                </a:r>
                <a:endParaRPr lang="de-DE" sz="1600" dirty="0">
                  <a:effectLst/>
                  <a:ea typeface="Times New Roman" panose="02020603050405020304" pitchFamily="18" charset="0"/>
                  <a:cs typeface="Times New Roman" panose="02020603050405020304" pitchFamily="18" charset="0"/>
                </a:endParaRPr>
              </a:p>
              <a:p>
                <a:pPr>
                  <a:lnSpc>
                    <a:spcPct val="115000"/>
                  </a:lnSpc>
                  <a:spcAft>
                    <a:spcPts val="600"/>
                  </a:spcAft>
                </a:pPr>
                <a:r>
                  <a:rPr lang="en-US" sz="1800" dirty="0">
                    <a:effectLst/>
                    <a:ea typeface="Times New Roman" panose="02020603050405020304" pitchFamily="18" charset="0"/>
                    <a:cs typeface="Times New Roman" panose="02020603050405020304" pitchFamily="18" charset="0"/>
                  </a:rPr>
                  <a:t>Both indices can again be simplified accordingly:</a:t>
                </a:r>
                <a:endParaRPr lang="de-DE" sz="1600" dirty="0">
                  <a:effectLst/>
                  <a:ea typeface="Times New Roman" panose="02020603050405020304" pitchFamily="18" charset="0"/>
                  <a:cs typeface="Times New Roman" panose="02020603050405020304" pitchFamily="18" charset="0"/>
                </a:endParaRPr>
              </a:p>
              <a:p>
                <a:pPr>
                  <a:lnSpc>
                    <a:spcPct val="115000"/>
                  </a:lnSpc>
                  <a:spcAft>
                    <a:spcPts val="600"/>
                  </a:spcAft>
                </a:pPr>
                <a:r>
                  <a:rPr lang="en-US" sz="1800" dirty="0">
                    <a:effectLst/>
                    <a:ea typeface="Times New Roman" panose="02020603050405020304" pitchFamily="18" charset="0"/>
                    <a:cs typeface="Times New Roman" panose="02020603050405020304" pitchFamily="18" charset="0"/>
                  </a:rPr>
                  <a:t>(21)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𝐺𝐷𝐷</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𝐺𝐷𝐷𝑠𝑢𝑚</m:t>
                        </m:r>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𝑤𝑙𝑖</m:t>
                                </m:r>
                              </m:sub>
                            </m:sSub>
                          </m:e>
                        </m:d>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𝑋𝑠𝑢𝑚</m:t>
                        </m:r>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𝑤𝑖</m:t>
                                </m:r>
                              </m:sub>
                            </m:sSub>
                          </m:e>
                        </m:d>
                      </m:den>
                    </m:f>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f>
                          <m:fPr>
                            <m:type m:val="lin"/>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𝐺𝐷𝐷𝑠𝑢𝑚</m:t>
                            </m:r>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𝑤𝑙𝑖</m:t>
                                    </m:r>
                                  </m:sub>
                                </m:sSub>
                              </m:e>
                            </m:d>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en>
                        </m:f>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𝑋𝑠𝑢𝑚</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1800" dirty="0">
                    <a:effectLst/>
                    <a:ea typeface="Times New Roman" panose="02020603050405020304" pitchFamily="18" charset="0"/>
                    <a:cs typeface="Times New Roman" panose="02020603050405020304" pitchFamily="18" charset="0"/>
                  </a:rPr>
                  <a:t>   , for  xx</a:t>
                </a:r>
                <a:r>
                  <a:rPr lang="en-US" sz="1800" baseline="-25000" dirty="0">
                    <a:effectLst/>
                    <a:ea typeface="Times New Roman" panose="02020603050405020304" pitchFamily="18" charset="0"/>
                    <a:cs typeface="Times New Roman" panose="02020603050405020304" pitchFamily="18" charset="0"/>
                  </a:rPr>
                  <a:t>i  </a:t>
                </a:r>
                <a:r>
                  <a:rPr lang="en-US" sz="1800" i="1" dirty="0">
                    <a:effectLst/>
                    <a:ea typeface="Times New Roman" panose="02020603050405020304" pitchFamily="18" charset="0"/>
                    <a:cs typeface="Times New Roman" panose="02020603050405020304" pitchFamily="18" charset="0"/>
                  </a:rPr>
                  <a: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k</a:t>
                </a:r>
                <a:r>
                  <a:rPr lang="en-US" sz="1800" baseline="-25000" dirty="0">
                    <a:effectLst/>
                    <a:ea typeface="Times New Roman" panose="02020603050405020304" pitchFamily="18" charset="0"/>
                    <a:cs typeface="Times New Roman" panose="02020603050405020304" pitchFamily="18" charset="0"/>
                  </a:rPr>
                  <a:t> </a:t>
                </a:r>
                <a:r>
                  <a:rPr lang="en-US" sz="1800" dirty="0">
                    <a:effectLst/>
                    <a:ea typeface="Times New Roman" panose="02020603050405020304" pitchFamily="18" charset="0"/>
                    <a:cs typeface="Times New Roman" panose="02020603050405020304" pitchFamily="18" charset="0"/>
                  </a:rPr>
                  <a: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l</a:t>
                </a:r>
                <a:r>
                  <a:rPr lang="en-US" sz="1800" baseline="-25000" dirty="0">
                    <a:effectLst/>
                    <a:ea typeface="Times New Roman" panose="02020603050405020304" pitchFamily="18" charset="0"/>
                    <a:cs typeface="Times New Roman" panose="02020603050405020304" pitchFamily="18" charset="0"/>
                  </a:rPr>
                  <a:t>  </a:t>
                </a:r>
                <a:r>
                  <a:rPr lang="en-US" sz="1800" i="1" dirty="0">
                    <a:effectLst/>
                    <a:ea typeface="Times New Roman" panose="02020603050405020304" pitchFamily="18" charset="0"/>
                    <a:cs typeface="Times New Roman" panose="02020603050405020304" pitchFamily="18" charset="0"/>
                  </a:rPr>
                  <a: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j</a:t>
                </a:r>
                <a:r>
                  <a:rPr lang="en-US" sz="1800" dirty="0">
                    <a:effectLst/>
                    <a:ea typeface="Times New Roman" panose="02020603050405020304" pitchFamily="18" charset="0"/>
                    <a:cs typeface="Times New Roman" panose="02020603050405020304" pitchFamily="18" charset="0"/>
                  </a:rPr>
                  <a:t> , and l ≠ k      and</a:t>
                </a:r>
                <a:endParaRPr lang="de-DE" sz="1600" dirty="0">
                  <a:effectLst/>
                  <a:ea typeface="Times New Roman" panose="02020603050405020304" pitchFamily="18" charset="0"/>
                  <a:cs typeface="Times New Roman" panose="02020603050405020304" pitchFamily="18" charset="0"/>
                </a:endParaRPr>
              </a:p>
              <a:p>
                <a:pPr>
                  <a:lnSpc>
                    <a:spcPct val="115000"/>
                  </a:lnSpc>
                  <a:spcAft>
                    <a:spcPts val="600"/>
                  </a:spcAft>
                </a:pPr>
                <a:r>
                  <a:rPr lang="en-US" sz="1800" dirty="0">
                    <a:effectLst/>
                    <a:ea typeface="Times New Roman" panose="02020603050405020304" pitchFamily="18" charset="0"/>
                    <a:cs typeface="Times New Roman" panose="02020603050405020304" pitchFamily="18" charset="0"/>
                  </a:rPr>
                  <a:t>(22)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𝐺𝐷𝑄</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𝐺𝐷𝑄𝑠𝑢𝑚</m:t>
                        </m:r>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𝑤𝑙𝑖</m:t>
                                </m:r>
                              </m:sub>
                            </m:sSub>
                          </m:e>
                        </m:d>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𝑋𝑠𝑢𝑚</m:t>
                        </m:r>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𝑤𝑖</m:t>
                                </m:r>
                              </m:sub>
                            </m:sSub>
                          </m:e>
                        </m:d>
                      </m:den>
                    </m:f>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f>
                          <m:fPr>
                            <m:type m:val="lin"/>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𝐺𝐷𝑄𝑠𝑢𝑚</m:t>
                            </m:r>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𝑤𝑙𝑖</m:t>
                                    </m:r>
                                  </m:sub>
                                </m:sSub>
                              </m:e>
                            </m:d>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en>
                        </m:f>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𝑋𝑠𝑢𝑚</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1800" dirty="0">
                    <a:effectLst/>
                    <a:ea typeface="Times New Roman" panose="02020603050405020304" pitchFamily="18" charset="0"/>
                    <a:cs typeface="Times New Roman" panose="02020603050405020304" pitchFamily="18" charset="0"/>
                  </a:rPr>
                  <a:t>   , for  xx</a:t>
                </a:r>
                <a:r>
                  <a:rPr lang="en-US" sz="1800" baseline="-25000" dirty="0">
                    <a:effectLst/>
                    <a:ea typeface="Times New Roman" panose="02020603050405020304" pitchFamily="18" charset="0"/>
                    <a:cs typeface="Times New Roman" panose="02020603050405020304" pitchFamily="18" charset="0"/>
                  </a:rPr>
                  <a:t>i  </a:t>
                </a:r>
                <a:r>
                  <a:rPr lang="en-US" sz="1800" i="1" dirty="0">
                    <a:effectLst/>
                    <a:ea typeface="Times New Roman" panose="02020603050405020304" pitchFamily="18" charset="0"/>
                    <a:cs typeface="Times New Roman" panose="02020603050405020304" pitchFamily="18" charset="0"/>
                  </a:rPr>
                  <a:t>&gt;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k</a:t>
                </a:r>
                <a:r>
                  <a:rPr lang="en-US" sz="1800" baseline="-25000" dirty="0">
                    <a:effectLst/>
                    <a:ea typeface="Times New Roman" panose="02020603050405020304" pitchFamily="18" charset="0"/>
                    <a:cs typeface="Times New Roman" panose="02020603050405020304" pitchFamily="18" charset="0"/>
                  </a:rPr>
                  <a:t> </a:t>
                </a:r>
                <a:r>
                  <a:rPr lang="en-US" sz="1800" dirty="0">
                    <a:effectLst/>
                    <a:ea typeface="Times New Roman" panose="02020603050405020304" pitchFamily="18" charset="0"/>
                    <a:cs typeface="Times New Roman" panose="02020603050405020304" pitchFamily="18" charset="0"/>
                  </a:rPr>
                  <a: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l</a:t>
                </a:r>
                <a:r>
                  <a:rPr lang="en-US" sz="1800" baseline="-25000" dirty="0">
                    <a:effectLst/>
                    <a:ea typeface="Times New Roman" panose="02020603050405020304" pitchFamily="18" charset="0"/>
                    <a:cs typeface="Times New Roman" panose="02020603050405020304" pitchFamily="18" charset="0"/>
                  </a:rPr>
                  <a:t>  </a:t>
                </a:r>
                <a:r>
                  <a:rPr lang="en-US" sz="1800" i="1" dirty="0">
                    <a:effectLst/>
                    <a:ea typeface="Times New Roman" panose="02020603050405020304" pitchFamily="18" charset="0"/>
                    <a:cs typeface="Times New Roman" panose="02020603050405020304" pitchFamily="18" charset="0"/>
                  </a:rPr>
                  <a:t>&gt; </a:t>
                </a:r>
                <a:r>
                  <a:rPr lang="en-US" sz="1800" dirty="0" err="1">
                    <a:effectLst/>
                    <a:ea typeface="Times New Roman" panose="02020603050405020304" pitchFamily="18" charset="0"/>
                    <a:cs typeface="Times New Roman" panose="02020603050405020304" pitchFamily="18" charset="0"/>
                  </a:rPr>
                  <a:t>xx</a:t>
                </a:r>
                <a:r>
                  <a:rPr lang="en-US" sz="1800" baseline="-25000" dirty="0" err="1">
                    <a:effectLst/>
                    <a:ea typeface="Times New Roman" panose="02020603050405020304" pitchFamily="18" charset="0"/>
                    <a:cs typeface="Times New Roman" panose="02020603050405020304" pitchFamily="18" charset="0"/>
                  </a:rPr>
                  <a:t>j</a:t>
                </a:r>
                <a:r>
                  <a:rPr lang="en-US" sz="1800" dirty="0">
                    <a:effectLst/>
                    <a:ea typeface="Times New Roman" panose="02020603050405020304" pitchFamily="18" charset="0"/>
                    <a:cs typeface="Times New Roman" panose="02020603050405020304" pitchFamily="18" charset="0"/>
                  </a:rPr>
                  <a:t> , and l ≠ k .</a:t>
                </a:r>
                <a:endParaRPr lang="de-DE" sz="1600" dirty="0">
                  <a:effectLst/>
                  <a:ea typeface="Times New Roman" panose="02020603050405020304" pitchFamily="18" charset="0"/>
                  <a:cs typeface="Times New Roman" panose="02020603050405020304" pitchFamily="18" charset="0"/>
                </a:endParaRPr>
              </a:p>
            </p:txBody>
          </p:sp>
        </mc:Choice>
        <mc:Fallback>
          <p:sp>
            <p:nvSpPr>
              <p:cNvPr id="5" name="Textfeld 4">
                <a:extLst>
                  <a:ext uri="{FF2B5EF4-FFF2-40B4-BE49-F238E27FC236}">
                    <a16:creationId xmlns:a16="http://schemas.microsoft.com/office/drawing/2014/main" id="{1384A005-A29C-CE09-187B-1681F1F96840}"/>
                  </a:ext>
                </a:extLst>
              </p:cNvPr>
              <p:cNvSpPr txBox="1">
                <a:spLocks noRot="1" noChangeAspect="1" noMove="1" noResize="1" noEditPoints="1" noAdjustHandles="1" noChangeArrowheads="1" noChangeShapeType="1" noTextEdit="1"/>
              </p:cNvSpPr>
              <p:nvPr/>
            </p:nvSpPr>
            <p:spPr>
              <a:xfrm>
                <a:off x="954156" y="1395262"/>
                <a:ext cx="10810461" cy="5089983"/>
              </a:xfrm>
              <a:prstGeom prst="rect">
                <a:avLst/>
              </a:prstGeom>
              <a:blipFill>
                <a:blip r:embed="rId2"/>
                <a:stretch>
                  <a:fillRect l="-508" t="-240" b="-3713"/>
                </a:stretch>
              </a:blipFill>
            </p:spPr>
            <p:txBody>
              <a:bodyPr/>
              <a:lstStyle/>
              <a:p>
                <a:r>
                  <a:rPr lang="de-DE">
                    <a:noFill/>
                  </a:rPr>
                  <a:t> </a:t>
                </a:r>
              </a:p>
            </p:txBody>
          </p:sp>
        </mc:Fallback>
      </mc:AlternateContent>
      <p:sp>
        <p:nvSpPr>
          <p:cNvPr id="7" name="Textfeld 6">
            <a:extLst>
              <a:ext uri="{FF2B5EF4-FFF2-40B4-BE49-F238E27FC236}">
                <a16:creationId xmlns:a16="http://schemas.microsoft.com/office/drawing/2014/main" id="{9B944FAB-C60B-88CD-40E2-56248938981D}"/>
              </a:ext>
            </a:extLst>
          </p:cNvPr>
          <p:cNvSpPr txBox="1"/>
          <p:nvPr/>
        </p:nvSpPr>
        <p:spPr>
          <a:xfrm>
            <a:off x="1031183" y="611114"/>
            <a:ext cx="9146487" cy="461665"/>
          </a:xfrm>
          <a:prstGeom prst="rect">
            <a:avLst/>
          </a:prstGeom>
          <a:noFill/>
        </p:spPr>
        <p:txBody>
          <a:bodyPr wrap="square">
            <a:spAutoFit/>
          </a:bodyPr>
          <a:lstStyle/>
          <a:p>
            <a:r>
              <a:rPr lang="en-US" sz="2400" b="1" kern="0" spc="75" dirty="0">
                <a:solidFill>
                  <a:schemeClr val="accent5"/>
                </a:solidFill>
              </a:rPr>
              <a:t>Between-Group-Related Decompositions of the Gini Coefficient </a:t>
            </a:r>
            <a:r>
              <a:rPr lang="en-US" sz="2400" b="1" kern="0" spc="75" dirty="0">
                <a:solidFill>
                  <a:srgbClr val="C00000"/>
                </a:solidFill>
              </a:rPr>
              <a:t>I</a:t>
            </a:r>
            <a:endParaRPr lang="de-DE" sz="2400" dirty="0">
              <a:solidFill>
                <a:srgbClr val="C00000"/>
              </a:solidFill>
            </a:endParaRPr>
          </a:p>
        </p:txBody>
      </p:sp>
    </p:spTree>
    <p:extLst>
      <p:ext uri="{BB962C8B-B14F-4D97-AF65-F5344CB8AC3E}">
        <p14:creationId xmlns:p14="http://schemas.microsoft.com/office/powerpoint/2010/main" val="1883220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1BA7318-1D6F-7971-8F6C-2E14C23A0D23}"/>
              </a:ext>
            </a:extLst>
          </p:cNvPr>
          <p:cNvPicPr>
            <a:picLocks noChangeAspect="1"/>
          </p:cNvPicPr>
          <p:nvPr/>
        </p:nvPicPr>
        <p:blipFill>
          <a:blip r:embed="rId2"/>
          <a:stretch>
            <a:fillRect/>
          </a:stretch>
        </p:blipFill>
        <p:spPr>
          <a:xfrm>
            <a:off x="38559" y="1183210"/>
            <a:ext cx="6780126" cy="4657834"/>
          </a:xfrm>
          <a:prstGeom prst="rect">
            <a:avLst/>
          </a:prstGeom>
        </p:spPr>
      </p:pic>
      <p:pic>
        <p:nvPicPr>
          <p:cNvPr id="6" name="Grafik 5">
            <a:extLst>
              <a:ext uri="{FF2B5EF4-FFF2-40B4-BE49-F238E27FC236}">
                <a16:creationId xmlns:a16="http://schemas.microsoft.com/office/drawing/2014/main" id="{E95B4EA5-884E-0C8A-5039-750CB6DD7D8C}"/>
              </a:ext>
            </a:extLst>
          </p:cNvPr>
          <p:cNvPicPr>
            <a:picLocks noChangeAspect="1"/>
          </p:cNvPicPr>
          <p:nvPr/>
        </p:nvPicPr>
        <p:blipFill>
          <a:blip r:embed="rId3"/>
          <a:stretch>
            <a:fillRect/>
          </a:stretch>
        </p:blipFill>
        <p:spPr>
          <a:xfrm>
            <a:off x="6832600" y="0"/>
            <a:ext cx="5006905" cy="3442892"/>
          </a:xfrm>
          <a:prstGeom prst="rect">
            <a:avLst/>
          </a:prstGeom>
        </p:spPr>
      </p:pic>
      <p:pic>
        <p:nvPicPr>
          <p:cNvPr id="7" name="Grafik 6">
            <a:extLst>
              <a:ext uri="{FF2B5EF4-FFF2-40B4-BE49-F238E27FC236}">
                <a16:creationId xmlns:a16="http://schemas.microsoft.com/office/drawing/2014/main" id="{818B9867-26C6-04CD-708A-F86654AB8097}"/>
              </a:ext>
            </a:extLst>
          </p:cNvPr>
          <p:cNvPicPr>
            <a:picLocks noChangeAspect="1"/>
          </p:cNvPicPr>
          <p:nvPr/>
        </p:nvPicPr>
        <p:blipFill>
          <a:blip r:embed="rId4"/>
          <a:stretch>
            <a:fillRect/>
          </a:stretch>
        </p:blipFill>
        <p:spPr>
          <a:xfrm>
            <a:off x="6832600" y="3442515"/>
            <a:ext cx="4992990" cy="3430102"/>
          </a:xfrm>
          <a:prstGeom prst="rect">
            <a:avLst/>
          </a:prstGeom>
        </p:spPr>
      </p:pic>
      <p:sp>
        <p:nvSpPr>
          <p:cNvPr id="9" name="Textfeld 8">
            <a:extLst>
              <a:ext uri="{FF2B5EF4-FFF2-40B4-BE49-F238E27FC236}">
                <a16:creationId xmlns:a16="http://schemas.microsoft.com/office/drawing/2014/main" id="{C1BCB081-1FD9-0C8D-8494-23426C492A36}"/>
              </a:ext>
            </a:extLst>
          </p:cNvPr>
          <p:cNvSpPr txBox="1"/>
          <p:nvPr/>
        </p:nvSpPr>
        <p:spPr>
          <a:xfrm>
            <a:off x="352495" y="229285"/>
            <a:ext cx="6096000" cy="830997"/>
          </a:xfrm>
          <a:prstGeom prst="rect">
            <a:avLst/>
          </a:prstGeom>
          <a:noFill/>
        </p:spPr>
        <p:txBody>
          <a:bodyPr wrap="square">
            <a:spAutoFit/>
          </a:bodyPr>
          <a:lstStyle/>
          <a:p>
            <a:r>
              <a:rPr lang="en-US" sz="2400" b="1" kern="0" spc="75" dirty="0">
                <a:solidFill>
                  <a:schemeClr val="accent5"/>
                </a:solidFill>
              </a:rPr>
              <a:t>Between-Group-Related Decompositions of the Gini Coefficient </a:t>
            </a:r>
            <a:endParaRPr lang="de-DE" sz="2400" dirty="0"/>
          </a:p>
        </p:txBody>
      </p:sp>
      <mc:AlternateContent xmlns:mc="http://schemas.openxmlformats.org/markup-compatibility/2006" xmlns:a14="http://schemas.microsoft.com/office/drawing/2010/main">
        <mc:Choice Requires="a14">
          <p:sp>
            <p:nvSpPr>
              <p:cNvPr id="11" name="Textfeld 10">
                <a:extLst>
                  <a:ext uri="{FF2B5EF4-FFF2-40B4-BE49-F238E27FC236}">
                    <a16:creationId xmlns:a16="http://schemas.microsoft.com/office/drawing/2014/main" id="{B9E050FA-D442-C34E-0294-EF723B77A9E3}"/>
                  </a:ext>
                </a:extLst>
              </p:cNvPr>
              <p:cNvSpPr txBox="1"/>
              <p:nvPr/>
            </p:nvSpPr>
            <p:spPr>
              <a:xfrm>
                <a:off x="508270" y="6259383"/>
                <a:ext cx="6096000" cy="369332"/>
              </a:xfrm>
              <a:prstGeom prst="rect">
                <a:avLst/>
              </a:prstGeom>
              <a:noFill/>
            </p:spPr>
            <p:txBody>
              <a:bodyPr wrap="square">
                <a:spAutoFit/>
              </a:bodyPr>
              <a:lstStyle/>
              <a:p>
                <a14:m>
                  <m:oMath xmlns:m="http://schemas.openxmlformats.org/officeDocument/2006/math">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𝑮𝑴𝑲</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𝑮𝑫𝑫</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𝑮𝑫𝑸</m:t>
                    </m:r>
                  </m:oMath>
                </a14:m>
                <a:r>
                  <a:rPr lang="en-US" sz="1800" b="1" dirty="0">
                    <a:solidFill>
                      <a:srgbClr val="C00000"/>
                    </a:solidFill>
                    <a:effectLst/>
                    <a:ea typeface="Times New Roman" panose="02020603050405020304" pitchFamily="18" charset="0"/>
                    <a:cs typeface="Times New Roman" panose="02020603050405020304" pitchFamily="18" charset="0"/>
                  </a:rPr>
                  <a:t> </a:t>
                </a:r>
                <a:endParaRPr lang="de-DE" dirty="0"/>
              </a:p>
            </p:txBody>
          </p:sp>
        </mc:Choice>
        <mc:Fallback xmlns="">
          <p:sp>
            <p:nvSpPr>
              <p:cNvPr id="11" name="Textfeld 10">
                <a:extLst>
                  <a:ext uri="{FF2B5EF4-FFF2-40B4-BE49-F238E27FC236}">
                    <a16:creationId xmlns:a16="http://schemas.microsoft.com/office/drawing/2014/main" id="{B9E050FA-D442-C34E-0294-EF723B77A9E3}"/>
                  </a:ext>
                </a:extLst>
              </p:cNvPr>
              <p:cNvSpPr txBox="1">
                <a:spLocks noRot="1" noChangeAspect="1" noMove="1" noResize="1" noEditPoints="1" noAdjustHandles="1" noChangeArrowheads="1" noChangeShapeType="1" noTextEdit="1"/>
              </p:cNvSpPr>
              <p:nvPr/>
            </p:nvSpPr>
            <p:spPr>
              <a:xfrm>
                <a:off x="508270" y="6259383"/>
                <a:ext cx="6096000" cy="369332"/>
              </a:xfrm>
              <a:prstGeom prst="rect">
                <a:avLst/>
              </a:prstGeom>
              <a:blipFill>
                <a:blip r:embed="rId5"/>
                <a:stretch>
                  <a:fillRect b="-10000"/>
                </a:stretch>
              </a:blipFill>
            </p:spPr>
            <p:txBody>
              <a:bodyPr/>
              <a:lstStyle/>
              <a:p>
                <a:r>
                  <a:rPr lang="de-DE">
                    <a:noFill/>
                  </a:rPr>
                  <a:t> </a:t>
                </a:r>
              </a:p>
            </p:txBody>
          </p:sp>
        </mc:Fallback>
      </mc:AlternateContent>
      <p:sp>
        <p:nvSpPr>
          <p:cNvPr id="2" name="Textfeld 1">
            <a:extLst>
              <a:ext uri="{FF2B5EF4-FFF2-40B4-BE49-F238E27FC236}">
                <a16:creationId xmlns:a16="http://schemas.microsoft.com/office/drawing/2014/main" id="{8A7165CB-F2E6-4A17-C3BB-76618BB6CBA4}"/>
              </a:ext>
            </a:extLst>
          </p:cNvPr>
          <p:cNvSpPr txBox="1"/>
          <p:nvPr/>
        </p:nvSpPr>
        <p:spPr>
          <a:xfrm>
            <a:off x="0" y="1986777"/>
            <a:ext cx="1231108" cy="369332"/>
          </a:xfrm>
          <a:prstGeom prst="rect">
            <a:avLst/>
          </a:prstGeom>
          <a:noFill/>
        </p:spPr>
        <p:txBody>
          <a:bodyPr wrap="square" rtlCol="0">
            <a:spAutoFit/>
          </a:bodyPr>
          <a:lstStyle/>
          <a:p>
            <a:r>
              <a:rPr lang="de-DE" dirty="0" err="1"/>
              <a:t>group</a:t>
            </a:r>
            <a:r>
              <a:rPr lang="de-DE" dirty="0"/>
              <a:t> </a:t>
            </a:r>
            <a:r>
              <a:rPr lang="de-DE" dirty="0" err="1"/>
              <a:t>level</a:t>
            </a:r>
            <a:endParaRPr lang="de-DE" dirty="0"/>
          </a:p>
        </p:txBody>
      </p:sp>
      <p:sp>
        <p:nvSpPr>
          <p:cNvPr id="3" name="Textfeld 2">
            <a:extLst>
              <a:ext uri="{FF2B5EF4-FFF2-40B4-BE49-F238E27FC236}">
                <a16:creationId xmlns:a16="http://schemas.microsoft.com/office/drawing/2014/main" id="{F18A898F-CF66-74B6-B6C9-D0C1F002413D}"/>
              </a:ext>
            </a:extLst>
          </p:cNvPr>
          <p:cNvSpPr txBox="1"/>
          <p:nvPr/>
        </p:nvSpPr>
        <p:spPr>
          <a:xfrm>
            <a:off x="0" y="3952127"/>
            <a:ext cx="1118554" cy="646331"/>
          </a:xfrm>
          <a:prstGeom prst="rect">
            <a:avLst/>
          </a:prstGeom>
          <a:noFill/>
        </p:spPr>
        <p:txBody>
          <a:bodyPr wrap="square" rtlCol="0">
            <a:spAutoFit/>
          </a:bodyPr>
          <a:lstStyle/>
          <a:p>
            <a:r>
              <a:rPr lang="de-DE" dirty="0"/>
              <a:t>individual </a:t>
            </a:r>
            <a:r>
              <a:rPr lang="de-DE" dirty="0" err="1"/>
              <a:t>level</a:t>
            </a:r>
            <a:endParaRPr lang="de-DE" dirty="0"/>
          </a:p>
        </p:txBody>
      </p:sp>
    </p:spTree>
    <p:extLst>
      <p:ext uri="{BB962C8B-B14F-4D97-AF65-F5344CB8AC3E}">
        <p14:creationId xmlns:p14="http://schemas.microsoft.com/office/powerpoint/2010/main" val="3744330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9B944FAB-C60B-88CD-40E2-56248938981D}"/>
              </a:ext>
            </a:extLst>
          </p:cNvPr>
          <p:cNvSpPr txBox="1"/>
          <p:nvPr/>
        </p:nvSpPr>
        <p:spPr>
          <a:xfrm>
            <a:off x="1031183" y="611114"/>
            <a:ext cx="9146487" cy="461665"/>
          </a:xfrm>
          <a:prstGeom prst="rect">
            <a:avLst/>
          </a:prstGeom>
          <a:noFill/>
        </p:spPr>
        <p:txBody>
          <a:bodyPr wrap="square">
            <a:spAutoFit/>
          </a:bodyPr>
          <a:lstStyle/>
          <a:p>
            <a:r>
              <a:rPr lang="en-US" sz="2400" b="1" kern="0" spc="75" dirty="0">
                <a:solidFill>
                  <a:schemeClr val="accent5"/>
                </a:solidFill>
              </a:rPr>
              <a:t>Between-Group-Related Decompositions of the Gini Coefficient </a:t>
            </a:r>
            <a:r>
              <a:rPr lang="en-US" sz="2400" b="1" kern="0" spc="75" dirty="0">
                <a:solidFill>
                  <a:srgbClr val="C00000"/>
                </a:solidFill>
              </a:rPr>
              <a:t>II</a:t>
            </a:r>
            <a:endParaRPr lang="de-DE" sz="2400" dirty="0">
              <a:solidFill>
                <a:srgbClr val="C00000"/>
              </a:solidFill>
            </a:endParaRPr>
          </a:p>
        </p:txBody>
      </p:sp>
      <mc:AlternateContent xmlns:mc="http://schemas.openxmlformats.org/markup-compatibility/2006">
        <mc:Choice xmlns:a14="http://schemas.microsoft.com/office/drawing/2010/main" Requires="a14">
          <p:sp>
            <p:nvSpPr>
              <p:cNvPr id="3" name="Textfeld 2">
                <a:extLst>
                  <a:ext uri="{FF2B5EF4-FFF2-40B4-BE49-F238E27FC236}">
                    <a16:creationId xmlns:a16="http://schemas.microsoft.com/office/drawing/2014/main" id="{11F3D867-3A2C-7044-EE45-83E82A5D12CF}"/>
                  </a:ext>
                </a:extLst>
              </p:cNvPr>
              <p:cNvSpPr txBox="1"/>
              <p:nvPr/>
            </p:nvSpPr>
            <p:spPr>
              <a:xfrm>
                <a:off x="326335" y="1072779"/>
                <a:ext cx="11539330" cy="5353773"/>
              </a:xfrm>
              <a:prstGeom prst="rect">
                <a:avLst/>
              </a:prstGeom>
              <a:noFill/>
            </p:spPr>
            <p:txBody>
              <a:bodyPr wrap="square">
                <a:spAutoFit/>
              </a:bodyPr>
              <a:lstStyle/>
              <a:p>
                <a:pPr>
                  <a:lnSpc>
                    <a:spcPct val="115000"/>
                  </a:lnSpc>
                  <a:spcAft>
                    <a:spcPts val="6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(23)	 </a:t>
                </a:r>
                <a14:m>
                  <m:oMath xmlns:m="http://schemas.openxmlformats.org/officeDocument/2006/math">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𝑮𝑴𝑲</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𝑮𝑫𝑫𝑹</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𝑮𝑫𝑸𝑹</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𝑮𝑫𝑸𝑴</m:t>
                    </m:r>
                  </m:oMath>
                </a14:m>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e-DE"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This version has to consider two further kinds of operations—for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xk</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lj</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the individual level and for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the group level—which were both excluded by definition in the net operations due to the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min|max</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option in the first version. For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j</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any relations in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lj</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are reversed as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&gt;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&gt;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&gt;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lj</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to avoid negative sums.</a:t>
                </a:r>
                <a:endParaRPr lang="de-DE"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449580" indent="-449580">
                  <a:lnSpc>
                    <a:spcPct val="115000"/>
                  </a:lnSpc>
                  <a:spcAft>
                    <a:spcPts val="6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(24)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𝐺𝐷𝐷𝑅</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𝑑𝑛</m:t>
                                </m:r>
                              </m:sup>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m:t>
                                        </m:r>
                                      </m:sub>
                                    </m:sSub>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 </m:t>
                                </m:r>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𝑑𝑛</m:t>
                                        </m:r>
                                      </m:sup>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𝑙𝑗</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𝑙</m:t>
                                                </m:r>
                                              </m:sub>
                                            </m:sSub>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e>
                                    </m:nary>
                                  </m:e>
                                </m:nary>
                              </m:e>
                            </m:nary>
                          </m:e>
                        </m:nary>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m:t>
                            </m:r>
                          </m:sup>
                          <m:e>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𝑤𝑘𝑖</m:t>
                                    </m:r>
                                  </m:sub>
                                </m:sSub>
                              </m:e>
                            </m:nary>
                          </m:e>
                        </m:nary>
                      </m:den>
                    </m:f>
                  </m:oMath>
                </a14:m>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for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j</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ki</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lj</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or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j</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ki</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lj</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 and l ≠ k</a:t>
                </a:r>
                <a:endParaRPr lang="de-DE"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(25)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𝐺𝐷𝑄𝑅</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𝑑𝑛</m:t>
                                </m:r>
                              </m:sup>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m:t>
                                        </m:r>
                                      </m:sub>
                                    </m:sSub>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 </m:t>
                                </m:r>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𝑑𝑛</m:t>
                                        </m:r>
                                      </m:sup>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𝑙𝑗</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𝑙</m:t>
                                                </m:r>
                                              </m:sub>
                                            </m:sSub>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e>
                                    </m:nary>
                                  </m:e>
                                </m:nary>
                              </m:e>
                            </m:nary>
                          </m:e>
                        </m:nary>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m:t>
                            </m:r>
                          </m:sup>
                          <m:e>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𝑘𝑖</m:t>
                                    </m:r>
                                  </m:sub>
                                </m:sSub>
                              </m:e>
                            </m:nary>
                          </m:e>
                        </m:nary>
                      </m:den>
                    </m:f>
                  </m:oMath>
                </a14:m>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e-DE"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49580">
                  <a:lnSpc>
                    <a:spcPct val="115000"/>
                  </a:lnSpc>
                  <a:spcAft>
                    <a:spcPts val="6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for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j</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ki</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lj</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or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j</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ki</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lj</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 and l ≠ k .</a:t>
                </a:r>
                <a:endParaRPr lang="de-DE"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For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we add—just as we do for GDD(R) and GDQ(R) on the individual level—an overlapping term at group level GDQM as a counterpart to the absolute mean group differences GMK.</a:t>
                </a:r>
                <a:endParaRPr lang="de-DE"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(30) 	 </a:t>
                </a:r>
                <a14:m>
                  <m:oMath xmlns:m="http://schemas.openxmlformats.org/officeDocument/2006/math">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𝐺𝐷𝑄𝑀</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 </m:t>
                    </m:r>
                    <m:f>
                      <m:f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a:effectLst/>
                                            <a:latin typeface="Cambria Math" panose="02040503050406030204" pitchFamily="18" charset="0"/>
                                            <a:ea typeface="Times New Roman" panose="02020603050405020304" pitchFamily="18" charset="0"/>
                                            <a:cs typeface="Times New Roman" panose="02020603050405020304" pitchFamily="18" charset="0"/>
                                          </a:rPr>
                                          <m:t>µ</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𝑘</m:t>
                                        </m:r>
                                      </m:sub>
                                    </m:sSub>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𝑘𝑖</m:t>
                                            </m:r>
                                          </m:sub>
                                        </m:sSub>
                                      </m:e>
                                    </m:d>
                                    <m:r>
                                      <a:rPr lang="en-US" sz="18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a:effectLst/>
                                            <a:latin typeface="Cambria Math" panose="02040503050406030204" pitchFamily="18" charset="0"/>
                                            <a:ea typeface="Times New Roman" panose="02020603050405020304" pitchFamily="18" charset="0"/>
                                            <a:cs typeface="Times New Roman" panose="02020603050405020304" pitchFamily="18" charset="0"/>
                                          </a:rPr>
                                          <m:t>µ</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𝑙</m:t>
                                        </m:r>
                                      </m:sub>
                                    </m:sSub>
                                    <m:d>
                                      <m:d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𝑙𝑗</m:t>
                                            </m:r>
                                          </m:sub>
                                        </m:sSub>
                                      </m:e>
                                    </m:d>
                                  </m:e>
                                </m:d>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a:effectLst/>
                                    <a:latin typeface="Cambria Math" panose="02040503050406030204" pitchFamily="18" charset="0"/>
                                    <a:ea typeface="Times New Roman" panose="02020603050405020304" pitchFamily="18" charset="0"/>
                                    <a:cs typeface="Times New Roman" panose="02020603050405020304" pitchFamily="18" charset="0"/>
                                  </a:rPr>
                                  <m:t> </m:t>
                                </m:r>
                              </m:e>
                            </m:nary>
                          </m:e>
                        </m:nary>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subSup"/>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𝑤𝑖</m:t>
                                </m:r>
                              </m:sub>
                            </m:sSub>
                          </m:e>
                        </m:nary>
                      </m:den>
                    </m:f>
                  </m:oMath>
                </a14:m>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e-DE"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49580">
                  <a:lnSpc>
                    <a:spcPct val="115000"/>
                  </a:lnSpc>
                  <a:spcAft>
                    <a:spcPts val="6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for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j</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&lt;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or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j</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l ≠ k .</a:t>
                </a:r>
                <a:endParaRPr lang="de-DE"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p:sp>
            <p:nvSpPr>
              <p:cNvPr id="3" name="Textfeld 2">
                <a:extLst>
                  <a:ext uri="{FF2B5EF4-FFF2-40B4-BE49-F238E27FC236}">
                    <a16:creationId xmlns:a16="http://schemas.microsoft.com/office/drawing/2014/main" id="{11F3D867-3A2C-7044-EE45-83E82A5D12CF}"/>
                  </a:ext>
                </a:extLst>
              </p:cNvPr>
              <p:cNvSpPr txBox="1">
                <a:spLocks noRot="1" noChangeAspect="1" noMove="1" noResize="1" noEditPoints="1" noAdjustHandles="1" noChangeArrowheads="1" noChangeShapeType="1" noTextEdit="1"/>
              </p:cNvSpPr>
              <p:nvPr/>
            </p:nvSpPr>
            <p:spPr>
              <a:xfrm>
                <a:off x="326335" y="1072779"/>
                <a:ext cx="11539330" cy="5353773"/>
              </a:xfrm>
              <a:prstGeom prst="rect">
                <a:avLst/>
              </a:prstGeom>
              <a:blipFill>
                <a:blip r:embed="rId2"/>
                <a:stretch>
                  <a:fillRect l="-476" t="-342" b="-797"/>
                </a:stretch>
              </a:blipFill>
            </p:spPr>
            <p:txBody>
              <a:bodyPr/>
              <a:lstStyle/>
              <a:p>
                <a:r>
                  <a:rPr lang="de-DE">
                    <a:noFill/>
                  </a:rPr>
                  <a:t> </a:t>
                </a:r>
              </a:p>
            </p:txBody>
          </p:sp>
        </mc:Fallback>
      </mc:AlternateContent>
    </p:spTree>
    <p:extLst>
      <p:ext uri="{BB962C8B-B14F-4D97-AF65-F5344CB8AC3E}">
        <p14:creationId xmlns:p14="http://schemas.microsoft.com/office/powerpoint/2010/main" val="989341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9CD1853-BC86-2A8E-1451-529942BA0B8B}"/>
              </a:ext>
            </a:extLst>
          </p:cNvPr>
          <p:cNvPicPr>
            <a:picLocks noChangeAspect="1"/>
          </p:cNvPicPr>
          <p:nvPr/>
        </p:nvPicPr>
        <p:blipFill>
          <a:blip r:embed="rId2"/>
          <a:stretch>
            <a:fillRect/>
          </a:stretch>
        </p:blipFill>
        <p:spPr>
          <a:xfrm>
            <a:off x="303527" y="1952591"/>
            <a:ext cx="5895343" cy="4048095"/>
          </a:xfrm>
          <a:prstGeom prst="rect">
            <a:avLst/>
          </a:prstGeom>
        </p:spPr>
      </p:pic>
      <p:pic>
        <p:nvPicPr>
          <p:cNvPr id="10" name="Grafik 9">
            <a:extLst>
              <a:ext uri="{FF2B5EF4-FFF2-40B4-BE49-F238E27FC236}">
                <a16:creationId xmlns:a16="http://schemas.microsoft.com/office/drawing/2014/main" id="{B0FF878F-8609-AEFC-58B1-77337897F12C}"/>
              </a:ext>
            </a:extLst>
          </p:cNvPr>
          <p:cNvPicPr>
            <a:picLocks noChangeAspect="1"/>
          </p:cNvPicPr>
          <p:nvPr/>
        </p:nvPicPr>
        <p:blipFill>
          <a:blip r:embed="rId3"/>
          <a:stretch>
            <a:fillRect/>
          </a:stretch>
        </p:blipFill>
        <p:spPr>
          <a:xfrm>
            <a:off x="6290561" y="1952591"/>
            <a:ext cx="5901439" cy="4054191"/>
          </a:xfrm>
          <a:prstGeom prst="rect">
            <a:avLst/>
          </a:prstGeom>
        </p:spPr>
      </p:pic>
      <mc:AlternateContent xmlns:mc="http://schemas.openxmlformats.org/markup-compatibility/2006" xmlns:a14="http://schemas.microsoft.com/office/drawing/2010/main">
        <mc:Choice Requires="a14">
          <p:sp>
            <p:nvSpPr>
              <p:cNvPr id="11" name="Textfeld 10">
                <a:extLst>
                  <a:ext uri="{FF2B5EF4-FFF2-40B4-BE49-F238E27FC236}">
                    <a16:creationId xmlns:a16="http://schemas.microsoft.com/office/drawing/2014/main" id="{4CAFE3A7-76ED-B9E4-E600-A29D1D171405}"/>
                  </a:ext>
                </a:extLst>
              </p:cNvPr>
              <p:cNvSpPr txBox="1"/>
              <p:nvPr/>
            </p:nvSpPr>
            <p:spPr>
              <a:xfrm>
                <a:off x="1271518" y="1381218"/>
                <a:ext cx="5019043" cy="369332"/>
              </a:xfrm>
              <a:prstGeom prst="rect">
                <a:avLst/>
              </a:prstGeom>
              <a:noFill/>
            </p:spPr>
            <p:txBody>
              <a:bodyPr wrap="square">
                <a:spAutoFit/>
              </a:bodyPr>
              <a:lstStyle/>
              <a:p>
                <a14:m>
                  <m:oMath xmlns:m="http://schemas.openxmlformats.org/officeDocument/2006/math">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𝑮𝑴𝑲</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𝑮𝑫𝑫</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𝑮𝑫𝑸</m:t>
                    </m:r>
                  </m:oMath>
                </a14:m>
                <a:r>
                  <a:rPr lang="en-US" sz="1800" b="1" dirty="0">
                    <a:solidFill>
                      <a:srgbClr val="C00000"/>
                    </a:solidFill>
                    <a:effectLst/>
                    <a:ea typeface="Times New Roman" panose="02020603050405020304" pitchFamily="18" charset="0"/>
                    <a:cs typeface="Times New Roman" panose="02020603050405020304" pitchFamily="18" charset="0"/>
                  </a:rPr>
                  <a:t> </a:t>
                </a:r>
                <a:endParaRPr lang="de-DE" dirty="0"/>
              </a:p>
            </p:txBody>
          </p:sp>
        </mc:Choice>
        <mc:Fallback xmlns="">
          <p:sp>
            <p:nvSpPr>
              <p:cNvPr id="11" name="Textfeld 10">
                <a:extLst>
                  <a:ext uri="{FF2B5EF4-FFF2-40B4-BE49-F238E27FC236}">
                    <a16:creationId xmlns:a16="http://schemas.microsoft.com/office/drawing/2014/main" id="{4CAFE3A7-76ED-B9E4-E600-A29D1D171405}"/>
                  </a:ext>
                </a:extLst>
              </p:cNvPr>
              <p:cNvSpPr txBox="1">
                <a:spLocks noRot="1" noChangeAspect="1" noMove="1" noResize="1" noEditPoints="1" noAdjustHandles="1" noChangeArrowheads="1" noChangeShapeType="1" noTextEdit="1"/>
              </p:cNvSpPr>
              <p:nvPr/>
            </p:nvSpPr>
            <p:spPr>
              <a:xfrm>
                <a:off x="1271518" y="1381218"/>
                <a:ext cx="5019043" cy="369332"/>
              </a:xfrm>
              <a:prstGeom prst="rect">
                <a:avLst/>
              </a:prstGeom>
              <a:blipFill>
                <a:blip r:embed="rId4"/>
                <a:stretch>
                  <a:fillRect b="-10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Textfeld 11">
                <a:extLst>
                  <a:ext uri="{FF2B5EF4-FFF2-40B4-BE49-F238E27FC236}">
                    <a16:creationId xmlns:a16="http://schemas.microsoft.com/office/drawing/2014/main" id="{88D0C347-974E-2B80-1F8F-FFE35F6AAFDC}"/>
                  </a:ext>
                </a:extLst>
              </p:cNvPr>
              <p:cNvSpPr txBox="1"/>
              <p:nvPr/>
            </p:nvSpPr>
            <p:spPr>
              <a:xfrm>
                <a:off x="6582660" y="1381218"/>
                <a:ext cx="5317240" cy="369332"/>
              </a:xfrm>
              <a:prstGeom prst="rect">
                <a:avLst/>
              </a:prstGeom>
              <a:noFill/>
            </p:spPr>
            <p:txBody>
              <a:bodyPr wrap="square">
                <a:spAutoFit/>
              </a:bodyPr>
              <a:lstStyle/>
              <a:p>
                <a14:m>
                  <m:oMath xmlns:m="http://schemas.openxmlformats.org/officeDocument/2006/math">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𝑮𝑴𝑲</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𝑮𝑫𝑫𝑹</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𝑮𝑫𝑸𝑹</m:t>
                    </m:r>
                    <m:r>
                      <a:rPr lang="de-DE"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de-DE"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𝑮𝑫𝑸𝑴</m:t>
                    </m:r>
                  </m:oMath>
                </a14:m>
                <a:r>
                  <a:rPr lang="en-US" sz="1800" b="1" dirty="0">
                    <a:solidFill>
                      <a:srgbClr val="C00000"/>
                    </a:solidFill>
                    <a:effectLst/>
                    <a:ea typeface="Times New Roman" panose="02020603050405020304" pitchFamily="18" charset="0"/>
                    <a:cs typeface="Times New Roman" panose="02020603050405020304" pitchFamily="18" charset="0"/>
                  </a:rPr>
                  <a:t> </a:t>
                </a:r>
                <a:endParaRPr lang="de-DE" dirty="0"/>
              </a:p>
            </p:txBody>
          </p:sp>
        </mc:Choice>
        <mc:Fallback xmlns="">
          <p:sp>
            <p:nvSpPr>
              <p:cNvPr id="12" name="Textfeld 11">
                <a:extLst>
                  <a:ext uri="{FF2B5EF4-FFF2-40B4-BE49-F238E27FC236}">
                    <a16:creationId xmlns:a16="http://schemas.microsoft.com/office/drawing/2014/main" id="{88D0C347-974E-2B80-1F8F-FFE35F6AAFDC}"/>
                  </a:ext>
                </a:extLst>
              </p:cNvPr>
              <p:cNvSpPr txBox="1">
                <a:spLocks noRot="1" noChangeAspect="1" noMove="1" noResize="1" noEditPoints="1" noAdjustHandles="1" noChangeArrowheads="1" noChangeShapeType="1" noTextEdit="1"/>
              </p:cNvSpPr>
              <p:nvPr/>
            </p:nvSpPr>
            <p:spPr>
              <a:xfrm>
                <a:off x="6582660" y="1381218"/>
                <a:ext cx="5317240" cy="369332"/>
              </a:xfrm>
              <a:prstGeom prst="rect">
                <a:avLst/>
              </a:prstGeom>
              <a:blipFill>
                <a:blip r:embed="rId5"/>
                <a:stretch>
                  <a:fillRect b="-10000"/>
                </a:stretch>
              </a:blipFill>
            </p:spPr>
            <p:txBody>
              <a:bodyPr/>
              <a:lstStyle/>
              <a:p>
                <a:r>
                  <a:rPr lang="de-DE">
                    <a:noFill/>
                  </a:rPr>
                  <a:t> </a:t>
                </a:r>
              </a:p>
            </p:txBody>
          </p:sp>
        </mc:Fallback>
      </mc:AlternateContent>
      <p:sp>
        <p:nvSpPr>
          <p:cNvPr id="13" name="Textfeld 12">
            <a:extLst>
              <a:ext uri="{FF2B5EF4-FFF2-40B4-BE49-F238E27FC236}">
                <a16:creationId xmlns:a16="http://schemas.microsoft.com/office/drawing/2014/main" id="{7261B0D2-97B7-DF37-C973-7538C86537AB}"/>
              </a:ext>
            </a:extLst>
          </p:cNvPr>
          <p:cNvSpPr txBox="1"/>
          <p:nvPr/>
        </p:nvSpPr>
        <p:spPr>
          <a:xfrm>
            <a:off x="1625627" y="274603"/>
            <a:ext cx="9146487" cy="461665"/>
          </a:xfrm>
          <a:prstGeom prst="rect">
            <a:avLst/>
          </a:prstGeom>
          <a:noFill/>
        </p:spPr>
        <p:txBody>
          <a:bodyPr wrap="square">
            <a:spAutoFit/>
          </a:bodyPr>
          <a:lstStyle/>
          <a:p>
            <a:r>
              <a:rPr lang="en-US" sz="2400" b="1" kern="0" spc="75" dirty="0">
                <a:solidFill>
                  <a:schemeClr val="accent5"/>
                </a:solidFill>
              </a:rPr>
              <a:t>Between-Group-Related Decompositions of the Gini Coefficient</a:t>
            </a:r>
            <a:endParaRPr lang="de-DE" sz="2400" dirty="0">
              <a:solidFill>
                <a:srgbClr val="C00000"/>
              </a:solidFill>
            </a:endParaRPr>
          </a:p>
        </p:txBody>
      </p:sp>
      <p:sp>
        <p:nvSpPr>
          <p:cNvPr id="14" name="Textfeld 13">
            <a:extLst>
              <a:ext uri="{FF2B5EF4-FFF2-40B4-BE49-F238E27FC236}">
                <a16:creationId xmlns:a16="http://schemas.microsoft.com/office/drawing/2014/main" id="{D38D1DA7-D9B3-DB68-9EFE-09A55D2931C9}"/>
              </a:ext>
            </a:extLst>
          </p:cNvPr>
          <p:cNvSpPr txBox="1"/>
          <p:nvPr/>
        </p:nvSpPr>
        <p:spPr>
          <a:xfrm>
            <a:off x="2000250" y="965200"/>
            <a:ext cx="1644650" cy="369332"/>
          </a:xfrm>
          <a:prstGeom prst="rect">
            <a:avLst/>
          </a:prstGeom>
          <a:noFill/>
        </p:spPr>
        <p:txBody>
          <a:bodyPr wrap="square" rtlCol="0">
            <a:spAutoFit/>
          </a:bodyPr>
          <a:lstStyle/>
          <a:p>
            <a:r>
              <a:rPr lang="en-US" sz="1800" b="1" kern="0" spc="75" dirty="0">
                <a:solidFill>
                  <a:schemeClr val="accent5"/>
                </a:solidFill>
              </a:rPr>
              <a:t>Version </a:t>
            </a:r>
            <a:r>
              <a:rPr lang="de-DE" b="1" dirty="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a:t>I</a:t>
            </a:r>
            <a:endParaRPr lang="de-DE" dirty="0"/>
          </a:p>
        </p:txBody>
      </p:sp>
      <p:sp>
        <p:nvSpPr>
          <p:cNvPr id="15" name="Textfeld 14">
            <a:extLst>
              <a:ext uri="{FF2B5EF4-FFF2-40B4-BE49-F238E27FC236}">
                <a16:creationId xmlns:a16="http://schemas.microsoft.com/office/drawing/2014/main" id="{DE3D9431-279D-CD23-856B-DD3D9C166C1D}"/>
              </a:ext>
            </a:extLst>
          </p:cNvPr>
          <p:cNvSpPr txBox="1"/>
          <p:nvPr/>
        </p:nvSpPr>
        <p:spPr>
          <a:xfrm>
            <a:off x="7918450" y="963709"/>
            <a:ext cx="1644650" cy="369332"/>
          </a:xfrm>
          <a:prstGeom prst="rect">
            <a:avLst/>
          </a:prstGeom>
          <a:noFill/>
        </p:spPr>
        <p:txBody>
          <a:bodyPr wrap="square" rtlCol="0">
            <a:spAutoFit/>
          </a:bodyPr>
          <a:lstStyle/>
          <a:p>
            <a:r>
              <a:rPr lang="en-US" sz="1800" b="1" kern="0" spc="75" dirty="0">
                <a:solidFill>
                  <a:schemeClr val="accent5"/>
                </a:solidFill>
              </a:rPr>
              <a:t>Version </a:t>
            </a:r>
            <a:r>
              <a:rPr lang="de-DE" b="1" dirty="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a:t>II</a:t>
            </a:r>
            <a:endParaRPr lang="de-DE" dirty="0"/>
          </a:p>
        </p:txBody>
      </p:sp>
    </p:spTree>
    <p:extLst>
      <p:ext uri="{BB962C8B-B14F-4D97-AF65-F5344CB8AC3E}">
        <p14:creationId xmlns:p14="http://schemas.microsoft.com/office/powerpoint/2010/main" val="3832045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CDAD15A-23CA-4507-83B6-0E081E66EA82}"/>
              </a:ext>
            </a:extLst>
          </p:cNvPr>
          <p:cNvSpPr>
            <a:spLocks noGrp="1"/>
          </p:cNvSpPr>
          <p:nvPr>
            <p:ph type="body" idx="1"/>
          </p:nvPr>
        </p:nvSpPr>
        <p:spPr>
          <a:xfrm>
            <a:off x="798611" y="763366"/>
            <a:ext cx="9411745" cy="491826"/>
          </a:xfrm>
        </p:spPr>
        <p:txBody>
          <a:bodyPr/>
          <a:lstStyle/>
          <a:p>
            <a:r>
              <a:rPr lang="de-DE" dirty="0" err="1"/>
              <a:t>Programs</a:t>
            </a:r>
            <a:r>
              <a:rPr lang="de-DE" dirty="0"/>
              <a:t> 	</a:t>
            </a:r>
            <a:endParaRPr lang="de-DE" dirty="0">
              <a:solidFill>
                <a:schemeClr val="accent5"/>
              </a:solidFill>
            </a:endParaRPr>
          </a:p>
          <a:p>
            <a:pPr algn="r"/>
            <a:endParaRPr lang="de-DE" dirty="0"/>
          </a:p>
        </p:txBody>
      </p:sp>
      <p:sp>
        <p:nvSpPr>
          <p:cNvPr id="5" name="Textplatzhalter 2">
            <a:extLst>
              <a:ext uri="{FF2B5EF4-FFF2-40B4-BE49-F238E27FC236}">
                <a16:creationId xmlns:a16="http://schemas.microsoft.com/office/drawing/2014/main" id="{A684C74F-F45E-20D5-3338-4EF94A95A7CC}"/>
              </a:ext>
            </a:extLst>
          </p:cNvPr>
          <p:cNvSpPr txBox="1">
            <a:spLocks/>
          </p:cNvSpPr>
          <p:nvPr/>
        </p:nvSpPr>
        <p:spPr>
          <a:xfrm>
            <a:off x="326020" y="1255192"/>
            <a:ext cx="11539960" cy="56028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lnSpc>
                <a:spcPct val="115000"/>
              </a:lnSpc>
              <a:spcAft>
                <a:spcPts val="6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767921EC-39A5-00AE-D2F1-C8CEA682CB1B}"/>
              </a:ext>
            </a:extLst>
          </p:cNvPr>
          <p:cNvSpPr txBox="1"/>
          <p:nvPr/>
        </p:nvSpPr>
        <p:spPr>
          <a:xfrm>
            <a:off x="2552766" y="814206"/>
            <a:ext cx="6807440" cy="1200329"/>
          </a:xfrm>
          <a:prstGeom prst="rect">
            <a:avLst/>
          </a:prstGeom>
          <a:noFill/>
        </p:spPr>
        <p:txBody>
          <a:bodyPr wrap="square" rtlCol="0">
            <a:spAutoFit/>
          </a:bodyPr>
          <a:lstStyle/>
          <a:p>
            <a:r>
              <a:rPr lang="de-DE" sz="1200" dirty="0">
                <a:latin typeface="Courier New" panose="02070309020205020404" pitchFamily="49" charset="0"/>
                <a:cs typeface="Courier New" panose="02070309020205020404" pitchFamily="49" charset="0"/>
              </a:rPr>
              <a:t> </a:t>
            </a:r>
            <a:r>
              <a:rPr lang="de-DE" b="1" dirty="0" err="1">
                <a:solidFill>
                  <a:srgbClr val="C00000"/>
                </a:solidFill>
                <a:cs typeface="Courier New" panose="02070309020205020404" pitchFamily="49" charset="0"/>
              </a:rPr>
              <a:t>mppis</a:t>
            </a:r>
            <a:r>
              <a:rPr lang="de-DE" b="1" dirty="0">
                <a:cs typeface="Courier New" panose="02070309020205020404" pitchFamily="49" charset="0"/>
              </a:rPr>
              <a:t>   		// multi-dimensional Deprivation and </a:t>
            </a:r>
            <a:r>
              <a:rPr lang="de-DE" b="1" dirty="0" err="1">
                <a:cs typeface="Courier New" panose="02070309020205020404" pitchFamily="49" charset="0"/>
              </a:rPr>
              <a:t>Poverty</a:t>
            </a:r>
            <a:endParaRPr lang="de-DE" b="1" dirty="0">
              <a:cs typeface="Courier New" panose="02070309020205020404" pitchFamily="49" charset="0"/>
            </a:endParaRPr>
          </a:p>
          <a:p>
            <a:r>
              <a:rPr lang="de-DE" b="1" dirty="0">
                <a:cs typeface="Courier New" panose="02070309020205020404" pitchFamily="49" charset="0"/>
              </a:rPr>
              <a:t> </a:t>
            </a:r>
            <a:r>
              <a:rPr lang="de-DE" b="1" dirty="0" err="1">
                <a:solidFill>
                  <a:srgbClr val="C00000"/>
                </a:solidFill>
                <a:cs typeface="Courier New" panose="02070309020205020404" pitchFamily="49" charset="0"/>
              </a:rPr>
              <a:t>mwwis</a:t>
            </a:r>
            <a:r>
              <a:rPr lang="de-DE" b="1" dirty="0">
                <a:cs typeface="Courier New" panose="02070309020205020404" pitchFamily="49" charset="0"/>
              </a:rPr>
              <a:t>   		// multi-dimensional </a:t>
            </a:r>
            <a:r>
              <a:rPr lang="de-DE" b="1" dirty="0" err="1">
                <a:cs typeface="Courier New" panose="02070309020205020404" pitchFamily="49" charset="0"/>
              </a:rPr>
              <a:t>WellBeing</a:t>
            </a:r>
            <a:r>
              <a:rPr lang="de-DE" b="1" dirty="0">
                <a:cs typeface="Courier New" panose="02070309020205020404" pitchFamily="49" charset="0"/>
              </a:rPr>
              <a:t> and Wealth</a:t>
            </a:r>
          </a:p>
          <a:p>
            <a:endParaRPr lang="de-DE" b="1" dirty="0">
              <a:cs typeface="Courier New" panose="02070309020205020404" pitchFamily="49" charset="0"/>
            </a:endParaRPr>
          </a:p>
          <a:p>
            <a:r>
              <a:rPr lang="de-DE" b="1" dirty="0">
                <a:cs typeface="Courier New" panose="02070309020205020404" pitchFamily="49" charset="0"/>
              </a:rPr>
              <a:t> </a:t>
            </a:r>
            <a:r>
              <a:rPr lang="de-DE" b="1" dirty="0" err="1">
                <a:solidFill>
                  <a:srgbClr val="C00000"/>
                </a:solidFill>
                <a:cs typeface="Courier New" panose="02070309020205020404" pitchFamily="49" charset="0"/>
              </a:rPr>
              <a:t>mgdiv</a:t>
            </a:r>
            <a:r>
              <a:rPr lang="de-DE" b="1" dirty="0">
                <a:cs typeface="Courier New" panose="02070309020205020404" pitchFamily="49" charset="0"/>
              </a:rPr>
              <a:t>   		// multi-dimensional </a:t>
            </a:r>
            <a:r>
              <a:rPr lang="de-DE" b="1" dirty="0" err="1">
                <a:cs typeface="Courier New" panose="02070309020205020404" pitchFamily="49" charset="0"/>
              </a:rPr>
              <a:t>Inequality</a:t>
            </a:r>
            <a:r>
              <a:rPr lang="de-DE" b="1" dirty="0">
                <a:cs typeface="Courier New" panose="02070309020205020404" pitchFamily="49" charset="0"/>
              </a:rPr>
              <a:t> | Gini    </a:t>
            </a:r>
          </a:p>
        </p:txBody>
      </p:sp>
      <p:sp>
        <p:nvSpPr>
          <p:cNvPr id="7" name="Textfeld 6">
            <a:extLst>
              <a:ext uri="{FF2B5EF4-FFF2-40B4-BE49-F238E27FC236}">
                <a16:creationId xmlns:a16="http://schemas.microsoft.com/office/drawing/2014/main" id="{35FEE70C-0CFF-E3FE-B040-23F614C6C5DD}"/>
              </a:ext>
            </a:extLst>
          </p:cNvPr>
          <p:cNvSpPr txBox="1"/>
          <p:nvPr/>
        </p:nvSpPr>
        <p:spPr>
          <a:xfrm>
            <a:off x="798610" y="3615834"/>
            <a:ext cx="9175813" cy="1569660"/>
          </a:xfrm>
          <a:prstGeom prst="rect">
            <a:avLst/>
          </a:prstGeom>
          <a:noFill/>
        </p:spPr>
        <p:txBody>
          <a:bodyPr wrap="square" rtlCol="0">
            <a:spAutoFit/>
          </a:bodyPr>
          <a:lstStyle/>
          <a:p>
            <a:r>
              <a:rPr lang="de-DE" sz="2400" dirty="0"/>
              <a:t>All </a:t>
            </a:r>
            <a:r>
              <a:rPr lang="de-DE" sz="2400" dirty="0" err="1"/>
              <a:t>programs</a:t>
            </a:r>
            <a:r>
              <a:rPr lang="de-DE" sz="2400" dirty="0"/>
              <a:t> </a:t>
            </a:r>
            <a:r>
              <a:rPr lang="de-DE" sz="2400" dirty="0" err="1"/>
              <a:t>provide</a:t>
            </a:r>
            <a:r>
              <a:rPr lang="de-DE" sz="2400" dirty="0"/>
              <a:t> </a:t>
            </a:r>
            <a:r>
              <a:rPr lang="de-DE" sz="2400" dirty="0">
                <a:solidFill>
                  <a:srgbClr val="C00000"/>
                </a:solidFill>
              </a:rPr>
              <a:t>-</a:t>
            </a:r>
            <a:r>
              <a:rPr lang="de-DE" sz="2400" dirty="0" err="1">
                <a:solidFill>
                  <a:srgbClr val="C00000"/>
                </a:solidFill>
              </a:rPr>
              <a:t>new</a:t>
            </a:r>
            <a:r>
              <a:rPr lang="de-DE" sz="2400" dirty="0">
                <a:solidFill>
                  <a:srgbClr val="C00000"/>
                </a:solidFill>
              </a:rPr>
              <a:t>- </a:t>
            </a:r>
            <a:r>
              <a:rPr lang="de-DE" sz="2400" dirty="0" err="1">
                <a:solidFill>
                  <a:srgbClr val="C00000"/>
                </a:solidFill>
              </a:rPr>
              <a:t>features</a:t>
            </a:r>
            <a:r>
              <a:rPr lang="de-DE" sz="2400" dirty="0">
                <a:solidFill>
                  <a:srgbClr val="C00000"/>
                </a:solidFill>
              </a:rPr>
              <a:t> </a:t>
            </a:r>
            <a:r>
              <a:rPr lang="de-DE" sz="2400" dirty="0" err="1">
                <a:solidFill>
                  <a:schemeClr val="accent5"/>
                </a:solidFill>
              </a:rPr>
              <a:t>to</a:t>
            </a:r>
            <a:r>
              <a:rPr lang="de-DE" sz="2400" dirty="0">
                <a:solidFill>
                  <a:schemeClr val="accent5"/>
                </a:solidFill>
              </a:rPr>
              <a:t> </a:t>
            </a:r>
            <a:r>
              <a:rPr lang="de-DE" sz="2400" dirty="0" err="1">
                <a:solidFill>
                  <a:schemeClr val="accent5"/>
                </a:solidFill>
              </a:rPr>
              <a:t>adress</a:t>
            </a:r>
            <a:r>
              <a:rPr lang="de-DE" sz="2400" dirty="0">
                <a:solidFill>
                  <a:schemeClr val="accent5"/>
                </a:solidFill>
              </a:rPr>
              <a:t> </a:t>
            </a:r>
            <a:r>
              <a:rPr lang="de-DE" sz="2400" dirty="0" err="1">
                <a:solidFill>
                  <a:schemeClr val="accent5"/>
                </a:solidFill>
              </a:rPr>
              <a:t>issues</a:t>
            </a:r>
            <a:r>
              <a:rPr lang="de-DE" sz="2400" dirty="0">
                <a:solidFill>
                  <a:schemeClr val="accent5"/>
                </a:solidFill>
              </a:rPr>
              <a:t> </a:t>
            </a:r>
            <a:r>
              <a:rPr lang="de-DE" sz="2400" dirty="0" err="1">
                <a:solidFill>
                  <a:schemeClr val="accent5"/>
                </a:solidFill>
              </a:rPr>
              <a:t>of</a:t>
            </a:r>
            <a:r>
              <a:rPr lang="de-DE" sz="2400" dirty="0">
                <a:solidFill>
                  <a:schemeClr val="accent5"/>
                </a:solidFill>
              </a:rPr>
              <a:t> </a:t>
            </a:r>
            <a:r>
              <a:rPr lang="de-DE" sz="2400" dirty="0" err="1">
                <a:solidFill>
                  <a:schemeClr val="accent5"/>
                </a:solidFill>
              </a:rPr>
              <a:t>deprivation</a:t>
            </a:r>
            <a:r>
              <a:rPr lang="de-DE" sz="2400" dirty="0">
                <a:solidFill>
                  <a:schemeClr val="accent5"/>
                </a:solidFill>
              </a:rPr>
              <a:t>, </a:t>
            </a:r>
            <a:r>
              <a:rPr lang="de-DE" sz="2400" dirty="0" err="1">
                <a:solidFill>
                  <a:schemeClr val="accent5"/>
                </a:solidFill>
              </a:rPr>
              <a:t>wealth</a:t>
            </a:r>
            <a:r>
              <a:rPr lang="de-DE" sz="2400" dirty="0">
                <a:solidFill>
                  <a:schemeClr val="accent5"/>
                </a:solidFill>
              </a:rPr>
              <a:t> and </a:t>
            </a:r>
            <a:r>
              <a:rPr lang="de-DE" sz="2400" dirty="0" err="1">
                <a:solidFill>
                  <a:schemeClr val="accent5"/>
                </a:solidFill>
              </a:rPr>
              <a:t>inequalities</a:t>
            </a:r>
            <a:r>
              <a:rPr lang="de-DE" sz="2400" dirty="0">
                <a:solidFill>
                  <a:schemeClr val="accent5"/>
                </a:solidFill>
              </a:rPr>
              <a:t> </a:t>
            </a:r>
            <a:r>
              <a:rPr lang="de-DE" sz="2400" dirty="0"/>
              <a:t>not </a:t>
            </a:r>
            <a:r>
              <a:rPr lang="de-DE" sz="2400" dirty="0" err="1"/>
              <a:t>only</a:t>
            </a:r>
            <a:r>
              <a:rPr lang="de-DE" sz="2400" dirty="0"/>
              <a:t> </a:t>
            </a:r>
            <a:r>
              <a:rPr lang="de-DE" sz="2400" dirty="0" err="1"/>
              <a:t>as</a:t>
            </a:r>
            <a:r>
              <a:rPr lang="de-DE" sz="2400" dirty="0"/>
              <a:t> </a:t>
            </a:r>
            <a:r>
              <a:rPr lang="de-DE" sz="2400" dirty="0" err="1"/>
              <a:t>tensions</a:t>
            </a:r>
            <a:r>
              <a:rPr lang="de-DE" sz="2400" dirty="0"/>
              <a:t> </a:t>
            </a:r>
            <a:r>
              <a:rPr lang="de-DE" sz="2400" dirty="0" err="1"/>
              <a:t>between</a:t>
            </a:r>
            <a:r>
              <a:rPr lang="de-DE" sz="2400" dirty="0"/>
              <a:t> </a:t>
            </a:r>
            <a:r>
              <a:rPr lang="de-DE" sz="2400" dirty="0" err="1"/>
              <a:t>rich</a:t>
            </a:r>
            <a:r>
              <a:rPr lang="de-DE" sz="2400" dirty="0"/>
              <a:t> and </a:t>
            </a:r>
            <a:r>
              <a:rPr lang="de-DE" sz="2400" dirty="0" err="1"/>
              <a:t>poor</a:t>
            </a:r>
            <a:r>
              <a:rPr lang="de-DE" sz="2400" dirty="0"/>
              <a:t> -  but also </a:t>
            </a:r>
            <a:r>
              <a:rPr lang="de-DE" sz="2400" dirty="0" err="1"/>
              <a:t>as</a:t>
            </a:r>
            <a:r>
              <a:rPr lang="de-DE" sz="2400" dirty="0"/>
              <a:t> </a:t>
            </a:r>
            <a:r>
              <a:rPr lang="de-DE" sz="2400" dirty="0" err="1"/>
              <a:t>variations</a:t>
            </a:r>
            <a:r>
              <a:rPr lang="de-DE" sz="2400" dirty="0"/>
              <a:t> </a:t>
            </a:r>
            <a:r>
              <a:rPr lang="de-DE" sz="2400" dirty="0" err="1"/>
              <a:t>of</a:t>
            </a:r>
            <a:r>
              <a:rPr lang="de-DE" sz="2400" dirty="0"/>
              <a:t> </a:t>
            </a:r>
            <a:r>
              <a:rPr lang="de-DE" sz="2400" dirty="0" err="1"/>
              <a:t>wellbeing</a:t>
            </a:r>
            <a:r>
              <a:rPr lang="de-DE" sz="2400" dirty="0"/>
              <a:t> </a:t>
            </a:r>
            <a:r>
              <a:rPr lang="de-DE" sz="2400" dirty="0" err="1">
                <a:solidFill>
                  <a:schemeClr val="accent5"/>
                </a:solidFill>
              </a:rPr>
              <a:t>for</a:t>
            </a:r>
            <a:r>
              <a:rPr lang="de-DE" sz="2400" dirty="0">
                <a:solidFill>
                  <a:schemeClr val="accent5"/>
                </a:solidFill>
              </a:rPr>
              <a:t> </a:t>
            </a:r>
            <a:r>
              <a:rPr lang="de-DE" sz="2400" dirty="0" err="1">
                <a:solidFill>
                  <a:schemeClr val="accent5"/>
                </a:solidFill>
              </a:rPr>
              <a:t>the</a:t>
            </a:r>
            <a:r>
              <a:rPr lang="de-DE" sz="2400" dirty="0">
                <a:solidFill>
                  <a:schemeClr val="accent5"/>
                </a:solidFill>
              </a:rPr>
              <a:t> </a:t>
            </a:r>
            <a:r>
              <a:rPr lang="de-DE" sz="2400" dirty="0" err="1">
                <a:solidFill>
                  <a:srgbClr val="C00000"/>
                </a:solidFill>
              </a:rPr>
              <a:t>entire</a:t>
            </a:r>
            <a:r>
              <a:rPr lang="de-DE" sz="2400" dirty="0">
                <a:solidFill>
                  <a:srgbClr val="C00000"/>
                </a:solidFill>
              </a:rPr>
              <a:t> </a:t>
            </a:r>
            <a:r>
              <a:rPr lang="de-DE" sz="2400" dirty="0" err="1">
                <a:solidFill>
                  <a:srgbClr val="C00000"/>
                </a:solidFill>
              </a:rPr>
              <a:t>majority</a:t>
            </a:r>
            <a:r>
              <a:rPr lang="de-DE" sz="2400" dirty="0">
                <a:solidFill>
                  <a:srgbClr val="C00000"/>
                </a:solidFill>
              </a:rPr>
              <a:t> </a:t>
            </a:r>
            <a:r>
              <a:rPr lang="de-DE" sz="2400" dirty="0" err="1">
                <a:solidFill>
                  <a:srgbClr val="C00000"/>
                </a:solidFill>
              </a:rPr>
              <a:t>of</a:t>
            </a:r>
            <a:r>
              <a:rPr lang="de-DE" sz="2400" dirty="0">
                <a:solidFill>
                  <a:srgbClr val="C00000"/>
                </a:solidFill>
              </a:rPr>
              <a:t> </a:t>
            </a:r>
            <a:r>
              <a:rPr lang="de-DE" sz="2400" dirty="0" err="1">
                <a:solidFill>
                  <a:srgbClr val="C00000"/>
                </a:solidFill>
              </a:rPr>
              <a:t>population</a:t>
            </a:r>
            <a:r>
              <a:rPr lang="de-DE" sz="2400" dirty="0">
                <a:solidFill>
                  <a:srgbClr val="C00000"/>
                </a:solidFill>
              </a:rPr>
              <a:t> </a:t>
            </a:r>
            <a:r>
              <a:rPr lang="de-DE" sz="2400" dirty="0" err="1">
                <a:solidFill>
                  <a:schemeClr val="accent5"/>
                </a:solidFill>
              </a:rPr>
              <a:t>with</a:t>
            </a:r>
            <a:r>
              <a:rPr lang="de-DE" sz="2400" dirty="0">
                <a:solidFill>
                  <a:schemeClr val="accent5"/>
                </a:solidFill>
              </a:rPr>
              <a:t> </a:t>
            </a:r>
            <a:r>
              <a:rPr lang="de-DE" sz="2400" dirty="0" err="1">
                <a:solidFill>
                  <a:schemeClr val="accent5"/>
                </a:solidFill>
              </a:rPr>
              <a:t>more</a:t>
            </a:r>
            <a:r>
              <a:rPr lang="de-DE" sz="2400" dirty="0">
                <a:solidFill>
                  <a:schemeClr val="accent5"/>
                </a:solidFill>
              </a:rPr>
              <a:t> </a:t>
            </a:r>
            <a:r>
              <a:rPr lang="de-DE" sz="2400" dirty="0" err="1">
                <a:solidFill>
                  <a:schemeClr val="accent5"/>
                </a:solidFill>
              </a:rPr>
              <a:t>ordinary</a:t>
            </a:r>
            <a:r>
              <a:rPr lang="de-DE" sz="2400" dirty="0">
                <a:solidFill>
                  <a:schemeClr val="accent5"/>
                </a:solidFill>
              </a:rPr>
              <a:t> </a:t>
            </a:r>
            <a:r>
              <a:rPr lang="de-DE" sz="2400" dirty="0" err="1">
                <a:solidFill>
                  <a:schemeClr val="accent5"/>
                </a:solidFill>
              </a:rPr>
              <a:t>living</a:t>
            </a:r>
            <a:r>
              <a:rPr lang="de-DE" sz="2400" dirty="0">
                <a:solidFill>
                  <a:schemeClr val="accent5"/>
                </a:solidFill>
              </a:rPr>
              <a:t> </a:t>
            </a:r>
            <a:r>
              <a:rPr lang="de-DE" sz="2400" dirty="0" err="1">
                <a:solidFill>
                  <a:schemeClr val="accent5"/>
                </a:solidFill>
              </a:rPr>
              <a:t>standards</a:t>
            </a:r>
            <a:r>
              <a:rPr lang="de-DE" sz="2400" dirty="0"/>
              <a:t>.</a:t>
            </a:r>
          </a:p>
        </p:txBody>
      </p:sp>
      <p:sp>
        <p:nvSpPr>
          <p:cNvPr id="9" name="Textfeld 8">
            <a:extLst>
              <a:ext uri="{FF2B5EF4-FFF2-40B4-BE49-F238E27FC236}">
                <a16:creationId xmlns:a16="http://schemas.microsoft.com/office/drawing/2014/main" id="{8961C34D-5859-516D-003A-5D449F5405C2}"/>
              </a:ext>
            </a:extLst>
          </p:cNvPr>
          <p:cNvSpPr txBox="1"/>
          <p:nvPr/>
        </p:nvSpPr>
        <p:spPr>
          <a:xfrm>
            <a:off x="2618081" y="2288676"/>
            <a:ext cx="6097554" cy="646331"/>
          </a:xfrm>
          <a:prstGeom prst="rect">
            <a:avLst/>
          </a:prstGeom>
          <a:noFill/>
        </p:spPr>
        <p:txBody>
          <a:bodyPr wrap="square">
            <a:spAutoFit/>
          </a:bodyPr>
          <a:lstStyle/>
          <a:p>
            <a:r>
              <a:rPr lang="de-DE" b="1" dirty="0" err="1">
                <a:solidFill>
                  <a:srgbClr val="00B050"/>
                </a:solidFill>
                <a:cs typeface="Courier New" panose="02070309020205020404" pitchFamily="49" charset="0"/>
              </a:rPr>
              <a:t>dimwgt</a:t>
            </a:r>
            <a:r>
              <a:rPr lang="de-DE" b="1" dirty="0">
                <a:cs typeface="Courier New" panose="02070309020205020404" pitchFamily="49" charset="0"/>
              </a:rPr>
              <a:t> 		// multi-dimensional </a:t>
            </a:r>
            <a:r>
              <a:rPr lang="de-DE" b="1" dirty="0" err="1">
                <a:cs typeface="Courier New" panose="02070309020205020404" pitchFamily="49" charset="0"/>
              </a:rPr>
              <a:t>weighting</a:t>
            </a:r>
            <a:r>
              <a:rPr lang="de-DE" b="1" dirty="0">
                <a:cs typeface="Courier New" panose="02070309020205020404" pitchFamily="49" charset="0"/>
              </a:rPr>
              <a:t>    </a:t>
            </a:r>
          </a:p>
          <a:p>
            <a:r>
              <a:rPr lang="de-DE" b="1" dirty="0">
                <a:solidFill>
                  <a:srgbClr val="00B050"/>
                </a:solidFill>
                <a:cs typeface="Courier New" panose="02070309020205020404" pitchFamily="49" charset="0"/>
              </a:rPr>
              <a:t> </a:t>
            </a:r>
            <a:r>
              <a:rPr lang="de-DE" b="1" dirty="0" err="1">
                <a:solidFill>
                  <a:srgbClr val="00B050"/>
                </a:solidFill>
                <a:cs typeface="Courier New" panose="02070309020205020404" pitchFamily="49" charset="0"/>
              </a:rPr>
              <a:t>rescale</a:t>
            </a:r>
            <a:r>
              <a:rPr lang="de-DE" b="1" dirty="0">
                <a:solidFill>
                  <a:srgbClr val="00B050"/>
                </a:solidFill>
                <a:cs typeface="Courier New" panose="02070309020205020404" pitchFamily="49" charset="0"/>
              </a:rPr>
              <a:t>  </a:t>
            </a:r>
            <a:r>
              <a:rPr lang="de-DE" b="1" dirty="0">
                <a:cs typeface="Courier New" panose="02070309020205020404" pitchFamily="49" charset="0"/>
              </a:rPr>
              <a:t>		// multi-dimensional </a:t>
            </a:r>
            <a:r>
              <a:rPr lang="de-DE" b="1" dirty="0" err="1">
                <a:cs typeface="Courier New" panose="02070309020205020404" pitchFamily="49" charset="0"/>
              </a:rPr>
              <a:t>rescale</a:t>
            </a:r>
            <a:endParaRPr lang="de-DE" b="1" dirty="0">
              <a:cs typeface="Courier New" panose="02070309020205020404" pitchFamily="49" charset="0"/>
            </a:endParaRPr>
          </a:p>
        </p:txBody>
      </p:sp>
      <p:sp>
        <p:nvSpPr>
          <p:cNvPr id="10" name="Textplatzhalter 2">
            <a:extLst>
              <a:ext uri="{FF2B5EF4-FFF2-40B4-BE49-F238E27FC236}">
                <a16:creationId xmlns:a16="http://schemas.microsoft.com/office/drawing/2014/main" id="{4B36CA1E-BD63-F468-BA7C-FC376B267B5D}"/>
              </a:ext>
            </a:extLst>
          </p:cNvPr>
          <p:cNvSpPr txBox="1">
            <a:spLocks/>
          </p:cNvSpPr>
          <p:nvPr/>
        </p:nvSpPr>
        <p:spPr>
          <a:xfrm>
            <a:off x="798610" y="2288676"/>
            <a:ext cx="9411745" cy="4918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e-DE" dirty="0"/>
              <a:t>Tools 	</a:t>
            </a:r>
            <a:endParaRPr lang="de-DE" dirty="0">
              <a:solidFill>
                <a:schemeClr val="accent5"/>
              </a:solidFill>
            </a:endParaRPr>
          </a:p>
          <a:p>
            <a:pPr algn="r"/>
            <a:endParaRPr lang="de-DE" dirty="0"/>
          </a:p>
        </p:txBody>
      </p:sp>
    </p:spTree>
    <p:extLst>
      <p:ext uri="{BB962C8B-B14F-4D97-AF65-F5344CB8AC3E}">
        <p14:creationId xmlns:p14="http://schemas.microsoft.com/office/powerpoint/2010/main" val="3888236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22BC6E9-68DE-2965-25AE-77008CDE0F36}"/>
              </a:ext>
            </a:extLst>
          </p:cNvPr>
          <p:cNvSpPr txBox="1"/>
          <p:nvPr/>
        </p:nvSpPr>
        <p:spPr>
          <a:xfrm>
            <a:off x="1031183" y="1291308"/>
            <a:ext cx="10634869" cy="3731534"/>
          </a:xfrm>
          <a:prstGeom prst="rect">
            <a:avLst/>
          </a:prstGeom>
          <a:noFill/>
        </p:spPr>
        <p:txBody>
          <a:bodyPr wrap="square">
            <a:spAutoFit/>
          </a:bodyPr>
          <a:lstStyle/>
          <a:p>
            <a:pPr indent="457200" algn="just">
              <a:lnSpc>
                <a:spcPct val="115000"/>
              </a:lnSpc>
              <a:spcAft>
                <a:spcPts val="600"/>
              </a:spcAft>
            </a:pPr>
            <a:r>
              <a:rPr lang="en-US" sz="1800" dirty="0">
                <a:effectLst/>
                <a:ea typeface="Times New Roman" panose="02020603050405020304" pitchFamily="18" charset="0"/>
                <a:cs typeface="Times New Roman" panose="02020603050405020304" pitchFamily="18" charset="0"/>
              </a:rPr>
              <a:t>For decomposition of between-group inequalities according to mean group levels, we mentioned </a:t>
            </a:r>
            <a:r>
              <a:rPr lang="en-US" sz="1800" dirty="0">
                <a:effectLst/>
                <a:highlight>
                  <a:srgbClr val="FFFF00"/>
                </a:highlight>
                <a:ea typeface="Times New Roman" panose="02020603050405020304" pitchFamily="18" charset="0"/>
                <a:cs typeface="Times New Roman" panose="02020603050405020304" pitchFamily="18" charset="0"/>
              </a:rPr>
              <a:t>two opposing joint individual within-group differences</a:t>
            </a:r>
            <a:r>
              <a:rPr lang="en-US" sz="1800" dirty="0">
                <a:effectLst/>
                <a:ea typeface="Times New Roman" panose="02020603050405020304" pitchFamily="18" charset="0"/>
                <a:cs typeface="Times New Roman" panose="02020603050405020304" pitchFamily="18" charset="0"/>
              </a:rPr>
              <a:t>: </a:t>
            </a:r>
            <a:r>
              <a:rPr lang="en-US" sz="1800" dirty="0">
                <a:solidFill>
                  <a:srgbClr val="C00000"/>
                </a:solidFill>
                <a:effectLst/>
                <a:ea typeface="Times New Roman" panose="02020603050405020304" pitchFamily="18" charset="0"/>
                <a:cs typeface="Times New Roman" panose="02020603050405020304" pitchFamily="18" charset="0"/>
              </a:rPr>
              <a:t>GDD vs. GDQ for Version 1 </a:t>
            </a:r>
            <a:r>
              <a:rPr lang="en-US" sz="1800" dirty="0">
                <a:effectLst/>
                <a:ea typeface="Times New Roman" panose="02020603050405020304" pitchFamily="18" charset="0"/>
                <a:cs typeface="Times New Roman" panose="02020603050405020304" pitchFamily="18" charset="0"/>
              </a:rPr>
              <a:t>and </a:t>
            </a:r>
            <a:r>
              <a:rPr lang="en-US" sz="1800" dirty="0">
                <a:solidFill>
                  <a:srgbClr val="C00000"/>
                </a:solidFill>
                <a:effectLst/>
                <a:ea typeface="Times New Roman" panose="02020603050405020304" pitchFamily="18" charset="0"/>
                <a:cs typeface="Times New Roman" panose="02020603050405020304" pitchFamily="18" charset="0"/>
              </a:rPr>
              <a:t>GDDR vs. GDQR for Version 2</a:t>
            </a:r>
            <a:r>
              <a:rPr lang="en-US" sz="1800" dirty="0">
                <a:effectLst/>
                <a:ea typeface="Times New Roman" panose="02020603050405020304" pitchFamily="18" charset="0"/>
                <a:cs typeface="Times New Roman" panose="02020603050405020304" pitchFamily="18" charset="0"/>
              </a:rPr>
              <a:t>. Each of these components, which are all non-integral parts of the original Gini calculation, are sensitive to joint within-group variations, referring to each element of absolute individual differences across subgroups. GDD and GDQ (as well as GDDR and GDQR) together describe the full amount of joint within-group variation net of differences in mean group levels for each element of Gini calculation in different subgroups. </a:t>
            </a:r>
          </a:p>
          <a:p>
            <a:pPr indent="457200" algn="just">
              <a:lnSpc>
                <a:spcPct val="115000"/>
              </a:lnSpc>
              <a:spcAft>
                <a:spcPts val="600"/>
              </a:spcAft>
            </a:pPr>
            <a:r>
              <a:rPr lang="en-US" sz="1800" dirty="0">
                <a:effectLst/>
                <a:highlight>
                  <a:srgbClr val="FFFF00"/>
                </a:highlight>
                <a:ea typeface="Times New Roman" panose="02020603050405020304" pitchFamily="18" charset="0"/>
                <a:cs typeface="Times New Roman" panose="02020603050405020304" pitchFamily="18" charset="0"/>
              </a:rPr>
              <a:t>We indicate these inequality-based joint variations within different subgroup levels as diversity measures. </a:t>
            </a:r>
            <a:r>
              <a:rPr lang="en-US" sz="1800" dirty="0">
                <a:effectLst/>
                <a:ea typeface="Times New Roman" panose="02020603050405020304" pitchFamily="18" charset="0"/>
                <a:cs typeface="Times New Roman" panose="02020603050405020304" pitchFamily="18" charset="0"/>
              </a:rPr>
              <a:t>For the calculation of Gini-based diversity indices, we use both versions of joint within-group differences to mean group levels (GDD, GDQ and GDDR, GDQR). </a:t>
            </a:r>
          </a:p>
          <a:p>
            <a:pPr indent="457200" algn="just">
              <a:lnSpc>
                <a:spcPct val="115000"/>
              </a:lnSpc>
              <a:spcAft>
                <a:spcPts val="600"/>
              </a:spcAft>
            </a:pPr>
            <a:r>
              <a:rPr lang="en-US" sz="1800" dirty="0">
                <a:effectLst/>
                <a:ea typeface="Times New Roman" panose="02020603050405020304" pitchFamily="18" charset="0"/>
                <a:cs typeface="Times New Roman" panose="02020603050405020304" pitchFamily="18" charset="0"/>
              </a:rPr>
              <a:t>The </a:t>
            </a:r>
            <a:r>
              <a:rPr lang="en-US" sz="1800" dirty="0">
                <a:solidFill>
                  <a:srgbClr val="C00000"/>
                </a:solidFill>
                <a:effectLst/>
                <a:ea typeface="Times New Roman" panose="02020603050405020304" pitchFamily="18" charset="0"/>
                <a:cs typeface="Times New Roman" panose="02020603050405020304" pitchFamily="18" charset="0"/>
              </a:rPr>
              <a:t>resulting Gini-based diversity indices </a:t>
            </a:r>
            <a:r>
              <a:rPr lang="en-US" sz="1800" b="1" dirty="0">
                <a:solidFill>
                  <a:srgbClr val="C00000"/>
                </a:solidFill>
                <a:effectLst/>
                <a:ea typeface="Times New Roman" panose="02020603050405020304" pitchFamily="18" charset="0"/>
                <a:cs typeface="Times New Roman" panose="02020603050405020304" pitchFamily="18" charset="0"/>
              </a:rPr>
              <a:t>GDIV1</a:t>
            </a:r>
            <a:r>
              <a:rPr lang="en-US" sz="1800" dirty="0">
                <a:effectLst/>
                <a:ea typeface="Times New Roman" panose="02020603050405020304" pitchFamily="18" charset="0"/>
                <a:cs typeface="Times New Roman" panose="02020603050405020304" pitchFamily="18" charset="0"/>
              </a:rPr>
              <a:t> and </a:t>
            </a:r>
            <a:r>
              <a:rPr lang="en-US" sz="1800" b="1" dirty="0">
                <a:solidFill>
                  <a:srgbClr val="C00000"/>
                </a:solidFill>
                <a:effectLst/>
                <a:ea typeface="Times New Roman" panose="02020603050405020304" pitchFamily="18" charset="0"/>
                <a:cs typeface="Times New Roman" panose="02020603050405020304" pitchFamily="18" charset="0"/>
              </a:rPr>
              <a:t>GDIV2</a:t>
            </a:r>
            <a:r>
              <a:rPr lang="en-US" sz="1800" dirty="0">
                <a:effectLst/>
                <a:ea typeface="Times New Roman" panose="02020603050405020304" pitchFamily="18" charset="0"/>
                <a:cs typeface="Times New Roman" panose="02020603050405020304" pitchFamily="18" charset="0"/>
              </a:rPr>
              <a:t> can thus be regarded as further Gini-based subindices as well.</a:t>
            </a:r>
            <a:endParaRPr lang="de-DE" sz="1600" dirty="0">
              <a:effectLst/>
              <a:ea typeface="Times New Roman" panose="02020603050405020304" pitchFamily="18" charset="0"/>
              <a:cs typeface="Times New Roman" panose="02020603050405020304" pitchFamily="18" charset="0"/>
            </a:endParaRPr>
          </a:p>
        </p:txBody>
      </p:sp>
      <p:sp>
        <p:nvSpPr>
          <p:cNvPr id="6" name="Textfeld 5">
            <a:extLst>
              <a:ext uri="{FF2B5EF4-FFF2-40B4-BE49-F238E27FC236}">
                <a16:creationId xmlns:a16="http://schemas.microsoft.com/office/drawing/2014/main" id="{2BE372A9-8A74-0ACC-E3B2-226991A54FD9}"/>
              </a:ext>
            </a:extLst>
          </p:cNvPr>
          <p:cNvSpPr txBox="1"/>
          <p:nvPr/>
        </p:nvSpPr>
        <p:spPr>
          <a:xfrm>
            <a:off x="1031183" y="611114"/>
            <a:ext cx="9146487" cy="461665"/>
          </a:xfrm>
          <a:prstGeom prst="rect">
            <a:avLst/>
          </a:prstGeom>
          <a:noFill/>
        </p:spPr>
        <p:txBody>
          <a:bodyPr wrap="square">
            <a:spAutoFit/>
          </a:bodyPr>
          <a:lstStyle/>
          <a:p>
            <a:r>
              <a:rPr lang="en-US" sz="2400" b="1" kern="0" spc="75" dirty="0">
                <a:solidFill>
                  <a:srgbClr val="C00000"/>
                </a:solidFill>
              </a:rPr>
              <a:t>Diversity Indices </a:t>
            </a:r>
            <a:r>
              <a:rPr lang="en-US" sz="2400" b="1" kern="0" spc="75" dirty="0">
                <a:solidFill>
                  <a:schemeClr val="accent5"/>
                </a:solidFill>
              </a:rPr>
              <a:t>- Between-Group-Related Gini sub-indices</a:t>
            </a:r>
            <a:endParaRPr lang="de-DE" sz="2400" dirty="0">
              <a:solidFill>
                <a:srgbClr val="C00000"/>
              </a:solidFill>
            </a:endParaRPr>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CF678778-96DE-3095-97FE-EE61CB865455}"/>
                  </a:ext>
                </a:extLst>
              </p:cNvPr>
              <p:cNvSpPr txBox="1"/>
              <p:nvPr/>
            </p:nvSpPr>
            <p:spPr>
              <a:xfrm>
                <a:off x="1170329" y="5241371"/>
                <a:ext cx="9007337" cy="390684"/>
              </a:xfrm>
              <a:prstGeom prst="rect">
                <a:avLst/>
              </a:prstGeom>
              <a:noFill/>
            </p:spPr>
            <p:txBody>
              <a:bodyPr wrap="square">
                <a:spAutoFit/>
              </a:bodyPr>
              <a:lstStyle/>
              <a:p>
                <a:pPr algn="just">
                  <a:lnSpc>
                    <a:spcPct val="115000"/>
                  </a:lnSpc>
                  <a:spcAft>
                    <a:spcPts val="600"/>
                  </a:spcAft>
                </a:pPr>
                <a:r>
                  <a:rPr lang="en-US" sz="1800" dirty="0">
                    <a:effectLst/>
                    <a:ea typeface="Times New Roman" panose="02020603050405020304" pitchFamily="18" charset="0"/>
                    <a:cs typeface="Times New Roman" panose="02020603050405020304" pitchFamily="18" charset="0"/>
                  </a:rPr>
                  <a:t>(33)	 </a:t>
                </a:r>
                <a14:m>
                  <m:oMath xmlns:m="http://schemas.openxmlformats.org/officeDocument/2006/math">
                    <m:r>
                      <a:rPr lang="en-US" sz="1800"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𝐺𝐷𝐼𝑉</m:t>
                    </m:r>
                    <m:r>
                      <a:rPr lang="en-US" sz="1800"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𝐺𝐷𝐷</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𝐺𝐷𝑄</m:t>
                    </m:r>
                  </m:oMath>
                </a14:m>
                <a:r>
                  <a:rPr lang="en-US" sz="1800" dirty="0">
                    <a:effectLst/>
                    <a:ea typeface="Times New Roman" panose="02020603050405020304" pitchFamily="18" charset="0"/>
                    <a:cs typeface="Times New Roman" panose="02020603050405020304" pitchFamily="18" charset="0"/>
                  </a:rPr>
                  <a:t> 			for  l ≠ k </a:t>
                </a:r>
                <a:endParaRPr lang="de-DE" sz="1600" dirty="0">
                  <a:effectLst/>
                  <a:ea typeface="Times New Roman" panose="02020603050405020304" pitchFamily="18" charset="0"/>
                  <a:cs typeface="Times New Roman" panose="02020603050405020304" pitchFamily="18" charset="0"/>
                </a:endParaRPr>
              </a:p>
            </p:txBody>
          </p:sp>
        </mc:Choice>
        <mc:Fallback xmlns="">
          <p:sp>
            <p:nvSpPr>
              <p:cNvPr id="8" name="Textfeld 7">
                <a:extLst>
                  <a:ext uri="{FF2B5EF4-FFF2-40B4-BE49-F238E27FC236}">
                    <a16:creationId xmlns:a16="http://schemas.microsoft.com/office/drawing/2014/main" id="{CF678778-96DE-3095-97FE-EE61CB865455}"/>
                  </a:ext>
                </a:extLst>
              </p:cNvPr>
              <p:cNvSpPr txBox="1">
                <a:spLocks noRot="1" noChangeAspect="1" noMove="1" noResize="1" noEditPoints="1" noAdjustHandles="1" noChangeArrowheads="1" noChangeShapeType="1" noTextEdit="1"/>
              </p:cNvSpPr>
              <p:nvPr/>
            </p:nvSpPr>
            <p:spPr>
              <a:xfrm>
                <a:off x="1170329" y="5241371"/>
                <a:ext cx="9007337" cy="390684"/>
              </a:xfrm>
              <a:prstGeom prst="rect">
                <a:avLst/>
              </a:prstGeom>
              <a:blipFill>
                <a:blip r:embed="rId2"/>
                <a:stretch>
                  <a:fillRect l="-609" t="-3125" b="-25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feld 10">
                <a:extLst>
                  <a:ext uri="{FF2B5EF4-FFF2-40B4-BE49-F238E27FC236}">
                    <a16:creationId xmlns:a16="http://schemas.microsoft.com/office/drawing/2014/main" id="{158FD393-63FA-495E-E99B-3C52D8F277EF}"/>
                  </a:ext>
                </a:extLst>
              </p:cNvPr>
              <p:cNvSpPr txBox="1"/>
              <p:nvPr/>
            </p:nvSpPr>
            <p:spPr>
              <a:xfrm>
                <a:off x="1170330" y="5856202"/>
                <a:ext cx="9007337" cy="390684"/>
              </a:xfrm>
              <a:prstGeom prst="rect">
                <a:avLst/>
              </a:prstGeom>
              <a:noFill/>
            </p:spPr>
            <p:txBody>
              <a:bodyPr wrap="square">
                <a:spAutoFit/>
              </a:bodyPr>
              <a:lstStyle/>
              <a:p>
                <a:pPr algn="just">
                  <a:lnSpc>
                    <a:spcPct val="115000"/>
                  </a:lnSpc>
                  <a:spcAft>
                    <a:spcPts val="600"/>
                  </a:spcAft>
                </a:pPr>
                <a:r>
                  <a:rPr lang="en-US" sz="1800" dirty="0">
                    <a:effectLst/>
                    <a:ea typeface="Times New Roman" panose="02020603050405020304" pitchFamily="18" charset="0"/>
                    <a:cs typeface="Times New Roman" panose="02020603050405020304" pitchFamily="18" charset="0"/>
                  </a:rPr>
                  <a:t>(37)	 </a:t>
                </a:r>
                <a14:m>
                  <m:oMath xmlns:m="http://schemas.openxmlformats.org/officeDocument/2006/math">
                    <m:r>
                      <a:rPr lang="en-US" sz="1800"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𝐺𝐷𝐼𝑉</m:t>
                    </m:r>
                    <m:r>
                      <a:rPr lang="de-DE" sz="1800" b="0"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𝐺𝐷𝐷𝑅</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𝐺𝐷𝑄</m:t>
                    </m:r>
                  </m:oMath>
                </a14:m>
                <a:r>
                  <a:rPr lang="en-US" sz="1800" dirty="0">
                    <a:effectLst/>
                    <a:ea typeface="Times New Roman" panose="02020603050405020304" pitchFamily="18" charset="0"/>
                    <a:cs typeface="Times New Roman" panose="02020603050405020304" pitchFamily="18" charset="0"/>
                  </a:rPr>
                  <a:t>R 			for  l ≠ k </a:t>
                </a:r>
                <a:endParaRPr lang="de-DE" sz="1600" dirty="0">
                  <a:effectLst/>
                  <a:ea typeface="Times New Roman" panose="02020603050405020304" pitchFamily="18" charset="0"/>
                  <a:cs typeface="Times New Roman" panose="02020603050405020304" pitchFamily="18" charset="0"/>
                </a:endParaRPr>
              </a:p>
            </p:txBody>
          </p:sp>
        </mc:Choice>
        <mc:Fallback xmlns="">
          <p:sp>
            <p:nvSpPr>
              <p:cNvPr id="11" name="Textfeld 10">
                <a:extLst>
                  <a:ext uri="{FF2B5EF4-FFF2-40B4-BE49-F238E27FC236}">
                    <a16:creationId xmlns:a16="http://schemas.microsoft.com/office/drawing/2014/main" id="{158FD393-63FA-495E-E99B-3C52D8F277EF}"/>
                  </a:ext>
                </a:extLst>
              </p:cNvPr>
              <p:cNvSpPr txBox="1">
                <a:spLocks noRot="1" noChangeAspect="1" noMove="1" noResize="1" noEditPoints="1" noAdjustHandles="1" noChangeArrowheads="1" noChangeShapeType="1" noTextEdit="1"/>
              </p:cNvSpPr>
              <p:nvPr/>
            </p:nvSpPr>
            <p:spPr>
              <a:xfrm>
                <a:off x="1170330" y="5856202"/>
                <a:ext cx="9007337" cy="390684"/>
              </a:xfrm>
              <a:prstGeom prst="rect">
                <a:avLst/>
              </a:prstGeom>
              <a:blipFill>
                <a:blip r:embed="rId3"/>
                <a:stretch>
                  <a:fillRect l="-609" t="-3125" b="-25000"/>
                </a:stretch>
              </a:blipFill>
            </p:spPr>
            <p:txBody>
              <a:bodyPr/>
              <a:lstStyle/>
              <a:p>
                <a:r>
                  <a:rPr lang="de-DE">
                    <a:noFill/>
                  </a:rPr>
                  <a:t> </a:t>
                </a:r>
              </a:p>
            </p:txBody>
          </p:sp>
        </mc:Fallback>
      </mc:AlternateContent>
    </p:spTree>
    <p:extLst>
      <p:ext uri="{BB962C8B-B14F-4D97-AF65-F5344CB8AC3E}">
        <p14:creationId xmlns:p14="http://schemas.microsoft.com/office/powerpoint/2010/main" val="3753201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9B944FAB-C60B-88CD-40E2-56248938981D}"/>
              </a:ext>
            </a:extLst>
          </p:cNvPr>
          <p:cNvSpPr txBox="1"/>
          <p:nvPr/>
        </p:nvSpPr>
        <p:spPr>
          <a:xfrm>
            <a:off x="1031181" y="210064"/>
            <a:ext cx="9146487" cy="461665"/>
          </a:xfrm>
          <a:prstGeom prst="rect">
            <a:avLst/>
          </a:prstGeom>
          <a:noFill/>
        </p:spPr>
        <p:txBody>
          <a:bodyPr wrap="square">
            <a:spAutoFit/>
          </a:bodyPr>
          <a:lstStyle/>
          <a:p>
            <a:r>
              <a:rPr lang="en-US" sz="2400" b="1" kern="0" spc="75" dirty="0">
                <a:solidFill>
                  <a:schemeClr val="accent5"/>
                </a:solidFill>
              </a:rPr>
              <a:t>Diversity Indices </a:t>
            </a:r>
            <a:r>
              <a:rPr lang="en-US" sz="2400" b="1" kern="0" spc="75" dirty="0">
                <a:solidFill>
                  <a:srgbClr val="C00000"/>
                </a:solidFill>
              </a:rPr>
              <a:t>- GDIV1 GDIV2</a:t>
            </a:r>
            <a:endParaRPr lang="de-DE" sz="2400" dirty="0">
              <a:solidFill>
                <a:srgbClr val="C00000"/>
              </a:solidFill>
            </a:endParaRPr>
          </a:p>
        </p:txBody>
      </p:sp>
      <p:sp>
        <p:nvSpPr>
          <p:cNvPr id="4" name="Textfeld 3">
            <a:extLst>
              <a:ext uri="{FF2B5EF4-FFF2-40B4-BE49-F238E27FC236}">
                <a16:creationId xmlns:a16="http://schemas.microsoft.com/office/drawing/2014/main" id="{2655909F-DAD8-5B86-EE48-288A3A9A4619}"/>
              </a:ext>
            </a:extLst>
          </p:cNvPr>
          <p:cNvSpPr txBox="1"/>
          <p:nvPr/>
        </p:nvSpPr>
        <p:spPr>
          <a:xfrm>
            <a:off x="705677" y="822934"/>
            <a:ext cx="10247243" cy="1664879"/>
          </a:xfrm>
          <a:prstGeom prst="rect">
            <a:avLst/>
          </a:prstGeom>
          <a:noFill/>
        </p:spPr>
        <p:txBody>
          <a:bodyPr wrap="square">
            <a:spAutoFit/>
          </a:bodyPr>
          <a:lstStyle/>
          <a:p>
            <a:pPr indent="457200" algn="just">
              <a:lnSpc>
                <a:spcPct val="115000"/>
              </a:lnSpc>
              <a:spcAft>
                <a:spcPts val="600"/>
              </a:spcAft>
            </a:pP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GDIV1</a:t>
            </a:r>
            <a:r>
              <a:rPr lang="en-US" sz="1800" b="1" dirty="0">
                <a:solidFill>
                  <a:schemeClr val="accent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may be regarded as a lower bound in overall diversities, assuming full reports of within-group variation by each individual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j from different subgroups k and l. GDIV1 is conceptualized as the net effect of absolute differences using xx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min(</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ki</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lj</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min(</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j</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max(</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ki</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lj</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max(</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Differences in individual levels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lj</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as well as the related differences in group levels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x</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are fully recognized by each other and therefore interchangeable between any individuals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j. </a:t>
            </a:r>
            <a:endParaRPr lang="de-DE"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FEEDFED0-FBBD-D232-716D-65295BA9E2CE}"/>
              </a:ext>
            </a:extLst>
          </p:cNvPr>
          <p:cNvSpPr txBox="1"/>
          <p:nvPr/>
        </p:nvSpPr>
        <p:spPr>
          <a:xfrm>
            <a:off x="705677" y="3719128"/>
            <a:ext cx="10247243" cy="1346331"/>
          </a:xfrm>
          <a:prstGeom prst="rect">
            <a:avLst/>
          </a:prstGeom>
          <a:noFill/>
        </p:spPr>
        <p:txBody>
          <a:bodyPr wrap="square">
            <a:spAutoFit/>
          </a:bodyPr>
          <a:lstStyle/>
          <a:p>
            <a:pPr indent="457200" algn="just">
              <a:lnSpc>
                <a:spcPct val="115000"/>
              </a:lnSpc>
              <a:spcAft>
                <a:spcPts val="600"/>
              </a:spcAft>
            </a:pP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GDIV2</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marks upper bounds in inequality-based diversities between each pair of individuals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j from different subgroups k and l. This specification assumes that each of the individuals refers primarily to their own subgroup level and takes further notice of variations in subgroup-related differences of other individuals to their subgroup level. </a:t>
            </a:r>
            <a:endParaRPr lang="de-DE"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2CEC4FFD-E1FD-77AE-0DEE-6E066ACB5C7D}"/>
                  </a:ext>
                </a:extLst>
              </p:cNvPr>
              <p:cNvSpPr txBox="1"/>
              <p:nvPr/>
            </p:nvSpPr>
            <p:spPr>
              <a:xfrm>
                <a:off x="705677" y="2492734"/>
                <a:ext cx="9693139" cy="646139"/>
              </a:xfrm>
              <a:prstGeom prst="rect">
                <a:avLst/>
              </a:prstGeom>
              <a:noFill/>
            </p:spPr>
            <p:txBody>
              <a:bodyPr wrap="square">
                <a:spAutoFit/>
              </a:bodyPr>
              <a:lstStyle/>
              <a:p>
                <a:r>
                  <a:rPr lang="en-US" sz="1800" kern="0" dirty="0">
                    <a:effectLst/>
                    <a:ea typeface="Times New Roman" panose="02020603050405020304" pitchFamily="18" charset="0"/>
                  </a:rPr>
                  <a:t>(34)	 </a:t>
                </a:r>
                <a14:m>
                  <m:oMath xmlns:m="http://schemas.openxmlformats.org/officeDocument/2006/math">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𝐺𝐷𝐼𝑉</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de-DE" sz="1800" i="1">
                            <a:effectLst/>
                            <a:latin typeface="Cambria Math" panose="02040503050406030204" pitchFamily="18" charset="0"/>
                            <a:cs typeface="Times New Roman" panose="02020603050405020304" pitchFamily="18" charset="0"/>
                          </a:rPr>
                        </m:ctrlPr>
                      </m:fPr>
                      <m:num>
                        <m:nary>
                          <m:naryPr>
                            <m:chr m:val="∑"/>
                            <m:limLoc m:val="subSup"/>
                            <m:ctrlPr>
                              <a:rPr lang="de-DE" sz="1800" i="1">
                                <a:effectLst/>
                                <a:latin typeface="Cambria Math" panose="02040503050406030204" pitchFamily="18" charset="0"/>
                                <a:cs typeface="Times New Roman" panose="02020603050405020304" pitchFamily="18" charset="0"/>
                              </a:rPr>
                            </m:ctrlPr>
                          </m:naryPr>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cs typeface="Times New Roman" panose="02020603050405020304" pitchFamily="18" charset="0"/>
                                  </a:rPr>
                                </m:ctrlPr>
                              </m:naryPr>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𝑑𝑛</m:t>
                                </m:r>
                              </m:sup>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de-DE" sz="1800" i="1">
                                        <a:effectLst/>
                                        <a:latin typeface="Cambria Math" panose="02040503050406030204" pitchFamily="18" charset="0"/>
                                        <a:cs typeface="Times New Roman" panose="02020603050405020304" pitchFamily="18" charset="0"/>
                                      </a:rPr>
                                    </m:ctrlPr>
                                  </m:dPr>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𝑘</m:t>
                                        </m:r>
                                      </m:sub>
                                    </m:sSub>
                                  </m:e>
                                </m:d>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ker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 + </m:t>
                                </m:r>
                                <m:nary>
                                  <m:naryPr>
                                    <m:chr m:val="∑"/>
                                    <m:limLoc m:val="subSup"/>
                                    <m:ctrlPr>
                                      <a:rPr lang="de-DE" sz="1800" i="1">
                                        <a:effectLst/>
                                        <a:latin typeface="Cambria Math" panose="02040503050406030204" pitchFamily="18" charset="0"/>
                                        <a:cs typeface="Times New Roman" panose="02020603050405020304" pitchFamily="18" charset="0"/>
                                      </a:rPr>
                                    </m:ctrlPr>
                                  </m:naryPr>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cs typeface="Times New Roman" panose="02020603050405020304" pitchFamily="18" charset="0"/>
                                          </a:rPr>
                                        </m:ctrlPr>
                                      </m:naryPr>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𝑑𝑛</m:t>
                                        </m:r>
                                      </m:sup>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de-DE" sz="1800" i="1">
                                                <a:effectLst/>
                                                <a:latin typeface="Cambria Math" panose="02040503050406030204" pitchFamily="18" charset="0"/>
                                                <a:cs typeface="Times New Roman" panose="02020603050405020304" pitchFamily="18" charset="0"/>
                                              </a:rPr>
                                            </m:ctrlPr>
                                          </m:dPr>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𝑙</m:t>
                                                </m:r>
                                              </m:sub>
                                            </m:sSub>
                                          </m:e>
                                        </m:d>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kern="0">
                                            <a:effectLst/>
                                            <a:latin typeface="Cambria Math" panose="02040503050406030204" pitchFamily="18" charset="0"/>
                                            <a:ea typeface="Times New Roman" panose="02020603050405020304" pitchFamily="18" charset="0"/>
                                            <a:cs typeface="Times New Roman" panose="02020603050405020304" pitchFamily="18" charset="0"/>
                                          </a:rPr>
                                          <m:t> )</m:t>
                                        </m:r>
                                      </m:e>
                                    </m:nary>
                                  </m:e>
                                </m:nary>
                              </m:e>
                            </m:nary>
                          </m:e>
                        </m:nary>
                      </m:num>
                      <m:den>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nary>
                          <m:naryPr>
                            <m:chr m:val="∑"/>
                            <m:limLoc m:val="subSup"/>
                            <m:ctrlPr>
                              <a:rPr lang="de-DE" sz="1800" i="1">
                                <a:effectLst/>
                                <a:latin typeface="Cambria Math" panose="02040503050406030204" pitchFamily="18" charset="0"/>
                                <a:cs typeface="Times New Roman" panose="02020603050405020304" pitchFamily="18" charset="0"/>
                              </a:rPr>
                            </m:ctrlPr>
                          </m:naryPr>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𝑘</m:t>
                            </m:r>
                          </m:sup>
                          <m:e>
                            <m:nary>
                              <m:naryPr>
                                <m:chr m:val="∑"/>
                                <m:limLoc m:val="subSup"/>
                                <m:ctrlPr>
                                  <a:rPr lang="de-DE" sz="1800" i="1">
                                    <a:effectLst/>
                                    <a:latin typeface="Cambria Math" panose="02040503050406030204" pitchFamily="18" charset="0"/>
                                    <a:cs typeface="Times New Roman" panose="02020603050405020304" pitchFamily="18" charset="0"/>
                                  </a:rPr>
                                </m:ctrlPr>
                              </m:naryPr>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𝑤𝑘𝑖</m:t>
                                    </m:r>
                                  </m:sub>
                                </m:sSub>
                              </m:e>
                            </m:nary>
                          </m:e>
                        </m:nary>
                      </m:den>
                    </m:f>
                  </m:oMath>
                </a14:m>
                <a:r>
                  <a:rPr lang="en-US" sz="1800" kern="0" dirty="0">
                    <a:effectLst/>
                    <a:ea typeface="Times New Roman" panose="02020603050405020304" pitchFamily="18" charset="0"/>
                  </a:rPr>
                  <a:t>  	for  l ≠ k</a:t>
                </a:r>
                <a:endParaRPr lang="de-DE" dirty="0"/>
              </a:p>
            </p:txBody>
          </p:sp>
        </mc:Choice>
        <mc:Fallback xmlns="">
          <p:sp>
            <p:nvSpPr>
              <p:cNvPr id="8" name="Textfeld 7">
                <a:extLst>
                  <a:ext uri="{FF2B5EF4-FFF2-40B4-BE49-F238E27FC236}">
                    <a16:creationId xmlns:a16="http://schemas.microsoft.com/office/drawing/2014/main" id="{2CEC4FFD-E1FD-77AE-0DEE-6E066ACB5C7D}"/>
                  </a:ext>
                </a:extLst>
              </p:cNvPr>
              <p:cNvSpPr txBox="1">
                <a:spLocks noRot="1" noChangeAspect="1" noMove="1" noResize="1" noEditPoints="1" noAdjustHandles="1" noChangeArrowheads="1" noChangeShapeType="1" noTextEdit="1"/>
              </p:cNvSpPr>
              <p:nvPr/>
            </p:nvSpPr>
            <p:spPr>
              <a:xfrm>
                <a:off x="705677" y="2492734"/>
                <a:ext cx="9693139" cy="646139"/>
              </a:xfrm>
              <a:prstGeom prst="rect">
                <a:avLst/>
              </a:prstGeom>
              <a:blipFill>
                <a:blip r:embed="rId2"/>
                <a:stretch>
                  <a:fillRect l="-566"/>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10" name="Textfeld 9">
                <a:extLst>
                  <a:ext uri="{FF2B5EF4-FFF2-40B4-BE49-F238E27FC236}">
                    <a16:creationId xmlns:a16="http://schemas.microsoft.com/office/drawing/2014/main" id="{E89501A0-BC20-768F-1ECE-5CED4EB5CC2F}"/>
                  </a:ext>
                </a:extLst>
              </p:cNvPr>
              <p:cNvSpPr txBox="1"/>
              <p:nvPr/>
            </p:nvSpPr>
            <p:spPr>
              <a:xfrm>
                <a:off x="705677" y="3073085"/>
                <a:ext cx="9094305" cy="541174"/>
              </a:xfrm>
              <a:prstGeom prst="rect">
                <a:avLst/>
              </a:prstGeom>
              <a:noFill/>
            </p:spPr>
            <p:txBody>
              <a:bodyPr wrap="square">
                <a:spAutoFit/>
              </a:bodyPr>
              <a:lstStyle/>
              <a:p>
                <a:r>
                  <a:rPr lang="en-US" sz="1800" kern="0" dirty="0">
                    <a:effectLst/>
                    <a:ea typeface="Times New Roman" panose="02020603050405020304" pitchFamily="18" charset="0"/>
                  </a:rPr>
                  <a:t>(36)	</a:t>
                </a:r>
                <a14:m>
                  <m:oMath xmlns:m="http://schemas.openxmlformats.org/officeDocument/2006/math">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𝐺𝐷𝐼𝑉</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 </m:t>
                    </m:r>
                    <m:f>
                      <m:fPr>
                        <m:ctrlPr>
                          <a:rPr lang="de-DE" sz="1800" i="1">
                            <a:effectLst/>
                            <a:latin typeface="Cambria Math" panose="02040503050406030204" pitchFamily="18" charset="0"/>
                            <a:cs typeface="Times New Roman" panose="02020603050405020304" pitchFamily="18" charset="0"/>
                          </a:rPr>
                        </m:ctrlPr>
                      </m:fPr>
                      <m:num>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𝐺𝐷𝐷𝑠𝑢𝑚</m:t>
                        </m:r>
                        <m:d>
                          <m:dPr>
                            <m:ctrlPr>
                              <a:rPr lang="de-DE" sz="1800" i="1">
                                <a:effectLst/>
                                <a:latin typeface="Cambria Math" panose="02040503050406030204" pitchFamily="18" charset="0"/>
                                <a:cs typeface="Times New Roman" panose="02020603050405020304" pitchFamily="18" charset="0"/>
                              </a:rPr>
                            </m:ctrlPr>
                          </m:dPr>
                          <m:e>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𝑥𝑤</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𝑙𝑖</m:t>
                                </m:r>
                              </m:sub>
                            </m:sSub>
                          </m:e>
                        </m:d>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𝐺𝐷𝑄𝑠𝑢𝑚</m:t>
                        </m:r>
                        <m:d>
                          <m:dPr>
                            <m:ctrlPr>
                              <a:rPr lang="de-DE" sz="1800" i="1">
                                <a:effectLst/>
                                <a:latin typeface="Cambria Math" panose="02040503050406030204" pitchFamily="18" charset="0"/>
                                <a:cs typeface="Times New Roman" panose="02020603050405020304" pitchFamily="18" charset="0"/>
                              </a:rPr>
                            </m:ctrlPr>
                          </m:dPr>
                          <m:e>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𝑤𝑙𝑖</m:t>
                                </m:r>
                              </m:sub>
                            </m:sSub>
                          </m:e>
                        </m:d>
                      </m:num>
                      <m:den>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de-DE" sz="1800" i="1">
                                <a:effectLst/>
                                <a:latin typeface="Cambria Math" panose="02040503050406030204" pitchFamily="18" charset="0"/>
                                <a:cs typeface="Times New Roman" panose="02020603050405020304" pitchFamily="18" charset="0"/>
                              </a:rPr>
                            </m:ctrlPr>
                          </m:d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e>
                        </m:d>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𝑋𝑠𝑢𝑚</m:t>
                        </m:r>
                        <m:d>
                          <m:dPr>
                            <m:ctrlPr>
                              <a:rPr lang="de-DE" sz="1800" i="1">
                                <a:effectLst/>
                                <a:latin typeface="Cambria Math" panose="02040503050406030204" pitchFamily="18" charset="0"/>
                                <a:cs typeface="Times New Roman" panose="02020603050405020304" pitchFamily="18" charset="0"/>
                              </a:rPr>
                            </m:ctrlPr>
                          </m:dPr>
                          <m:e>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𝑤𝑖</m:t>
                                </m:r>
                              </m:sub>
                            </m:sSub>
                          </m:e>
                        </m:d>
                      </m:den>
                    </m:f>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de-DE" sz="1800" i="1">
                            <a:effectLst/>
                            <a:latin typeface="Cambria Math" panose="02040503050406030204" pitchFamily="18" charset="0"/>
                            <a:cs typeface="Times New Roman" panose="02020603050405020304" pitchFamily="18" charset="0"/>
                          </a:rPr>
                        </m:ctrlPr>
                      </m:fPr>
                      <m:num>
                        <m:f>
                          <m:fPr>
                            <m:type m:val="lin"/>
                            <m:ctrlPr>
                              <a:rPr lang="de-DE" sz="1800" i="1">
                                <a:effectLst/>
                                <a:latin typeface="Cambria Math" panose="02040503050406030204" pitchFamily="18" charset="0"/>
                                <a:cs typeface="Times New Roman" panose="02020603050405020304" pitchFamily="18" charset="0"/>
                              </a:rPr>
                            </m:ctrlPr>
                          </m:fPr>
                          <m:num>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𝐺𝐷𝐼𝑉</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𝑠𝑢𝑚</m:t>
                            </m:r>
                            <m:d>
                              <m:dPr>
                                <m:ctrlPr>
                                  <a:rPr lang="de-DE" sz="1800" i="1">
                                    <a:effectLst/>
                                    <a:latin typeface="Cambria Math" panose="02040503050406030204" pitchFamily="18" charset="0"/>
                                    <a:cs typeface="Times New Roman" panose="02020603050405020304" pitchFamily="18" charset="0"/>
                                  </a:rPr>
                                </m:ctrlPr>
                              </m:dPr>
                              <m:e>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𝑤𝑙𝑖</m:t>
                                    </m:r>
                                  </m:sub>
                                </m:sSub>
                              </m:e>
                            </m:d>
                          </m:num>
                          <m:den>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den>
                        </m:f>
                      </m:num>
                      <m:den>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𝑋𝑠𝑢𝑚</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𝑤𝑖</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1800" kern="0" dirty="0">
                    <a:effectLst/>
                    <a:ea typeface="Times New Roman" panose="02020603050405020304" pitchFamily="18" charset="0"/>
                  </a:rPr>
                  <a:t>                 for  l ≠ k </a:t>
                </a:r>
                <a:endParaRPr lang="de-DE" dirty="0"/>
              </a:p>
            </p:txBody>
          </p:sp>
        </mc:Choice>
        <mc:Fallback>
          <p:sp>
            <p:nvSpPr>
              <p:cNvPr id="10" name="Textfeld 9">
                <a:extLst>
                  <a:ext uri="{FF2B5EF4-FFF2-40B4-BE49-F238E27FC236}">
                    <a16:creationId xmlns:a16="http://schemas.microsoft.com/office/drawing/2014/main" id="{E89501A0-BC20-768F-1ECE-5CED4EB5CC2F}"/>
                  </a:ext>
                </a:extLst>
              </p:cNvPr>
              <p:cNvSpPr txBox="1">
                <a:spLocks noRot="1" noChangeAspect="1" noMove="1" noResize="1" noEditPoints="1" noAdjustHandles="1" noChangeArrowheads="1" noChangeShapeType="1" noTextEdit="1"/>
              </p:cNvSpPr>
              <p:nvPr/>
            </p:nvSpPr>
            <p:spPr>
              <a:xfrm>
                <a:off x="705677" y="3073085"/>
                <a:ext cx="9094305" cy="541174"/>
              </a:xfrm>
              <a:prstGeom prst="rect">
                <a:avLst/>
              </a:prstGeom>
              <a:blipFill>
                <a:blip r:embed="rId3"/>
                <a:stretch>
                  <a:fillRect l="-603" t="-55056" b="-42697"/>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12" name="Textfeld 11">
                <a:extLst>
                  <a:ext uri="{FF2B5EF4-FFF2-40B4-BE49-F238E27FC236}">
                    <a16:creationId xmlns:a16="http://schemas.microsoft.com/office/drawing/2014/main" id="{CA62989D-EEB8-9DB2-9895-F5FC46801834}"/>
                  </a:ext>
                </a:extLst>
              </p:cNvPr>
              <p:cNvSpPr txBox="1"/>
              <p:nvPr/>
            </p:nvSpPr>
            <p:spPr>
              <a:xfrm>
                <a:off x="705677" y="5065459"/>
                <a:ext cx="10247243" cy="646139"/>
              </a:xfrm>
              <a:prstGeom prst="rect">
                <a:avLst/>
              </a:prstGeom>
              <a:noFill/>
            </p:spPr>
            <p:txBody>
              <a:bodyPr wrap="square">
                <a:spAutoFit/>
              </a:bodyPr>
              <a:lstStyle/>
              <a:p>
                <a:r>
                  <a:rPr lang="en-US" sz="1800" kern="0" dirty="0">
                    <a:effectLst/>
                    <a:ea typeface="Times New Roman" panose="02020603050405020304" pitchFamily="18" charset="0"/>
                  </a:rPr>
                  <a:t>(38)	 </a:t>
                </a:r>
                <a14:m>
                  <m:oMath xmlns:m="http://schemas.openxmlformats.org/officeDocument/2006/math">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𝐺𝐷𝐼𝑉</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2=</m:t>
                    </m:r>
                    <m:f>
                      <m:fPr>
                        <m:ctrlPr>
                          <a:rPr lang="de-DE" sz="1800" i="1">
                            <a:effectLst/>
                            <a:latin typeface="Cambria Math" panose="02040503050406030204" pitchFamily="18" charset="0"/>
                            <a:cs typeface="Times New Roman" panose="02020603050405020304" pitchFamily="18" charset="0"/>
                          </a:rPr>
                        </m:ctrlPr>
                      </m:fPr>
                      <m:num>
                        <m:nary>
                          <m:naryPr>
                            <m:chr m:val="∑"/>
                            <m:limLoc m:val="subSup"/>
                            <m:ctrlPr>
                              <a:rPr lang="de-DE" sz="1800" i="1">
                                <a:effectLst/>
                                <a:latin typeface="Cambria Math" panose="02040503050406030204" pitchFamily="18" charset="0"/>
                                <a:cs typeface="Times New Roman" panose="02020603050405020304" pitchFamily="18" charset="0"/>
                              </a:rPr>
                            </m:ctrlPr>
                          </m:naryPr>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cs typeface="Times New Roman" panose="02020603050405020304" pitchFamily="18" charset="0"/>
                                  </a:rPr>
                                </m:ctrlPr>
                              </m:naryPr>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𝑑𝑛</m:t>
                                </m:r>
                              </m:sup>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de-DE" sz="1800" i="1">
                                        <a:effectLst/>
                                        <a:latin typeface="Cambria Math" panose="02040503050406030204" pitchFamily="18" charset="0"/>
                                        <a:cs typeface="Times New Roman" panose="02020603050405020304" pitchFamily="18" charset="0"/>
                                      </a:rPr>
                                    </m:ctrlPr>
                                  </m:dPr>
                                  <m:e>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𝑘𝑖</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𝑘</m:t>
                                        </m:r>
                                      </m:sub>
                                    </m:sSub>
                                  </m:e>
                                </m:d>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 + </m:t>
                                </m:r>
                                <m:nary>
                                  <m:naryPr>
                                    <m:chr m:val="∑"/>
                                    <m:limLoc m:val="subSup"/>
                                    <m:ctrlPr>
                                      <a:rPr lang="de-DE" sz="1800" i="1">
                                        <a:effectLst/>
                                        <a:latin typeface="Cambria Math" panose="02040503050406030204" pitchFamily="18" charset="0"/>
                                        <a:cs typeface="Times New Roman" panose="02020603050405020304" pitchFamily="18" charset="0"/>
                                      </a:rPr>
                                    </m:ctrlPr>
                                  </m:naryPr>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𝑛</m:t>
                                    </m:r>
                                  </m:sup>
                                  <m:e>
                                    <m:nary>
                                      <m:naryPr>
                                        <m:chr m:val="∑"/>
                                        <m:limLoc m:val="undOvr"/>
                                        <m:ctrlPr>
                                          <a:rPr lang="de-DE" sz="1800" i="1">
                                            <a:effectLst/>
                                            <a:latin typeface="Cambria Math" panose="02040503050406030204" pitchFamily="18" charset="0"/>
                                            <a:cs typeface="Times New Roman" panose="02020603050405020304" pitchFamily="18" charset="0"/>
                                          </a:rPr>
                                        </m:ctrlPr>
                                      </m:naryPr>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𝑑𝑛</m:t>
                                        </m:r>
                                      </m:sup>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de-DE" sz="1800" i="1">
                                                <a:effectLst/>
                                                <a:latin typeface="Cambria Math" panose="02040503050406030204" pitchFamily="18" charset="0"/>
                                                <a:cs typeface="Times New Roman" panose="02020603050405020304" pitchFamily="18" charset="0"/>
                                              </a:rPr>
                                            </m:ctrlPr>
                                          </m:dPr>
                                          <m:e>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𝑙𝑗</m:t>
                                                </m:r>
                                              </m:sub>
                                            </m:sSub>
                                          </m:e>
                                        </m:d>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e>
                                    </m:nary>
                                  </m:e>
                                </m:nary>
                              </m:e>
                            </m:nary>
                          </m:e>
                        </m:nary>
                      </m:num>
                      <m:den>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subSup"/>
                            <m:ctrlPr>
                              <a:rPr lang="de-DE" sz="1800" i="1">
                                <a:effectLst/>
                                <a:latin typeface="Cambria Math" panose="02040503050406030204" pitchFamily="18" charset="0"/>
                                <a:cs typeface="Times New Roman" panose="02020603050405020304" pitchFamily="18" charset="0"/>
                              </a:rPr>
                            </m:ctrlPr>
                          </m:naryPr>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𝑘</m:t>
                            </m:r>
                          </m:sup>
                          <m:e>
                            <m:nary>
                              <m:naryPr>
                                <m:chr m:val="∑"/>
                                <m:limLoc m:val="subSup"/>
                                <m:ctrlPr>
                                  <a:rPr lang="de-DE" sz="1800" i="1">
                                    <a:effectLst/>
                                    <a:latin typeface="Cambria Math" panose="02040503050406030204" pitchFamily="18" charset="0"/>
                                    <a:cs typeface="Times New Roman" panose="02020603050405020304" pitchFamily="18" charset="0"/>
                                  </a:rPr>
                                </m:ctrlPr>
                              </m:naryPr>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𝑤𝑖</m:t>
                                    </m:r>
                                  </m:sub>
                                </m:sSub>
                              </m:e>
                            </m:nary>
                          </m:e>
                        </m:nary>
                      </m:den>
                    </m:f>
                  </m:oMath>
                </a14:m>
                <a:r>
                  <a:rPr lang="en-US" sz="1800" kern="0" dirty="0">
                    <a:effectLst/>
                    <a:ea typeface="Times New Roman" panose="02020603050405020304" pitchFamily="18" charset="0"/>
                  </a:rPr>
                  <a:t>  	for  l ≠ k </a:t>
                </a:r>
                <a:endParaRPr lang="de-DE" dirty="0"/>
              </a:p>
            </p:txBody>
          </p:sp>
        </mc:Choice>
        <mc:Fallback>
          <p:sp>
            <p:nvSpPr>
              <p:cNvPr id="12" name="Textfeld 11">
                <a:extLst>
                  <a:ext uri="{FF2B5EF4-FFF2-40B4-BE49-F238E27FC236}">
                    <a16:creationId xmlns:a16="http://schemas.microsoft.com/office/drawing/2014/main" id="{CA62989D-EEB8-9DB2-9895-F5FC46801834}"/>
                  </a:ext>
                </a:extLst>
              </p:cNvPr>
              <p:cNvSpPr txBox="1">
                <a:spLocks noRot="1" noChangeAspect="1" noMove="1" noResize="1" noEditPoints="1" noAdjustHandles="1" noChangeArrowheads="1" noChangeShapeType="1" noTextEdit="1"/>
              </p:cNvSpPr>
              <p:nvPr/>
            </p:nvSpPr>
            <p:spPr>
              <a:xfrm>
                <a:off x="705677" y="5065459"/>
                <a:ext cx="10247243" cy="646139"/>
              </a:xfrm>
              <a:prstGeom prst="rect">
                <a:avLst/>
              </a:prstGeom>
              <a:blipFill>
                <a:blip r:embed="rId4"/>
                <a:stretch>
                  <a:fillRect l="-535"/>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14" name="Textfeld 13">
                <a:extLst>
                  <a:ext uri="{FF2B5EF4-FFF2-40B4-BE49-F238E27FC236}">
                    <a16:creationId xmlns:a16="http://schemas.microsoft.com/office/drawing/2014/main" id="{6408FBD2-E475-C6E6-2FE0-AA69C9861551}"/>
                  </a:ext>
                </a:extLst>
              </p:cNvPr>
              <p:cNvSpPr txBox="1"/>
              <p:nvPr/>
            </p:nvSpPr>
            <p:spPr>
              <a:xfrm>
                <a:off x="705677" y="5755600"/>
                <a:ext cx="8905462" cy="541174"/>
              </a:xfrm>
              <a:prstGeom prst="rect">
                <a:avLst/>
              </a:prstGeom>
              <a:noFill/>
            </p:spPr>
            <p:txBody>
              <a:bodyPr wrap="square">
                <a:spAutoFit/>
              </a:bodyPr>
              <a:lstStyle/>
              <a:p>
                <a:r>
                  <a:rPr lang="en-US" sz="1800" kern="0" dirty="0">
                    <a:effectLst/>
                    <a:ea typeface="Times New Roman" panose="02020603050405020304" pitchFamily="18" charset="0"/>
                  </a:rPr>
                  <a:t>(40)	</a:t>
                </a:r>
                <a14:m>
                  <m:oMath xmlns:m="http://schemas.openxmlformats.org/officeDocument/2006/math">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𝐺𝐷𝐼𝑉</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2= </m:t>
                    </m:r>
                    <m:f>
                      <m:fPr>
                        <m:ctrlPr>
                          <a:rPr lang="de-DE" sz="1800" i="1">
                            <a:effectLst/>
                            <a:latin typeface="Cambria Math" panose="02040503050406030204" pitchFamily="18" charset="0"/>
                            <a:cs typeface="Times New Roman" panose="02020603050405020304" pitchFamily="18" charset="0"/>
                          </a:rPr>
                        </m:ctrlPr>
                      </m:fPr>
                      <m:num>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𝐺𝐷𝐷𝑅𝑠𝑢𝑚</m:t>
                        </m:r>
                        <m:d>
                          <m:dPr>
                            <m:ctrlPr>
                              <a:rPr lang="de-DE" sz="1800" i="1">
                                <a:effectLst/>
                                <a:latin typeface="Cambria Math" panose="02040503050406030204" pitchFamily="18" charset="0"/>
                                <a:cs typeface="Times New Roman" panose="02020603050405020304" pitchFamily="18" charset="0"/>
                              </a:rPr>
                            </m:ctrlPr>
                          </m:dPr>
                          <m:e>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𝑤𝑙𝑖</m:t>
                                </m:r>
                              </m:sub>
                            </m:sSub>
                          </m:e>
                        </m:d>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𝐺𝐷𝑄𝑅𝑠𝑢𝑚</m:t>
                        </m:r>
                        <m:d>
                          <m:dPr>
                            <m:ctrlPr>
                              <a:rPr lang="de-DE" sz="1800" i="1">
                                <a:effectLst/>
                                <a:latin typeface="Cambria Math" panose="02040503050406030204" pitchFamily="18" charset="0"/>
                                <a:cs typeface="Times New Roman" panose="02020603050405020304" pitchFamily="18" charset="0"/>
                              </a:rPr>
                            </m:ctrlPr>
                          </m:dPr>
                          <m:e>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𝑤𝑙𝑖</m:t>
                                </m:r>
                              </m:sub>
                            </m:sSub>
                          </m:e>
                        </m:d>
                      </m:num>
                      <m:den>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de-DE" sz="1800" i="1">
                                <a:effectLst/>
                                <a:latin typeface="Cambria Math" panose="02040503050406030204" pitchFamily="18" charset="0"/>
                                <a:cs typeface="Times New Roman" panose="02020603050405020304" pitchFamily="18" charset="0"/>
                              </a:rPr>
                            </m:ctrlPr>
                          </m:d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e>
                        </m:d>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𝑋𝑠𝑢𝑚</m:t>
                        </m:r>
                        <m:d>
                          <m:dPr>
                            <m:ctrlPr>
                              <a:rPr lang="de-DE" sz="1800" i="1">
                                <a:effectLst/>
                                <a:latin typeface="Cambria Math" panose="02040503050406030204" pitchFamily="18" charset="0"/>
                                <a:cs typeface="Times New Roman" panose="02020603050405020304" pitchFamily="18" charset="0"/>
                              </a:rPr>
                            </m:ctrlPr>
                          </m:dPr>
                          <m:e>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𝑤𝑖</m:t>
                                </m:r>
                              </m:sub>
                            </m:sSub>
                          </m:e>
                        </m:d>
                      </m:den>
                    </m:f>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de-DE" sz="1800" i="1">
                            <a:effectLst/>
                            <a:latin typeface="Cambria Math" panose="02040503050406030204" pitchFamily="18" charset="0"/>
                            <a:cs typeface="Times New Roman" panose="02020603050405020304" pitchFamily="18" charset="0"/>
                          </a:rPr>
                        </m:ctrlPr>
                      </m:fPr>
                      <m:num>
                        <m:f>
                          <m:fPr>
                            <m:type m:val="lin"/>
                            <m:ctrlPr>
                              <a:rPr lang="de-DE" sz="1800" i="1">
                                <a:effectLst/>
                                <a:latin typeface="Cambria Math" panose="02040503050406030204" pitchFamily="18" charset="0"/>
                                <a:cs typeface="Times New Roman" panose="02020603050405020304" pitchFamily="18" charset="0"/>
                              </a:rPr>
                            </m:ctrlPr>
                          </m:fPr>
                          <m:num>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𝐺𝐷𝐼𝑉</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2</m:t>
                            </m:r>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𝑠𝑢𝑚</m:t>
                            </m:r>
                            <m:d>
                              <m:dPr>
                                <m:ctrlPr>
                                  <a:rPr lang="de-DE" sz="1800" i="1">
                                    <a:effectLst/>
                                    <a:latin typeface="Cambria Math" panose="02040503050406030204" pitchFamily="18" charset="0"/>
                                    <a:cs typeface="Times New Roman" panose="02020603050405020304" pitchFamily="18" charset="0"/>
                                  </a:rPr>
                                </m:ctrlPr>
                              </m:dPr>
                              <m:e>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𝑤𝑙𝑖</m:t>
                                    </m:r>
                                  </m:sub>
                                </m:sSub>
                              </m:e>
                            </m:d>
                          </m:num>
                          <m:den>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i="1"/>
                                </m:ctrlPr>
                              </m:sSubPr>
                              <m:e>
                                <m:r>
                                  <a:rPr lang="en-US" i="1"/>
                                  <m:t>𝑤</m:t>
                                </m:r>
                              </m:e>
                              <m:sub>
                                <m:r>
                                  <a:rPr lang="en-US" i="1"/>
                                  <m:t>𝑖</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den>
                        </m:f>
                      </m:num>
                      <m:den>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𝑋𝑠𝑢𝑚</m:t>
                        </m:r>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1800" i="1">
                                <a:effectLst/>
                                <a:latin typeface="Cambria Math" panose="02040503050406030204" pitchFamily="18" charset="0"/>
                                <a:cs typeface="Times New Roman" panose="02020603050405020304" pitchFamily="18" charset="0"/>
                              </a:rPr>
                            </m:ctrlPr>
                          </m:sSubPr>
                          <m:e>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s-MX" sz="1800" i="1" kern="0">
                                <a:effectLst/>
                                <a:latin typeface="Cambria Math" panose="02040503050406030204" pitchFamily="18" charset="0"/>
                                <a:ea typeface="Times New Roman" panose="02020603050405020304" pitchFamily="18" charset="0"/>
                                <a:cs typeface="Times New Roman" panose="02020603050405020304" pitchFamily="18" charset="0"/>
                              </a:rPr>
                              <m:t>𝑤𝑖</m:t>
                            </m:r>
                          </m:sub>
                        </m:sSub>
                        <m:r>
                          <a:rPr lang="en-US" sz="1800" i="1" kern="0">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1800" kern="0" dirty="0">
                    <a:effectLst/>
                    <a:ea typeface="Times New Roman" panose="02020603050405020304" pitchFamily="18" charset="0"/>
                  </a:rPr>
                  <a:t>             for  l ≠ k</a:t>
                </a:r>
                <a:endParaRPr lang="de-DE" dirty="0"/>
              </a:p>
            </p:txBody>
          </p:sp>
        </mc:Choice>
        <mc:Fallback>
          <p:sp>
            <p:nvSpPr>
              <p:cNvPr id="14" name="Textfeld 13">
                <a:extLst>
                  <a:ext uri="{FF2B5EF4-FFF2-40B4-BE49-F238E27FC236}">
                    <a16:creationId xmlns:a16="http://schemas.microsoft.com/office/drawing/2014/main" id="{6408FBD2-E475-C6E6-2FE0-AA69C9861551}"/>
                  </a:ext>
                </a:extLst>
              </p:cNvPr>
              <p:cNvSpPr txBox="1">
                <a:spLocks noRot="1" noChangeAspect="1" noMove="1" noResize="1" noEditPoints="1" noAdjustHandles="1" noChangeArrowheads="1" noChangeShapeType="1" noTextEdit="1"/>
              </p:cNvSpPr>
              <p:nvPr/>
            </p:nvSpPr>
            <p:spPr>
              <a:xfrm>
                <a:off x="705677" y="5755600"/>
                <a:ext cx="8905462" cy="541174"/>
              </a:xfrm>
              <a:prstGeom prst="rect">
                <a:avLst/>
              </a:prstGeom>
              <a:blipFill>
                <a:blip r:embed="rId5"/>
                <a:stretch>
                  <a:fillRect l="-616" t="-55056" b="-42697"/>
                </a:stretch>
              </a:blipFill>
            </p:spPr>
            <p:txBody>
              <a:bodyPr/>
              <a:lstStyle/>
              <a:p>
                <a:r>
                  <a:rPr lang="de-DE">
                    <a:noFill/>
                  </a:rPr>
                  <a:t> </a:t>
                </a:r>
              </a:p>
            </p:txBody>
          </p:sp>
        </mc:Fallback>
      </mc:AlternateContent>
    </p:spTree>
    <p:extLst>
      <p:ext uri="{BB962C8B-B14F-4D97-AF65-F5344CB8AC3E}">
        <p14:creationId xmlns:p14="http://schemas.microsoft.com/office/powerpoint/2010/main" val="2748904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4BD44C3-3576-DC11-B3D2-07D8E1A918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449" y="2123343"/>
            <a:ext cx="10906089" cy="4067395"/>
          </a:xfrm>
          <a:prstGeom prst="rect">
            <a:avLst/>
          </a:prstGeom>
          <a:noFill/>
          <a:ln>
            <a:noFill/>
          </a:ln>
        </p:spPr>
      </p:pic>
      <p:sp>
        <p:nvSpPr>
          <p:cNvPr id="5" name="Textfeld 4">
            <a:extLst>
              <a:ext uri="{FF2B5EF4-FFF2-40B4-BE49-F238E27FC236}">
                <a16:creationId xmlns:a16="http://schemas.microsoft.com/office/drawing/2014/main" id="{5F77B5F3-CCF3-502D-65D8-58B0461EF96D}"/>
              </a:ext>
            </a:extLst>
          </p:cNvPr>
          <p:cNvSpPr txBox="1"/>
          <p:nvPr/>
        </p:nvSpPr>
        <p:spPr>
          <a:xfrm>
            <a:off x="1527486" y="1037305"/>
            <a:ext cx="9731641" cy="461665"/>
          </a:xfrm>
          <a:prstGeom prst="rect">
            <a:avLst/>
          </a:prstGeom>
          <a:noFill/>
        </p:spPr>
        <p:txBody>
          <a:bodyPr wrap="square">
            <a:spAutoFit/>
          </a:bodyPr>
          <a:lstStyle/>
          <a:p>
            <a:r>
              <a:rPr lang="en-US" sz="2400" b="1" kern="0" spc="75" dirty="0">
                <a:solidFill>
                  <a:schemeClr val="accent5"/>
                </a:solidFill>
              </a:rPr>
              <a:t>Population Adjustments for Gini based </a:t>
            </a:r>
            <a:r>
              <a:rPr lang="en-US" sz="2400" b="1" kern="0" spc="75" dirty="0">
                <a:solidFill>
                  <a:srgbClr val="C00000"/>
                </a:solidFill>
              </a:rPr>
              <a:t>Diversity Indices</a:t>
            </a:r>
            <a:endParaRPr lang="de-DE" sz="2400" b="1" kern="0" spc="75" dirty="0">
              <a:solidFill>
                <a:srgbClr val="C00000"/>
              </a:solidFill>
            </a:endParaRPr>
          </a:p>
        </p:txBody>
      </p:sp>
    </p:spTree>
    <p:extLst>
      <p:ext uri="{BB962C8B-B14F-4D97-AF65-F5344CB8AC3E}">
        <p14:creationId xmlns:p14="http://schemas.microsoft.com/office/powerpoint/2010/main" val="1104087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9B944FAB-C60B-88CD-40E2-56248938981D}"/>
              </a:ext>
            </a:extLst>
          </p:cNvPr>
          <p:cNvSpPr txBox="1"/>
          <p:nvPr/>
        </p:nvSpPr>
        <p:spPr>
          <a:xfrm>
            <a:off x="826957" y="475420"/>
            <a:ext cx="9146487" cy="461665"/>
          </a:xfrm>
          <a:prstGeom prst="rect">
            <a:avLst/>
          </a:prstGeom>
          <a:noFill/>
        </p:spPr>
        <p:txBody>
          <a:bodyPr wrap="square">
            <a:spAutoFit/>
          </a:bodyPr>
          <a:lstStyle/>
          <a:p>
            <a:r>
              <a:rPr lang="en-US" sz="2400" b="1" kern="0" spc="75" dirty="0">
                <a:solidFill>
                  <a:schemeClr val="accent5"/>
                </a:solidFill>
              </a:rPr>
              <a:t>M|K-dimensional Gini-based (Sub-)Indices</a:t>
            </a:r>
            <a:endParaRPr lang="de-DE" sz="2400" dirty="0">
              <a:solidFill>
                <a:srgbClr val="C00000"/>
              </a:solidFill>
            </a:endParaRPr>
          </a:p>
        </p:txBody>
      </p:sp>
      <p:sp>
        <p:nvSpPr>
          <p:cNvPr id="3" name="Textfeld 2">
            <a:extLst>
              <a:ext uri="{FF2B5EF4-FFF2-40B4-BE49-F238E27FC236}">
                <a16:creationId xmlns:a16="http://schemas.microsoft.com/office/drawing/2014/main" id="{E0DB8535-42F4-A0F1-3D9E-A23C58729DD7}"/>
              </a:ext>
            </a:extLst>
          </p:cNvPr>
          <p:cNvSpPr txBox="1"/>
          <p:nvPr/>
        </p:nvSpPr>
        <p:spPr>
          <a:xfrm>
            <a:off x="826957" y="1059042"/>
            <a:ext cx="10903226" cy="3067250"/>
          </a:xfrm>
          <a:prstGeom prst="rect">
            <a:avLst/>
          </a:prstGeom>
          <a:noFill/>
        </p:spPr>
        <p:txBody>
          <a:bodyPr wrap="square">
            <a:spAutoFit/>
          </a:bodyPr>
          <a:lstStyle/>
          <a:p>
            <a:pPr>
              <a:lnSpc>
                <a:spcPct val="115000"/>
              </a:lnSpc>
              <a:spcAft>
                <a:spcPts val="600"/>
              </a:spcAft>
            </a:pPr>
            <a:r>
              <a:rPr lang="en-US" sz="1800" dirty="0">
                <a:effectLst/>
                <a:ea typeface="Times New Roman" panose="02020603050405020304" pitchFamily="18" charset="0"/>
                <a:cs typeface="Times New Roman" panose="02020603050405020304" pitchFamily="18" charset="0"/>
              </a:rPr>
              <a:t>For multidimensional applications of Gini subindices and diversity indices, we follow the </a:t>
            </a:r>
            <a:r>
              <a:rPr lang="en-US" sz="1800" b="1" dirty="0">
                <a:solidFill>
                  <a:srgbClr val="C00000"/>
                </a:solidFill>
                <a:effectLst/>
                <a:ea typeface="Times New Roman" panose="02020603050405020304" pitchFamily="18" charset="0"/>
                <a:cs typeface="Times New Roman" panose="02020603050405020304" pitchFamily="18" charset="0"/>
              </a:rPr>
              <a:t>row-first approach </a:t>
            </a:r>
            <a:r>
              <a:rPr lang="en-US" sz="1800" dirty="0">
                <a:effectLst/>
                <a:ea typeface="Times New Roman" panose="02020603050405020304" pitchFamily="18" charset="0"/>
                <a:cs typeface="Times New Roman" panose="02020603050405020304" pitchFamily="18" charset="0"/>
              </a:rPr>
              <a:t>by </a:t>
            </a:r>
            <a:r>
              <a:rPr lang="en-US" sz="1800" dirty="0" err="1">
                <a:effectLst/>
                <a:ea typeface="Times New Roman" panose="02020603050405020304" pitchFamily="18" charset="0"/>
                <a:cs typeface="Times New Roman" panose="02020603050405020304" pitchFamily="18" charset="0"/>
              </a:rPr>
              <a:t>Decanq</a:t>
            </a:r>
            <a:r>
              <a:rPr lang="en-US" sz="1800" dirty="0">
                <a:effectLst/>
                <a:ea typeface="Times New Roman" panose="02020603050405020304" pitchFamily="18" charset="0"/>
                <a:cs typeface="Times New Roman" panose="02020603050405020304" pitchFamily="18" charset="0"/>
              </a:rPr>
              <a:t> and Lugo (2012) and others.  Any Gini index can, according to this approach, be reassigned as a multidimensional index using dimensional weighting with sum of dimensional weights (</a:t>
            </a:r>
            <a:r>
              <a:rPr lang="en-US" sz="1800" dirty="0" err="1">
                <a:effectLst/>
                <a:ea typeface="Times New Roman" panose="02020603050405020304" pitchFamily="18" charset="0"/>
                <a:cs typeface="Times New Roman" panose="02020603050405020304" pitchFamily="18" charset="0"/>
              </a:rPr>
              <a:t>dw</a:t>
            </a:r>
            <a:r>
              <a:rPr lang="en-US" sz="1800" dirty="0">
                <a:effectLst/>
                <a:ea typeface="Times New Roman" panose="02020603050405020304" pitchFamily="18" charset="0"/>
                <a:cs typeface="Times New Roman" panose="02020603050405020304" pitchFamily="18" charset="0"/>
              </a:rPr>
              <a:t>) = 1. The dimensional weights specify the percentage to which each dimension (or variable) s contributes to the supposed overall inequality across dimensions. </a:t>
            </a:r>
          </a:p>
          <a:p>
            <a:pPr>
              <a:lnSpc>
                <a:spcPct val="115000"/>
              </a:lnSpc>
              <a:spcAft>
                <a:spcPts val="600"/>
              </a:spcAft>
            </a:pPr>
            <a:endParaRPr lang="en-US" sz="1800" dirty="0">
              <a:effectLst/>
              <a:ea typeface="Times New Roman" panose="02020603050405020304" pitchFamily="18" charset="0"/>
              <a:cs typeface="Times New Roman" panose="02020603050405020304" pitchFamily="18" charset="0"/>
            </a:endParaRPr>
          </a:p>
          <a:p>
            <a:pPr>
              <a:lnSpc>
                <a:spcPct val="115000"/>
              </a:lnSpc>
              <a:spcAft>
                <a:spcPts val="600"/>
              </a:spcAft>
            </a:pPr>
            <a:r>
              <a:rPr lang="en-US" sz="1600" dirty="0">
                <a:ea typeface="Times New Roman" panose="02020603050405020304" pitchFamily="18" charset="0"/>
                <a:cs typeface="Times New Roman" panose="02020603050405020304" pitchFamily="18" charset="0"/>
              </a:rPr>
              <a:t> A standard approach is to use equal weights or any design-based variable assignments. We also propose the use of welfare-based individual weighting schemes, as dimensional priorities may vary between individuals and may change during the life cycle. </a:t>
            </a:r>
            <a:endParaRPr lang="de-DE" sz="1400" dirty="0">
              <a:ea typeface="Times New Roman" panose="02020603050405020304" pitchFamily="18" charset="0"/>
              <a:cs typeface="Times New Roman" panose="02020603050405020304" pitchFamily="18" charset="0"/>
            </a:endParaRPr>
          </a:p>
          <a:p>
            <a:pPr>
              <a:lnSpc>
                <a:spcPct val="115000"/>
              </a:lnSpc>
              <a:spcAft>
                <a:spcPts val="600"/>
              </a:spcAft>
            </a:pPr>
            <a:endParaRPr lang="de-DE" sz="1600" dirty="0">
              <a:effectLst/>
              <a:ea typeface="Times New Roman" panose="02020603050405020304" pitchFamily="18" charset="0"/>
              <a:cs typeface="Times New Roman" panose="02020603050405020304" pitchFamily="18" charset="0"/>
            </a:endParaRPr>
          </a:p>
        </p:txBody>
      </p:sp>
      <p:sp>
        <p:nvSpPr>
          <p:cNvPr id="13" name="Textfeld 12">
            <a:extLst>
              <a:ext uri="{FF2B5EF4-FFF2-40B4-BE49-F238E27FC236}">
                <a16:creationId xmlns:a16="http://schemas.microsoft.com/office/drawing/2014/main" id="{CA8E0445-694D-D798-4254-E58D4904074D}"/>
              </a:ext>
            </a:extLst>
          </p:cNvPr>
          <p:cNvSpPr txBox="1"/>
          <p:nvPr/>
        </p:nvSpPr>
        <p:spPr>
          <a:xfrm>
            <a:off x="805320" y="4077280"/>
            <a:ext cx="10816262" cy="1027782"/>
          </a:xfrm>
          <a:prstGeom prst="rect">
            <a:avLst/>
          </a:prstGeom>
          <a:noFill/>
        </p:spPr>
        <p:txBody>
          <a:bodyPr wrap="square">
            <a:spAutoFit/>
          </a:bodyPr>
          <a:lstStyle/>
          <a:p>
            <a:pPr indent="457200" algn="just">
              <a:lnSpc>
                <a:spcPct val="115000"/>
              </a:lnSpc>
              <a:spcAft>
                <a:spcPts val="600"/>
              </a:spcAft>
            </a:pPr>
            <a:r>
              <a:rPr lang="en-US" sz="1800" dirty="0">
                <a:solidFill>
                  <a:schemeClr val="accent5"/>
                </a:solidFill>
                <a:effectLst/>
                <a:latin typeface="Times New Roman" panose="02020603050405020304" pitchFamily="18" charset="0"/>
                <a:ea typeface="Times New Roman" panose="02020603050405020304" pitchFamily="18" charset="0"/>
                <a:cs typeface="Times New Roman" panose="02020603050405020304" pitchFamily="18" charset="0"/>
              </a:rPr>
              <a:t>Any of the previously differentiated raw </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 {GK,GD,GKM,GDD*,GDQ*} ] </a:t>
            </a:r>
            <a:r>
              <a:rPr lang="en-US" sz="1800" dirty="0">
                <a:solidFill>
                  <a:schemeClr val="accent5"/>
                </a:solidFill>
                <a:effectLst/>
                <a:latin typeface="Times New Roman" panose="02020603050405020304" pitchFamily="18" charset="0"/>
                <a:ea typeface="Times New Roman" panose="02020603050405020304" pitchFamily="18" charset="0"/>
                <a:cs typeface="Times New Roman" panose="02020603050405020304" pitchFamily="18" charset="0"/>
              </a:rPr>
              <a:t>and population-adjusted </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[GG.. {GGK,GGD,GGKM,GGDD*,GGDQ*}]</a:t>
            </a:r>
            <a:r>
              <a:rPr lang="en-US" sz="1800" dirty="0">
                <a:solidFill>
                  <a:schemeClr val="accent5"/>
                </a:solidFill>
                <a:effectLst/>
                <a:latin typeface="Times New Roman" panose="02020603050405020304" pitchFamily="18" charset="0"/>
                <a:ea typeface="Times New Roman" panose="02020603050405020304" pitchFamily="18" charset="0"/>
                <a:cs typeface="Times New Roman" panose="02020603050405020304" pitchFamily="18" charset="0"/>
              </a:rPr>
              <a:t> Gini subindices  can accordingly be assigned for multidimensional applications as </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M|K|G…</a:t>
            </a:r>
            <a:r>
              <a:rPr lang="en-US" sz="1800" dirty="0">
                <a:solidFill>
                  <a:schemeClr val="accent5"/>
                </a:solidFill>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M|K|GG…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e-DE" sz="16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feld 3">
            <a:extLst>
              <a:ext uri="{FF2B5EF4-FFF2-40B4-BE49-F238E27FC236}">
                <a16:creationId xmlns:a16="http://schemas.microsoft.com/office/drawing/2014/main" id="{05875F51-5A6F-2BAA-DE3F-01871578FAF6}"/>
              </a:ext>
            </a:extLst>
          </p:cNvPr>
          <p:cNvSpPr txBox="1"/>
          <p:nvPr/>
        </p:nvSpPr>
        <p:spPr>
          <a:xfrm>
            <a:off x="8377383" y="2239878"/>
            <a:ext cx="3352800" cy="352789"/>
          </a:xfrm>
          <a:prstGeom prst="rect">
            <a:avLst/>
          </a:prstGeom>
          <a:noFill/>
        </p:spPr>
        <p:txBody>
          <a:bodyPr wrap="square">
            <a:spAutoFit/>
          </a:bodyPr>
          <a:lstStyle/>
          <a:p>
            <a:pPr indent="-180340">
              <a:lnSpc>
                <a:spcPct val="115000"/>
              </a:lnSpc>
              <a:spcAft>
                <a:spcPts val="1000"/>
              </a:spcAft>
            </a:pPr>
            <a:r>
              <a:rPr lang="en-US" sz="1600" i="1" kern="0" dirty="0" err="1">
                <a:latin typeface="Times New Roman" panose="02020603050405020304" pitchFamily="18" charset="0"/>
              </a:rPr>
              <a:t>Maasoumi</a:t>
            </a:r>
            <a:r>
              <a:rPr lang="en-US" sz="1600" i="1" kern="0" dirty="0">
                <a:latin typeface="Times New Roman" panose="02020603050405020304" pitchFamily="18" charset="0"/>
              </a:rPr>
              <a:t> 1986; </a:t>
            </a:r>
            <a:r>
              <a:rPr lang="en-US" sz="1600" i="1" kern="0" dirty="0" err="1">
                <a:latin typeface="Times New Roman" panose="02020603050405020304" pitchFamily="18" charset="0"/>
              </a:rPr>
              <a:t>Decanq</a:t>
            </a:r>
            <a:r>
              <a:rPr lang="en-US" sz="1600" i="1" kern="0" dirty="0">
                <a:latin typeface="Times New Roman" panose="02020603050405020304" pitchFamily="18" charset="0"/>
              </a:rPr>
              <a:t>/Lugo 2012 </a:t>
            </a:r>
            <a:endParaRPr lang="de-DE" sz="1600" i="1" kern="0" dirty="0">
              <a:latin typeface="Times New Roman" panose="02020603050405020304" pitchFamily="18" charset="0"/>
            </a:endParaRPr>
          </a:p>
        </p:txBody>
      </p:sp>
    </p:spTree>
    <p:extLst>
      <p:ext uri="{BB962C8B-B14F-4D97-AF65-F5344CB8AC3E}">
        <p14:creationId xmlns:p14="http://schemas.microsoft.com/office/powerpoint/2010/main" val="3485042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6853" y="404298"/>
            <a:ext cx="10515600" cy="2852737"/>
          </a:xfrm>
        </p:spPr>
        <p:txBody>
          <a:bodyPr/>
          <a:lstStyle/>
          <a:p>
            <a:pPr algn="r"/>
            <a:r>
              <a:rPr lang="de-DE" dirty="0" err="1">
                <a:solidFill>
                  <a:srgbClr val="0070C0"/>
                </a:solidFill>
              </a:rPr>
              <a:t>Programs</a:t>
            </a:r>
            <a:br>
              <a:rPr lang="en-US" dirty="0"/>
            </a:br>
            <a:endParaRPr lang="de-DE" dirty="0"/>
          </a:p>
        </p:txBody>
      </p:sp>
      <p:sp>
        <p:nvSpPr>
          <p:cNvPr id="3" name="Textplatzhalter 2"/>
          <p:cNvSpPr>
            <a:spLocks noGrp="1"/>
          </p:cNvSpPr>
          <p:nvPr>
            <p:ph type="body" idx="1"/>
          </p:nvPr>
        </p:nvSpPr>
        <p:spPr>
          <a:xfrm>
            <a:off x="557939" y="4386263"/>
            <a:ext cx="11340836" cy="1972702"/>
          </a:xfrm>
        </p:spPr>
        <p:txBody>
          <a:bodyPr>
            <a:normAutofit/>
          </a:bodyPr>
          <a:lstStyle/>
          <a:p>
            <a:r>
              <a:rPr lang="de-DE" b="1" dirty="0"/>
              <a:t>[4]	</a:t>
            </a:r>
            <a:r>
              <a:rPr lang="de-DE" b="1" dirty="0" err="1"/>
              <a:t>Programs</a:t>
            </a:r>
            <a:r>
              <a:rPr lang="de-DE" b="1" dirty="0"/>
              <a:t> and </a:t>
            </a:r>
            <a:r>
              <a:rPr lang="de-DE" b="1" dirty="0" err="1"/>
              <a:t>tools</a:t>
            </a:r>
            <a:r>
              <a:rPr lang="de-DE" b="1" dirty="0"/>
              <a:t> </a:t>
            </a:r>
            <a:r>
              <a:rPr lang="de-DE" b="1" dirty="0" err="1"/>
              <a:t>for</a:t>
            </a:r>
            <a:r>
              <a:rPr lang="de-DE" b="1" dirty="0"/>
              <a:t> multidimensional well-</a:t>
            </a:r>
            <a:r>
              <a:rPr lang="de-DE" b="1" dirty="0" err="1"/>
              <a:t>being</a:t>
            </a:r>
            <a:r>
              <a:rPr lang="de-DE" b="1" dirty="0"/>
              <a:t> </a:t>
            </a:r>
            <a:r>
              <a:rPr lang="de-DE" b="1" dirty="0" err="1"/>
              <a:t>applications</a:t>
            </a:r>
            <a:endParaRPr lang="de-DE" b="1" dirty="0"/>
          </a:p>
          <a:p>
            <a:r>
              <a:rPr lang="de-DE" dirty="0"/>
              <a:t>4.1	</a:t>
            </a:r>
            <a:r>
              <a:rPr lang="de-DE" dirty="0">
                <a:solidFill>
                  <a:schemeClr val="accent5"/>
                </a:solidFill>
              </a:rPr>
              <a:t>MPPIS | MWWIS </a:t>
            </a:r>
            <a:r>
              <a:rPr lang="de-DE" dirty="0"/>
              <a:t>– Multidimensional Deprivation and </a:t>
            </a:r>
            <a:r>
              <a:rPr lang="de-DE" dirty="0" err="1"/>
              <a:t>WellBeing</a:t>
            </a:r>
            <a:endParaRPr lang="de-DE" sz="1800" dirty="0">
              <a:solidFill>
                <a:schemeClr val="accent5"/>
              </a:solidFill>
            </a:endParaRPr>
          </a:p>
          <a:p>
            <a:r>
              <a:rPr lang="de-DE" dirty="0"/>
              <a:t>4.2	</a:t>
            </a:r>
            <a:r>
              <a:rPr lang="en-US" dirty="0">
                <a:solidFill>
                  <a:schemeClr val="accent5"/>
                </a:solidFill>
              </a:rPr>
              <a:t>MGDIV</a:t>
            </a:r>
            <a:r>
              <a:rPr lang="de-DE" dirty="0"/>
              <a:t> – Multidimensional </a:t>
            </a:r>
            <a:r>
              <a:rPr lang="de-DE" dirty="0" err="1"/>
              <a:t>Inequalities</a:t>
            </a:r>
            <a:r>
              <a:rPr lang="de-DE" dirty="0"/>
              <a:t> [Gini]</a:t>
            </a:r>
            <a:endParaRPr lang="en-US" sz="1800" dirty="0">
              <a:solidFill>
                <a:schemeClr val="accent5"/>
              </a:solidFill>
            </a:endParaRPr>
          </a:p>
          <a:p>
            <a:r>
              <a:rPr lang="de-DE" dirty="0"/>
              <a:t>4.3	</a:t>
            </a:r>
            <a:r>
              <a:rPr lang="en-US" dirty="0">
                <a:solidFill>
                  <a:schemeClr val="accent5"/>
                </a:solidFill>
              </a:rPr>
              <a:t>Tools </a:t>
            </a:r>
            <a:r>
              <a:rPr lang="en-US" dirty="0"/>
              <a:t>– </a:t>
            </a:r>
            <a:r>
              <a:rPr lang="de-DE" dirty="0"/>
              <a:t>Dimensional </a:t>
            </a:r>
            <a:r>
              <a:rPr lang="de-DE" dirty="0" err="1"/>
              <a:t>Weighting</a:t>
            </a:r>
            <a:r>
              <a:rPr lang="de-DE" dirty="0"/>
              <a:t> | </a:t>
            </a:r>
            <a:r>
              <a:rPr lang="de-DE" dirty="0" err="1"/>
              <a:t>Rescaling</a:t>
            </a:r>
            <a:r>
              <a:rPr lang="de-DE" dirty="0"/>
              <a:t>			</a:t>
            </a:r>
          </a:p>
        </p:txBody>
      </p:sp>
    </p:spTree>
    <p:extLst>
      <p:ext uri="{BB962C8B-B14F-4D97-AF65-F5344CB8AC3E}">
        <p14:creationId xmlns:p14="http://schemas.microsoft.com/office/powerpoint/2010/main" val="1915765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CDAD15A-23CA-4507-83B6-0E081E66EA82}"/>
              </a:ext>
            </a:extLst>
          </p:cNvPr>
          <p:cNvSpPr>
            <a:spLocks noGrp="1"/>
          </p:cNvSpPr>
          <p:nvPr>
            <p:ph type="body" idx="1"/>
          </p:nvPr>
        </p:nvSpPr>
        <p:spPr>
          <a:xfrm>
            <a:off x="458936" y="286273"/>
            <a:ext cx="11407044" cy="519337"/>
          </a:xfrm>
        </p:spPr>
        <p:txBody>
          <a:bodyPr>
            <a:normAutofit fontScale="70000" lnSpcReduction="20000"/>
          </a:bodyPr>
          <a:lstStyle/>
          <a:p>
            <a:r>
              <a:rPr lang="de-DE" sz="4000" dirty="0" err="1"/>
              <a:t>Programs</a:t>
            </a:r>
            <a:r>
              <a:rPr lang="de-DE" sz="4000" dirty="0"/>
              <a:t> 	</a:t>
            </a:r>
            <a:r>
              <a:rPr lang="de-DE" sz="4000" dirty="0">
                <a:solidFill>
                  <a:schemeClr val="accent5"/>
                </a:solidFill>
              </a:rPr>
              <a:t>MPPIS | MWWIS – multi-dimensional Deprivation &amp; </a:t>
            </a:r>
            <a:r>
              <a:rPr lang="de-DE" sz="4000" dirty="0" err="1">
                <a:solidFill>
                  <a:schemeClr val="accent5"/>
                </a:solidFill>
              </a:rPr>
              <a:t>WellBeing</a:t>
            </a:r>
            <a:endParaRPr lang="de-DE" sz="4000" dirty="0">
              <a:solidFill>
                <a:schemeClr val="accent5"/>
              </a:solidFill>
            </a:endParaRPr>
          </a:p>
          <a:p>
            <a:pPr algn="r"/>
            <a:endParaRPr lang="de-DE" dirty="0"/>
          </a:p>
        </p:txBody>
      </p:sp>
      <p:sp>
        <p:nvSpPr>
          <p:cNvPr id="5" name="Textplatzhalter 2">
            <a:extLst>
              <a:ext uri="{FF2B5EF4-FFF2-40B4-BE49-F238E27FC236}">
                <a16:creationId xmlns:a16="http://schemas.microsoft.com/office/drawing/2014/main" id="{A684C74F-F45E-20D5-3338-4EF94A95A7CC}"/>
              </a:ext>
            </a:extLst>
          </p:cNvPr>
          <p:cNvSpPr txBox="1">
            <a:spLocks/>
          </p:cNvSpPr>
          <p:nvPr/>
        </p:nvSpPr>
        <p:spPr>
          <a:xfrm>
            <a:off x="326020" y="1255192"/>
            <a:ext cx="11539960" cy="56028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lnSpc>
                <a:spcPct val="115000"/>
              </a:lnSpc>
              <a:spcAft>
                <a:spcPts val="6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0C813138-1030-02BE-E224-CCE030868965}"/>
              </a:ext>
            </a:extLst>
          </p:cNvPr>
          <p:cNvPicPr>
            <a:picLocks noChangeAspect="1"/>
          </p:cNvPicPr>
          <p:nvPr/>
        </p:nvPicPr>
        <p:blipFill>
          <a:blip r:embed="rId2"/>
          <a:stretch>
            <a:fillRect/>
          </a:stretch>
        </p:blipFill>
        <p:spPr>
          <a:xfrm>
            <a:off x="94555" y="1472471"/>
            <a:ext cx="12002889" cy="2410777"/>
          </a:xfrm>
          <a:prstGeom prst="rect">
            <a:avLst/>
          </a:prstGeom>
        </p:spPr>
      </p:pic>
      <p:pic>
        <p:nvPicPr>
          <p:cNvPr id="10" name="Grafik 9">
            <a:extLst>
              <a:ext uri="{FF2B5EF4-FFF2-40B4-BE49-F238E27FC236}">
                <a16:creationId xmlns:a16="http://schemas.microsoft.com/office/drawing/2014/main" id="{70A312FC-1045-C2C8-7F4C-ABE8D9E92612}"/>
              </a:ext>
            </a:extLst>
          </p:cNvPr>
          <p:cNvPicPr>
            <a:picLocks noChangeAspect="1"/>
          </p:cNvPicPr>
          <p:nvPr/>
        </p:nvPicPr>
        <p:blipFill>
          <a:blip r:embed="rId3"/>
          <a:stretch>
            <a:fillRect/>
          </a:stretch>
        </p:blipFill>
        <p:spPr>
          <a:xfrm>
            <a:off x="69610" y="4157013"/>
            <a:ext cx="11677632" cy="2427222"/>
          </a:xfrm>
          <a:prstGeom prst="rect">
            <a:avLst/>
          </a:prstGeom>
        </p:spPr>
      </p:pic>
    </p:spTree>
    <p:extLst>
      <p:ext uri="{BB962C8B-B14F-4D97-AF65-F5344CB8AC3E}">
        <p14:creationId xmlns:p14="http://schemas.microsoft.com/office/powerpoint/2010/main" val="2246446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CDAD15A-23CA-4507-83B6-0E081E66EA82}"/>
              </a:ext>
            </a:extLst>
          </p:cNvPr>
          <p:cNvSpPr>
            <a:spLocks noGrp="1"/>
          </p:cNvSpPr>
          <p:nvPr>
            <p:ph type="body" idx="1"/>
          </p:nvPr>
        </p:nvSpPr>
        <p:spPr>
          <a:xfrm>
            <a:off x="681380" y="63755"/>
            <a:ext cx="9411745" cy="491826"/>
          </a:xfrm>
        </p:spPr>
        <p:txBody>
          <a:bodyPr/>
          <a:lstStyle/>
          <a:p>
            <a:r>
              <a:rPr lang="de-DE" dirty="0" err="1"/>
              <a:t>Programs</a:t>
            </a:r>
            <a:r>
              <a:rPr lang="de-DE" dirty="0"/>
              <a:t> 	</a:t>
            </a:r>
            <a:r>
              <a:rPr lang="de-DE" dirty="0">
                <a:solidFill>
                  <a:schemeClr val="accent5"/>
                </a:solidFill>
              </a:rPr>
              <a:t>MPPIS - </a:t>
            </a:r>
            <a:r>
              <a:rPr lang="de-DE" b="1" dirty="0">
                <a:solidFill>
                  <a:schemeClr val="accent5"/>
                </a:solidFill>
                <a:latin typeface="Courier New" panose="02070309020205020404" pitchFamily="49" charset="0"/>
                <a:cs typeface="Courier New" panose="02070309020205020404" pitchFamily="49" charset="0"/>
              </a:rPr>
              <a:t>multi-dimensional Deprivation</a:t>
            </a:r>
            <a:endParaRPr lang="de-DE" dirty="0">
              <a:solidFill>
                <a:schemeClr val="accent5"/>
              </a:solidFill>
            </a:endParaRPr>
          </a:p>
          <a:p>
            <a:pPr algn="r"/>
            <a:endParaRPr lang="de-DE" dirty="0"/>
          </a:p>
        </p:txBody>
      </p:sp>
      <p:sp>
        <p:nvSpPr>
          <p:cNvPr id="5" name="Textplatzhalter 2">
            <a:extLst>
              <a:ext uri="{FF2B5EF4-FFF2-40B4-BE49-F238E27FC236}">
                <a16:creationId xmlns:a16="http://schemas.microsoft.com/office/drawing/2014/main" id="{A684C74F-F45E-20D5-3338-4EF94A95A7CC}"/>
              </a:ext>
            </a:extLst>
          </p:cNvPr>
          <p:cNvSpPr txBox="1">
            <a:spLocks/>
          </p:cNvSpPr>
          <p:nvPr/>
        </p:nvSpPr>
        <p:spPr>
          <a:xfrm>
            <a:off x="326020" y="1255192"/>
            <a:ext cx="11539960" cy="56028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lnSpc>
                <a:spcPct val="115000"/>
              </a:lnSpc>
              <a:spcAft>
                <a:spcPts val="6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767921EC-39A5-00AE-D2F1-C8CEA682CB1B}"/>
              </a:ext>
            </a:extLst>
          </p:cNvPr>
          <p:cNvSpPr txBox="1"/>
          <p:nvPr/>
        </p:nvSpPr>
        <p:spPr>
          <a:xfrm>
            <a:off x="597159" y="555581"/>
            <a:ext cx="11268821" cy="4431983"/>
          </a:xfrm>
          <a:prstGeom prst="rect">
            <a:avLst/>
          </a:prstGeom>
          <a:noFill/>
        </p:spPr>
        <p:txBody>
          <a:bodyPr wrap="square" rtlCol="0">
            <a:spAutoFit/>
          </a:bodyPr>
          <a:lstStyle/>
          <a:p>
            <a:r>
              <a:rPr lang="de-DE" sz="1200" dirty="0">
                <a:latin typeface="Courier New" panose="02070309020205020404" pitchFamily="49" charset="0"/>
                <a:cs typeface="Courier New" panose="02070309020205020404" pitchFamily="49" charset="0"/>
              </a:rPr>
              <a:t> </a:t>
            </a:r>
          </a:p>
          <a:p>
            <a:r>
              <a:rPr lang="de-DE" sz="1200" b="1" dirty="0" err="1">
                <a:latin typeface="Courier New" panose="02070309020205020404" pitchFamily="49" charset="0"/>
                <a:cs typeface="Courier New" panose="02070309020205020404" pitchFamily="49" charset="0"/>
              </a:rPr>
              <a:t>program</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define</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mppis</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eclass</a:t>
            </a:r>
            <a:endParaRPr lang="de-DE" sz="1200" b="1" dirty="0">
              <a:latin typeface="Courier New" panose="02070309020205020404" pitchFamily="49" charset="0"/>
              <a:cs typeface="Courier New" panose="02070309020205020404" pitchFamily="49" charset="0"/>
            </a:endParaRPr>
          </a:p>
          <a:p>
            <a:r>
              <a:rPr lang="de-DE" sz="1200" b="1" dirty="0" err="1">
                <a:latin typeface="Courier New" panose="02070309020205020404" pitchFamily="49" charset="0"/>
                <a:cs typeface="Courier New" panose="02070309020205020404" pitchFamily="49" charset="0"/>
              </a:rPr>
              <a:t>syntax</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if</a:t>
            </a:r>
            <a:r>
              <a:rPr lang="de-DE" sz="1200" b="1" dirty="0">
                <a:latin typeface="Courier New" panose="02070309020205020404" pitchFamily="49" charset="0"/>
                <a:cs typeface="Courier New" panose="02070309020205020404" pitchFamily="49" charset="0"/>
              </a:rPr>
              <a:t>] [in] [</a:t>
            </a:r>
            <a:r>
              <a:rPr lang="de-DE" sz="1200" b="1" dirty="0" err="1">
                <a:latin typeface="Courier New" panose="02070309020205020404" pitchFamily="49" charset="0"/>
                <a:cs typeface="Courier New" panose="02070309020205020404" pitchFamily="49" charset="0"/>
              </a:rPr>
              <a:t>pweight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aweight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iweight</a:t>
            </a:r>
            <a:r>
              <a:rPr lang="de-DE" sz="1200" b="1" dirty="0">
                <a:latin typeface="Courier New" panose="02070309020205020404" pitchFamily="49" charset="0"/>
                <a:cs typeface="Courier New" panose="02070309020205020404" pitchFamily="49" charset="0"/>
              </a:rPr>
              <a:t>], </a:t>
            </a:r>
            <a:r>
              <a:rPr lang="de-DE" sz="1200" b="1" dirty="0">
                <a:solidFill>
                  <a:srgbClr val="00B050"/>
                </a:solidFill>
                <a:highlight>
                  <a:srgbClr val="FFFF00"/>
                </a:highlight>
                <a:latin typeface="Courier New" panose="02070309020205020404" pitchFamily="49" charset="0"/>
                <a:cs typeface="Courier New" panose="02070309020205020404" pitchFamily="49" charset="0"/>
              </a:rPr>
              <a:t>z(</a:t>
            </a:r>
            <a:r>
              <a:rPr lang="de-DE" sz="1200" b="1" dirty="0" err="1">
                <a:solidFill>
                  <a:srgbClr val="00B050"/>
                </a:solidFill>
                <a:highlight>
                  <a:srgbClr val="FFFF00"/>
                </a:highlight>
                <a:latin typeface="Courier New" panose="02070309020205020404" pitchFamily="49" charset="0"/>
                <a:cs typeface="Courier New" panose="02070309020205020404" pitchFamily="49" charset="0"/>
              </a:rPr>
              <a:t>varlist</a:t>
            </a:r>
            <a:r>
              <a:rPr lang="de-DE" sz="1200" b="1" dirty="0">
                <a:solidFill>
                  <a:srgbClr val="00B050"/>
                </a:solidFill>
                <a:highlight>
                  <a:srgbClr val="FFFF00"/>
                </a:highlight>
                <a:latin typeface="Courier New" panose="02070309020205020404" pitchFamily="49" charset="0"/>
                <a:cs typeface="Courier New" panose="02070309020205020404" pitchFamily="49" charset="0"/>
              </a:rPr>
              <a:t>)</a:t>
            </a:r>
            <a:r>
              <a:rPr lang="de-DE" sz="1200" b="1" dirty="0">
                <a:solidFill>
                  <a:srgbClr val="00B050"/>
                </a:solidFill>
                <a:latin typeface="Courier New" panose="02070309020205020404" pitchFamily="49" charset="0"/>
                <a:cs typeface="Courier New" panose="02070309020205020404" pitchFamily="49" charset="0"/>
              </a:rPr>
              <a:t>    [ </a:t>
            </a:r>
            <a:r>
              <a:rPr lang="de-DE" sz="1200" b="1" dirty="0" err="1">
                <a:solidFill>
                  <a:srgbClr val="00B050"/>
                </a:solidFill>
                <a:latin typeface="Courier New" panose="02070309020205020404" pitchFamily="49" charset="0"/>
                <a:cs typeface="Courier New" panose="02070309020205020404" pitchFamily="49" charset="0"/>
              </a:rPr>
              <a:t>zeq</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a:latin typeface="Courier New" panose="02070309020205020404" pitchFamily="49" charset="0"/>
                <a:cs typeface="Courier New" panose="02070309020205020404" pitchFamily="49" charset="0"/>
              </a:rPr>
              <a:t>		///				</a:t>
            </a:r>
            <a:r>
              <a:rPr lang="de-DE" sz="1200" b="1" dirty="0" err="1">
                <a:highlight>
                  <a:srgbClr val="FFFF00"/>
                </a:highlight>
                <a:latin typeface="Courier New" panose="02070309020205020404" pitchFamily="49" charset="0"/>
                <a:cs typeface="Courier New" panose="02070309020205020404" pitchFamily="49" charset="0"/>
              </a:rPr>
              <a:t>af</a:t>
            </a:r>
            <a:r>
              <a:rPr lang="de-DE" sz="1200" b="1" dirty="0">
                <a:highlight>
                  <a:srgbClr val="FFFF00"/>
                </a:highlight>
                <a:latin typeface="Courier New" panose="02070309020205020404" pitchFamily="49" charset="0"/>
                <a:cs typeface="Courier New" panose="02070309020205020404" pitchFamily="49" charset="0"/>
              </a:rPr>
              <a:t> </a:t>
            </a:r>
            <a:r>
              <a:rPr lang="de-DE" sz="1200" b="1" dirty="0">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af_k</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ri</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ri_th</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max</a:t>
            </a:r>
            <a:r>
              <a:rPr lang="de-DE" sz="1200" b="1" dirty="0">
                <a:latin typeface="Courier New" panose="02070309020205020404" pitchFamily="49" charset="0"/>
                <a:cs typeface="Courier New" panose="02070309020205020404" pitchFamily="49" charset="0"/>
              </a:rPr>
              <a:t>=1) </a:t>
            </a:r>
            <a:r>
              <a:rPr lang="de-DE" sz="1200" b="1" dirty="0" err="1">
                <a:highlight>
                  <a:srgbClr val="FFFF00"/>
                </a:highlight>
                <a:latin typeface="Courier New" panose="02070309020205020404" pitchFamily="49" charset="0"/>
                <a:cs typeface="Courier New" panose="02070309020205020404" pitchFamily="49" charset="0"/>
              </a:rPr>
              <a:t>wdim</a:t>
            </a:r>
            <a:r>
              <a:rPr lang="de-DE" sz="1200" b="1" dirty="0">
                <a:highlight>
                  <a:srgbClr val="FFFF00"/>
                </a:highlight>
                <a:latin typeface="Courier New" panose="02070309020205020404" pitchFamily="49" charset="0"/>
                <a:cs typeface="Courier New" panose="02070309020205020404" pitchFamily="49" charset="0"/>
              </a:rPr>
              <a:t>(</a:t>
            </a:r>
            <a:r>
              <a:rPr lang="de-DE" sz="1200" b="1" dirty="0" err="1">
                <a:highlight>
                  <a:srgbClr val="FFFF00"/>
                </a:highlight>
                <a:latin typeface="Courier New" panose="02070309020205020404" pitchFamily="49" charset="0"/>
                <a:cs typeface="Courier New" panose="02070309020205020404" pitchFamily="49" charset="0"/>
              </a:rPr>
              <a:t>varlist</a:t>
            </a:r>
            <a:r>
              <a:rPr lang="de-DE" sz="1200" b="1" dirty="0">
                <a:highlight>
                  <a:srgbClr val="FFFF00"/>
                </a:highlight>
                <a:latin typeface="Courier New" panose="02070309020205020404" pitchFamily="49" charset="0"/>
                <a:cs typeface="Courier New" panose="02070309020205020404" pitchFamily="49" charset="0"/>
              </a:rPr>
              <a:t>)</a:t>
            </a:r>
            <a:r>
              <a:rPr lang="de-DE" sz="1200" b="1" dirty="0">
                <a:latin typeface="Courier New" panose="02070309020205020404" pitchFamily="49" charset="0"/>
                <a:cs typeface="Courier New" panose="02070309020205020404" pitchFamily="49" charset="0"/>
              </a:rPr>
              <a:t>	</a:t>
            </a:r>
            <a:r>
              <a:rPr lang="de-DE" sz="1200" b="1" dirty="0">
                <a:highlight>
                  <a:srgbClr val="FFFF00"/>
                </a:highlight>
                <a:latin typeface="Courier New" panose="02070309020205020404" pitchFamily="49" charset="0"/>
                <a:cs typeface="Courier New" panose="02070309020205020404" pitchFamily="49" charset="0"/>
              </a:rPr>
              <a:t>partial</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bs</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bs_strata</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max</a:t>
            </a:r>
            <a:r>
              <a:rPr lang="de-DE" sz="1200" b="1" dirty="0">
                <a:latin typeface="Courier New" panose="02070309020205020404" pitchFamily="49" charset="0"/>
                <a:cs typeface="Courier New" panose="02070309020205020404" pitchFamily="49" charset="0"/>
              </a:rPr>
              <a:t>=1) </a:t>
            </a:r>
            <a:r>
              <a:rPr lang="de-DE" sz="1200" b="1" dirty="0" err="1">
                <a:latin typeface="Courier New" panose="02070309020205020404" pitchFamily="49" charset="0"/>
                <a:cs typeface="Courier New" panose="02070309020205020404" pitchFamily="49" charset="0"/>
              </a:rPr>
              <a:t>bs_rep</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max</a:t>
            </a:r>
            <a:r>
              <a:rPr lang="de-DE" sz="1200" b="1" dirty="0">
                <a:latin typeface="Courier New" panose="02070309020205020404" pitchFamily="49" charset="0"/>
                <a:cs typeface="Courier New" panose="02070309020205020404" pitchFamily="49" charset="0"/>
              </a:rPr>
              <a:t>=1) </a:t>
            </a:r>
            <a:r>
              <a:rPr lang="de-DE" sz="1200" b="1" dirty="0" err="1">
                <a:latin typeface="Courier New" panose="02070309020205020404" pitchFamily="49" charset="0"/>
                <a:cs typeface="Courier New" panose="02070309020205020404" pitchFamily="49" charset="0"/>
              </a:rPr>
              <a:t>bs_seed</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max</a:t>
            </a:r>
            <a:r>
              <a:rPr lang="de-DE" sz="1200" b="1" dirty="0">
                <a:latin typeface="Courier New" panose="02070309020205020404" pitchFamily="49" charset="0"/>
                <a:cs typeface="Courier New" panose="02070309020205020404" pitchFamily="49" charset="0"/>
              </a:rPr>
              <a:t>=1) </a:t>
            </a:r>
            <a:r>
              <a:rPr lang="de-DE" sz="1200" b="1" dirty="0" err="1">
                <a:latin typeface="Courier New" panose="02070309020205020404" pitchFamily="49" charset="0"/>
                <a:cs typeface="Courier New" panose="02070309020205020404" pitchFamily="49" charset="0"/>
              </a:rPr>
              <a:t>svy</a:t>
            </a:r>
            <a:r>
              <a:rPr lang="de-DE" sz="1200" b="1" dirty="0">
                <a:latin typeface="Courier New" panose="02070309020205020404" pitchFamily="49" charset="0"/>
                <a:cs typeface="Courier New" panose="02070309020205020404" pitchFamily="49" charset="0"/>
              </a:rPr>
              <a:t>	///				</a:t>
            </a:r>
            <a:r>
              <a:rPr lang="de-DE" sz="1200" b="1" dirty="0" err="1">
                <a:highlight>
                  <a:srgbClr val="FFFF00"/>
                </a:highlight>
                <a:latin typeface="Courier New" panose="02070309020205020404" pitchFamily="49" charset="0"/>
                <a:cs typeface="Courier New" panose="02070309020205020404" pitchFamily="49" charset="0"/>
              </a:rPr>
              <a:t>DECOMPosition</a:t>
            </a:r>
            <a:r>
              <a:rPr lang="de-DE" sz="1200" b="1" dirty="0">
                <a:highlight>
                  <a:srgbClr val="FFFF00"/>
                </a:highlight>
                <a:latin typeface="Courier New" panose="02070309020205020404" pitchFamily="49" charset="0"/>
                <a:cs typeface="Courier New" panose="02070309020205020404" pitchFamily="49" charset="0"/>
              </a:rPr>
              <a:t> </a:t>
            </a:r>
            <a:r>
              <a:rPr lang="de-DE" sz="1200" b="1" dirty="0" err="1">
                <a:highlight>
                  <a:srgbClr val="FFFF00"/>
                </a:highlight>
                <a:latin typeface="Courier New" panose="02070309020205020404" pitchFamily="49" charset="0"/>
                <a:cs typeface="Courier New" panose="02070309020205020404" pitchFamily="49" charset="0"/>
              </a:rPr>
              <a:t>SUBGroup</a:t>
            </a:r>
            <a:r>
              <a:rPr lang="de-DE" sz="1200" b="1" dirty="0">
                <a:highlight>
                  <a:srgbClr val="FFFF00"/>
                </a:highlight>
                <a:latin typeface="Courier New" panose="02070309020205020404" pitchFamily="49" charset="0"/>
                <a:cs typeface="Courier New" panose="02070309020205020404" pitchFamily="49" charset="0"/>
              </a:rPr>
              <a:t>(</a:t>
            </a:r>
            <a:r>
              <a:rPr lang="de-DE" sz="1200" b="1" dirty="0" err="1">
                <a:highlight>
                  <a:srgbClr val="FFFF00"/>
                </a:highlight>
                <a:latin typeface="Courier New" panose="02070309020205020404" pitchFamily="49" charset="0"/>
                <a:cs typeface="Courier New" panose="02070309020205020404" pitchFamily="49" charset="0"/>
              </a:rPr>
              <a:t>varlist</a:t>
            </a:r>
            <a:r>
              <a:rPr lang="de-DE" sz="1200" b="1" dirty="0">
                <a:highlight>
                  <a:srgbClr val="FFFF00"/>
                </a:highlight>
                <a:latin typeface="Courier New" panose="02070309020205020404" pitchFamily="49" charset="0"/>
                <a:cs typeface="Courier New" panose="02070309020205020404" pitchFamily="49" charset="0"/>
              </a:rPr>
              <a:t> </a:t>
            </a:r>
            <a:r>
              <a:rPr lang="de-DE" sz="1200" b="1" dirty="0" err="1">
                <a:highlight>
                  <a:srgbClr val="FFFF00"/>
                </a:highlight>
                <a:latin typeface="Courier New" panose="02070309020205020404" pitchFamily="49" charset="0"/>
                <a:cs typeface="Courier New" panose="02070309020205020404" pitchFamily="49" charset="0"/>
              </a:rPr>
              <a:t>max</a:t>
            </a:r>
            <a:r>
              <a:rPr lang="de-DE" sz="1200" b="1" dirty="0">
                <a:highlight>
                  <a:srgbClr val="FFFF00"/>
                </a:highlight>
                <a:latin typeface="Courier New" panose="02070309020205020404" pitchFamily="49" charset="0"/>
                <a:cs typeface="Courier New" panose="02070309020205020404" pitchFamily="49" charset="0"/>
              </a:rPr>
              <a:t>=1) </a:t>
            </a:r>
            <a:r>
              <a:rPr lang="de-DE" sz="1200" b="1" dirty="0" err="1">
                <a:highlight>
                  <a:srgbClr val="FFFF00"/>
                </a:highlight>
                <a:latin typeface="Courier New" panose="02070309020205020404" pitchFamily="49" charset="0"/>
                <a:cs typeface="Courier New" panose="02070309020205020404" pitchFamily="49" charset="0"/>
              </a:rPr>
              <a:t>GROUPdecomp</a:t>
            </a:r>
            <a:r>
              <a:rPr lang="de-DE" sz="1200" b="1" dirty="0">
                <a:highlight>
                  <a:srgbClr val="FFFF00"/>
                </a:highlight>
                <a:latin typeface="Courier New" panose="02070309020205020404" pitchFamily="49" charset="0"/>
                <a:cs typeface="Courier New" panose="02070309020205020404" pitchFamily="49" charset="0"/>
              </a:rPr>
              <a:t>(</a:t>
            </a:r>
            <a:r>
              <a:rPr lang="de-DE" sz="1200" b="1" dirty="0" err="1">
                <a:highlight>
                  <a:srgbClr val="FFFF00"/>
                </a:highlight>
                <a:latin typeface="Courier New" panose="02070309020205020404" pitchFamily="49" charset="0"/>
                <a:cs typeface="Courier New" panose="02070309020205020404" pitchFamily="49" charset="0"/>
              </a:rPr>
              <a:t>varlist</a:t>
            </a:r>
            <a:r>
              <a:rPr lang="de-DE" sz="1200" b="1" dirty="0">
                <a:highlight>
                  <a:srgbClr val="FFFF00"/>
                </a:highlight>
                <a:latin typeface="Courier New" panose="02070309020205020404" pitchFamily="49" charset="0"/>
                <a:cs typeface="Courier New" panose="02070309020205020404" pitchFamily="49" charset="0"/>
              </a:rPr>
              <a:t> </a:t>
            </a:r>
            <a:r>
              <a:rPr lang="de-DE" sz="1200" b="1" dirty="0" err="1">
                <a:highlight>
                  <a:srgbClr val="FFFF00"/>
                </a:highlight>
                <a:latin typeface="Courier New" panose="02070309020205020404" pitchFamily="49" charset="0"/>
                <a:cs typeface="Courier New" panose="02070309020205020404" pitchFamily="49" charset="0"/>
              </a:rPr>
              <a:t>max</a:t>
            </a:r>
            <a:r>
              <a:rPr lang="de-DE" sz="1200" b="1" dirty="0">
                <a:highlight>
                  <a:srgbClr val="FFFF00"/>
                </a:highlight>
                <a:latin typeface="Courier New" panose="02070309020205020404" pitchFamily="49" charset="0"/>
                <a:cs typeface="Courier New" panose="02070309020205020404" pitchFamily="49" charset="0"/>
              </a:rPr>
              <a:t>=1) </a:t>
            </a:r>
            <a:r>
              <a:rPr lang="de-DE" sz="1200" b="1" dirty="0">
                <a:latin typeface="Courier New" panose="02070309020205020404" pitchFamily="49" charset="0"/>
                <a:cs typeface="Courier New" panose="02070309020205020404" pitchFamily="49" charset="0"/>
              </a:rPr>
              <a:t>		///                         		</a:t>
            </a:r>
            <a:r>
              <a:rPr lang="de-DE" sz="1200" b="1" dirty="0" err="1">
                <a:solidFill>
                  <a:srgbClr val="00B050"/>
                </a:solidFill>
                <a:latin typeface="Courier New" panose="02070309020205020404" pitchFamily="49" charset="0"/>
                <a:cs typeface="Courier New" panose="02070309020205020404" pitchFamily="49" charset="0"/>
              </a:rPr>
              <a:t>eps</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tau(</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b(</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a:solidFill>
                  <a:srgbClr val="00B050"/>
                </a:solidFill>
                <a:highlight>
                  <a:srgbClr val="FFFF00"/>
                </a:highlight>
                <a:latin typeface="Courier New" panose="02070309020205020404" pitchFamily="49" charset="0"/>
                <a:cs typeface="Courier New" panose="02070309020205020404" pitchFamily="49" charset="0"/>
              </a:rPr>
              <a:t>u(</a:t>
            </a:r>
            <a:r>
              <a:rPr lang="de-DE" sz="1200" b="1" dirty="0" err="1">
                <a:solidFill>
                  <a:srgbClr val="00B050"/>
                </a:solidFill>
                <a:highlight>
                  <a:srgbClr val="FFFF00"/>
                </a:highlight>
                <a:latin typeface="Courier New" panose="02070309020205020404" pitchFamily="49" charset="0"/>
                <a:cs typeface="Courier New" panose="02070309020205020404" pitchFamily="49" charset="0"/>
              </a:rPr>
              <a:t>varlist</a:t>
            </a:r>
            <a:r>
              <a:rPr lang="de-DE" sz="1200" b="1" dirty="0">
                <a:solidFill>
                  <a:srgbClr val="00B050"/>
                </a:solidFill>
                <a:highlight>
                  <a:srgbClr val="FFFF00"/>
                </a:highlight>
                <a:latin typeface="Courier New" panose="02070309020205020404" pitchFamily="49" charset="0"/>
                <a:cs typeface="Courier New" panose="02070309020205020404" pitchFamily="49" charset="0"/>
              </a:rPr>
              <a:t>) min(</a:t>
            </a:r>
            <a:r>
              <a:rPr lang="de-DE" sz="1200" b="1" dirty="0" err="1">
                <a:solidFill>
                  <a:srgbClr val="00B050"/>
                </a:solidFill>
                <a:highlight>
                  <a:srgbClr val="FFFF00"/>
                </a:highlight>
                <a:latin typeface="Courier New" panose="02070309020205020404" pitchFamily="49" charset="0"/>
                <a:cs typeface="Courier New" panose="02070309020205020404" pitchFamily="49" charset="0"/>
              </a:rPr>
              <a:t>varlist</a:t>
            </a:r>
            <a:r>
              <a:rPr lang="de-DE" sz="1200" b="1" dirty="0">
                <a:solidFill>
                  <a:srgbClr val="00B050"/>
                </a:solidFill>
                <a:highlight>
                  <a:srgbClr val="FFFF00"/>
                </a:highlight>
                <a:latin typeface="Courier New" panose="02070309020205020404" pitchFamily="49" charset="0"/>
                <a:cs typeface="Courier New" panose="02070309020205020404" pitchFamily="49" charset="0"/>
              </a:rPr>
              <a: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lim</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a:latin typeface="Courier New" panose="02070309020205020404" pitchFamily="49" charset="0"/>
                <a:cs typeface="Courier New" panose="02070309020205020404" pitchFamily="49" charset="0"/>
              </a:rPr>
              <a:t>	///				lim2(</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u2(</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eps2(</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/*2. Segment*/ 			///				lim3(</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u3(</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eps3(</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/*3. Segment*/ 			///			</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m_a</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max</a:t>
            </a:r>
            <a:r>
              <a:rPr lang="de-DE" sz="1200" b="1" dirty="0">
                <a:solidFill>
                  <a:srgbClr val="00B050"/>
                </a:solidFill>
                <a:latin typeface="Courier New" panose="02070309020205020404" pitchFamily="49" charset="0"/>
                <a:cs typeface="Courier New" panose="02070309020205020404" pitchFamily="49" charset="0"/>
              </a:rPr>
              <a:t>=1) </a:t>
            </a:r>
            <a:r>
              <a:rPr lang="de-DE" sz="1200" b="1" dirty="0" err="1">
                <a:solidFill>
                  <a:srgbClr val="00B050"/>
                </a:solidFill>
                <a:latin typeface="Courier New" panose="02070309020205020404" pitchFamily="49" charset="0"/>
                <a:cs typeface="Courier New" panose="02070309020205020404" pitchFamily="49" charset="0"/>
              </a:rPr>
              <a:t>mpd_b</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mpd_x</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md_log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md_logbase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mpd_log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mpd_logbase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				</a:t>
            </a:r>
            <a:r>
              <a:rPr lang="de-DE" sz="1200" b="1" dirty="0" err="1">
                <a:solidFill>
                  <a:srgbClr val="00B050"/>
                </a:solidFill>
                <a:highlight>
                  <a:srgbClr val="FFFF00"/>
                </a:highlight>
                <a:latin typeface="Courier New" panose="02070309020205020404" pitchFamily="49" charset="0"/>
                <a:cs typeface="Courier New" panose="02070309020205020404" pitchFamily="49" charset="0"/>
              </a:rPr>
              <a:t>details</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noresult</a:t>
            </a:r>
            <a:r>
              <a:rPr lang="de-DE" sz="1200" b="1" dirty="0">
                <a:latin typeface="Courier New" panose="02070309020205020404" pitchFamily="49" charset="0"/>
                <a:cs typeface="Courier New" panose="02070309020205020404" pitchFamily="49" charset="0"/>
              </a:rPr>
              <a:t> inputm0  </a:t>
            </a:r>
            <a:r>
              <a:rPr lang="de-DE" sz="1200" b="1" dirty="0" err="1">
                <a:solidFill>
                  <a:srgbClr val="00B050"/>
                </a:solidFill>
                <a:highlight>
                  <a:srgbClr val="FFFF00"/>
                </a:highlight>
                <a:latin typeface="Courier New" panose="02070309020205020404" pitchFamily="49" charset="0"/>
                <a:cs typeface="Courier New" panose="02070309020205020404" pitchFamily="49" charset="0"/>
              </a:rPr>
              <a:t>cardinal</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a:latin typeface="Courier New" panose="02070309020205020404" pitchFamily="49" charset="0"/>
                <a:cs typeface="Courier New" panose="02070309020205020404" pitchFamily="49" charset="0"/>
              </a:rPr>
              <a:t>   					///</a:t>
            </a:r>
          </a:p>
          <a:p>
            <a:endParaRPr lang="de-DE" sz="1200" b="1" dirty="0">
              <a:latin typeface="Courier New" panose="02070309020205020404" pitchFamily="49" charset="0"/>
              <a:cs typeface="Courier New" panose="02070309020205020404" pitchFamily="49" charset="0"/>
            </a:endParaRPr>
          </a:p>
          <a:p>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vmd_h</a:t>
            </a:r>
            <a:r>
              <a:rPr lang="de-DE" sz="1200" b="1" dirty="0">
                <a:latin typeface="Courier New" panose="02070309020205020404" pitchFamily="49" charset="0"/>
                <a:cs typeface="Courier New" panose="02070309020205020404" pitchFamily="49" charset="0"/>
              </a:rPr>
              <a:t>   vmd_h1  vmd_h0  </a:t>
            </a:r>
            <a:r>
              <a:rPr lang="de-DE" sz="1200" b="1" dirty="0" err="1">
                <a:latin typeface="Courier New" panose="02070309020205020404" pitchFamily="49" charset="0"/>
                <a:cs typeface="Courier New" panose="02070309020205020404" pitchFamily="49" charset="0"/>
              </a:rPr>
              <a:t>vmd_md</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vmd_hc</a:t>
            </a:r>
            <a:r>
              <a:rPr lang="de-DE" sz="1200" b="1" dirty="0">
                <a:latin typeface="Courier New" panose="02070309020205020404" pitchFamily="49" charset="0"/>
                <a:cs typeface="Courier New" panose="02070309020205020404" pitchFamily="49" charset="0"/>
              </a:rPr>
              <a:t>  vmd_m0c  vmd_m1c  </a:t>
            </a:r>
            <a:r>
              <a:rPr lang="de-DE" sz="1200" b="1" dirty="0" err="1">
                <a:latin typeface="Courier New" panose="02070309020205020404" pitchFamily="49" charset="0"/>
                <a:cs typeface="Courier New" panose="02070309020205020404" pitchFamily="49" charset="0"/>
              </a:rPr>
              <a:t>vmd_mac</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vmpd_h</a:t>
            </a:r>
            <a:r>
              <a:rPr lang="de-DE" sz="1200" b="1" dirty="0">
                <a:latin typeface="Courier New" panose="02070309020205020404" pitchFamily="49" charset="0"/>
                <a:cs typeface="Courier New" panose="02070309020205020404" pitchFamily="49" charset="0"/>
              </a:rPr>
              <a:t> vmpd_h1 vmpd_h0 </a:t>
            </a:r>
            <a:r>
              <a:rPr lang="de-DE" sz="1200" b="1" dirty="0" err="1">
                <a:latin typeface="Courier New" panose="02070309020205020404" pitchFamily="49" charset="0"/>
                <a:cs typeface="Courier New" panose="02070309020205020404" pitchFamily="49" charset="0"/>
              </a:rPr>
              <a:t>vmpd_md</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vmpd_hc</a:t>
            </a:r>
            <a:r>
              <a:rPr lang="de-DE" sz="1200" b="1" dirty="0">
                <a:latin typeface="Courier New" panose="02070309020205020404" pitchFamily="49" charset="0"/>
                <a:cs typeface="Courier New" panose="02070309020205020404" pitchFamily="49" charset="0"/>
              </a:rPr>
              <a:t> vmpd_m0c vmpd_m1c </a:t>
            </a:r>
            <a:r>
              <a:rPr lang="de-DE" sz="1200" b="1" dirty="0" err="1">
                <a:latin typeface="Courier New" panose="02070309020205020404" pitchFamily="49" charset="0"/>
                <a:cs typeface="Courier New" panose="02070309020205020404" pitchFamily="49" charset="0"/>
              </a:rPr>
              <a:t>vmpd_mac</a:t>
            </a:r>
            <a:r>
              <a:rPr lang="de-DE" sz="1200" b="1" dirty="0">
                <a:latin typeface="Courier New" panose="02070309020205020404" pitchFamily="49" charset="0"/>
                <a:cs typeface="Courier New" panose="02070309020205020404" pitchFamily="49" charset="0"/>
              </a:rPr>
              <a:t>		///				vmd_m0th vmd_m1th </a:t>
            </a:r>
            <a:r>
              <a:rPr lang="de-DE" sz="1200" b="1" dirty="0" err="1">
                <a:latin typeface="Courier New" panose="02070309020205020404" pitchFamily="49" charset="0"/>
                <a:cs typeface="Courier New" panose="02070309020205020404" pitchFamily="49" charset="0"/>
              </a:rPr>
              <a:t>vmd_math</a:t>
            </a:r>
            <a:r>
              <a:rPr lang="de-DE" sz="1200" b="1" dirty="0">
                <a:latin typeface="Courier New" panose="02070309020205020404" pitchFamily="49" charset="0"/>
                <a:cs typeface="Courier New" panose="02070309020205020404" pitchFamily="49" charset="0"/>
              </a:rPr>
              <a:t> vmpd_m0th vmpd_m1th </a:t>
            </a:r>
            <a:r>
              <a:rPr lang="de-DE" sz="1200" b="1" dirty="0" err="1">
                <a:latin typeface="Courier New" panose="02070309020205020404" pitchFamily="49" charset="0"/>
                <a:cs typeface="Courier New" panose="02070309020205020404" pitchFamily="49" charset="0"/>
              </a:rPr>
              <a:t>vmpd_math</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vmd_h_name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vmd_h1_name(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vmd_h0_name(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vmd_md_name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vmpd_h_name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vmpd_h1_name(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vmpd_h0_name(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vmpd_md_name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vmd_hc_name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vmd_m0c_name(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vmd_m1c_name(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vmd_mac_name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vmpd_hc_name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vmpd_m0c_name(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vmpd_m1c_name(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vmpd_mac_name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vmd_m0th_name(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vmd_m1th_name(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vmd_math_name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vmpd_m0th_name(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vmpd_m1th_name(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vmpd_math_name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vdim_d0(</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vdim_d1(</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vdim_da</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b="1" dirty="0">
                <a:latin typeface="Courier New" panose="02070309020205020404" pitchFamily="49" charset="0"/>
                <a:cs typeface="Courier New" panose="02070309020205020404" pitchFamily="49" charset="0"/>
              </a:rPr>
              <a:t>		 ] 	</a:t>
            </a:r>
          </a:p>
        </p:txBody>
      </p:sp>
    </p:spTree>
    <p:extLst>
      <p:ext uri="{BB962C8B-B14F-4D97-AF65-F5344CB8AC3E}">
        <p14:creationId xmlns:p14="http://schemas.microsoft.com/office/powerpoint/2010/main" val="1364838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9AF8C64-EF46-B3F6-141E-F9463F02FA99}"/>
              </a:ext>
            </a:extLst>
          </p:cNvPr>
          <p:cNvPicPr>
            <a:picLocks noChangeAspect="1"/>
          </p:cNvPicPr>
          <p:nvPr/>
        </p:nvPicPr>
        <p:blipFill>
          <a:blip r:embed="rId2"/>
          <a:stretch>
            <a:fillRect/>
          </a:stretch>
        </p:blipFill>
        <p:spPr>
          <a:xfrm>
            <a:off x="382555" y="148746"/>
            <a:ext cx="6624811" cy="4218362"/>
          </a:xfrm>
          <a:prstGeom prst="rect">
            <a:avLst/>
          </a:prstGeom>
        </p:spPr>
      </p:pic>
      <p:pic>
        <p:nvPicPr>
          <p:cNvPr id="7" name="Grafik 6">
            <a:extLst>
              <a:ext uri="{FF2B5EF4-FFF2-40B4-BE49-F238E27FC236}">
                <a16:creationId xmlns:a16="http://schemas.microsoft.com/office/drawing/2014/main" id="{B8965CFC-FDA9-4677-2C0B-EA23F77A886D}"/>
              </a:ext>
            </a:extLst>
          </p:cNvPr>
          <p:cNvPicPr>
            <a:picLocks noChangeAspect="1"/>
          </p:cNvPicPr>
          <p:nvPr/>
        </p:nvPicPr>
        <p:blipFill>
          <a:blip r:embed="rId3"/>
          <a:stretch>
            <a:fillRect/>
          </a:stretch>
        </p:blipFill>
        <p:spPr>
          <a:xfrm>
            <a:off x="5677599" y="2108719"/>
            <a:ext cx="6514401" cy="4374496"/>
          </a:xfrm>
          <a:prstGeom prst="rect">
            <a:avLst/>
          </a:prstGeom>
        </p:spPr>
      </p:pic>
    </p:spTree>
    <p:extLst>
      <p:ext uri="{BB962C8B-B14F-4D97-AF65-F5344CB8AC3E}">
        <p14:creationId xmlns:p14="http://schemas.microsoft.com/office/powerpoint/2010/main" val="3234472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9AF8C64-EF46-B3F6-141E-F9463F02FA99}"/>
              </a:ext>
            </a:extLst>
          </p:cNvPr>
          <p:cNvPicPr>
            <a:picLocks noChangeAspect="1"/>
          </p:cNvPicPr>
          <p:nvPr/>
        </p:nvPicPr>
        <p:blipFill>
          <a:blip r:embed="rId2"/>
          <a:stretch>
            <a:fillRect/>
          </a:stretch>
        </p:blipFill>
        <p:spPr>
          <a:xfrm>
            <a:off x="382555" y="148746"/>
            <a:ext cx="10212870" cy="6503066"/>
          </a:xfrm>
          <a:prstGeom prst="rect">
            <a:avLst/>
          </a:prstGeom>
        </p:spPr>
      </p:pic>
    </p:spTree>
    <p:extLst>
      <p:ext uri="{BB962C8B-B14F-4D97-AF65-F5344CB8AC3E}">
        <p14:creationId xmlns:p14="http://schemas.microsoft.com/office/powerpoint/2010/main" val="3526216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8965CFC-FDA9-4677-2C0B-EA23F77A886D}"/>
              </a:ext>
            </a:extLst>
          </p:cNvPr>
          <p:cNvPicPr>
            <a:picLocks noChangeAspect="1"/>
          </p:cNvPicPr>
          <p:nvPr/>
        </p:nvPicPr>
        <p:blipFill>
          <a:blip r:embed="rId2"/>
          <a:stretch>
            <a:fillRect/>
          </a:stretch>
        </p:blipFill>
        <p:spPr>
          <a:xfrm>
            <a:off x="421343" y="280590"/>
            <a:ext cx="9377082" cy="6296820"/>
          </a:xfrm>
          <a:prstGeom prst="rect">
            <a:avLst/>
          </a:prstGeom>
        </p:spPr>
      </p:pic>
    </p:spTree>
    <p:extLst>
      <p:ext uri="{BB962C8B-B14F-4D97-AF65-F5344CB8AC3E}">
        <p14:creationId xmlns:p14="http://schemas.microsoft.com/office/powerpoint/2010/main" val="781675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5C180D0-D7CE-B8B1-D970-D53EDED80239}"/>
              </a:ext>
            </a:extLst>
          </p:cNvPr>
          <p:cNvPicPr>
            <a:picLocks noChangeAspect="1"/>
          </p:cNvPicPr>
          <p:nvPr/>
        </p:nvPicPr>
        <p:blipFill>
          <a:blip r:embed="rId2"/>
          <a:stretch>
            <a:fillRect/>
          </a:stretch>
        </p:blipFill>
        <p:spPr>
          <a:xfrm>
            <a:off x="20626" y="850710"/>
            <a:ext cx="3018357" cy="4163250"/>
          </a:xfrm>
          <a:prstGeom prst="rect">
            <a:avLst/>
          </a:prstGeom>
        </p:spPr>
      </p:pic>
      <p:pic>
        <p:nvPicPr>
          <p:cNvPr id="6" name="Grafik 5">
            <a:extLst>
              <a:ext uri="{FF2B5EF4-FFF2-40B4-BE49-F238E27FC236}">
                <a16:creationId xmlns:a16="http://schemas.microsoft.com/office/drawing/2014/main" id="{A19E6751-5C21-4484-22F2-A9B548B9D987}"/>
              </a:ext>
            </a:extLst>
          </p:cNvPr>
          <p:cNvPicPr>
            <a:picLocks noChangeAspect="1"/>
          </p:cNvPicPr>
          <p:nvPr/>
        </p:nvPicPr>
        <p:blipFill>
          <a:blip r:embed="rId3"/>
          <a:stretch>
            <a:fillRect/>
          </a:stretch>
        </p:blipFill>
        <p:spPr>
          <a:xfrm>
            <a:off x="3014460" y="865377"/>
            <a:ext cx="3004229" cy="4163250"/>
          </a:xfrm>
          <a:prstGeom prst="rect">
            <a:avLst/>
          </a:prstGeom>
        </p:spPr>
      </p:pic>
      <p:pic>
        <p:nvPicPr>
          <p:cNvPr id="8" name="Grafik 7">
            <a:extLst>
              <a:ext uri="{FF2B5EF4-FFF2-40B4-BE49-F238E27FC236}">
                <a16:creationId xmlns:a16="http://schemas.microsoft.com/office/drawing/2014/main" id="{5ED572C3-5157-EA5A-BB07-B90D7649649A}"/>
              </a:ext>
            </a:extLst>
          </p:cNvPr>
          <p:cNvPicPr>
            <a:picLocks noChangeAspect="1"/>
          </p:cNvPicPr>
          <p:nvPr/>
        </p:nvPicPr>
        <p:blipFill>
          <a:blip r:embed="rId4"/>
          <a:stretch>
            <a:fillRect/>
          </a:stretch>
        </p:blipFill>
        <p:spPr>
          <a:xfrm>
            <a:off x="6034527" y="876585"/>
            <a:ext cx="2977995" cy="4140833"/>
          </a:xfrm>
          <a:prstGeom prst="rect">
            <a:avLst/>
          </a:prstGeom>
        </p:spPr>
      </p:pic>
      <p:pic>
        <p:nvPicPr>
          <p:cNvPr id="9" name="Grafik 8">
            <a:extLst>
              <a:ext uri="{FF2B5EF4-FFF2-40B4-BE49-F238E27FC236}">
                <a16:creationId xmlns:a16="http://schemas.microsoft.com/office/drawing/2014/main" id="{82B38E0B-8574-4603-C944-9832D1993310}"/>
              </a:ext>
            </a:extLst>
          </p:cNvPr>
          <p:cNvPicPr>
            <a:picLocks noChangeAspect="1"/>
          </p:cNvPicPr>
          <p:nvPr/>
        </p:nvPicPr>
        <p:blipFill>
          <a:blip r:embed="rId5"/>
          <a:stretch>
            <a:fillRect/>
          </a:stretch>
        </p:blipFill>
        <p:spPr>
          <a:xfrm>
            <a:off x="1371600" y="5030503"/>
            <a:ext cx="6394450" cy="1831310"/>
          </a:xfrm>
          <a:prstGeom prst="rect">
            <a:avLst/>
          </a:prstGeom>
        </p:spPr>
      </p:pic>
      <p:sp>
        <p:nvSpPr>
          <p:cNvPr id="11" name="Textfeld 10">
            <a:extLst>
              <a:ext uri="{FF2B5EF4-FFF2-40B4-BE49-F238E27FC236}">
                <a16:creationId xmlns:a16="http://schemas.microsoft.com/office/drawing/2014/main" id="{AE0D8464-9EFA-A43A-CA2B-698B8EEAA9FB}"/>
              </a:ext>
            </a:extLst>
          </p:cNvPr>
          <p:cNvSpPr txBox="1"/>
          <p:nvPr/>
        </p:nvSpPr>
        <p:spPr>
          <a:xfrm>
            <a:off x="688157" y="363008"/>
            <a:ext cx="11478653" cy="400110"/>
          </a:xfrm>
          <a:prstGeom prst="rect">
            <a:avLst/>
          </a:prstGeom>
          <a:noFill/>
        </p:spPr>
        <p:txBody>
          <a:bodyPr wrap="square">
            <a:spAutoFit/>
          </a:bodyPr>
          <a:lstStyle/>
          <a:p>
            <a:r>
              <a:rPr lang="en-US" sz="2000" b="1" kern="0" spc="75" dirty="0">
                <a:solidFill>
                  <a:schemeClr val="tx2"/>
                </a:solidFill>
              </a:rPr>
              <a:t>M-Dim</a:t>
            </a:r>
            <a:r>
              <a:rPr lang="en-US" sz="2000" b="1" kern="0" spc="75" dirty="0">
                <a:solidFill>
                  <a:schemeClr val="accent5"/>
                </a:solidFill>
              </a:rPr>
              <a:t> – </a:t>
            </a:r>
            <a:r>
              <a:rPr lang="en-US" sz="2000" b="1" kern="0" spc="75" dirty="0">
                <a:solidFill>
                  <a:schemeClr val="tx2"/>
                </a:solidFill>
              </a:rPr>
              <a:t>Deprivation &amp; Well-Being </a:t>
            </a:r>
            <a:r>
              <a:rPr lang="en-US" kern="0" spc="75" dirty="0">
                <a:solidFill>
                  <a:schemeClr val="accent5"/>
                </a:solidFill>
              </a:rPr>
              <a:t>[standard and fixed-fuzzy approach, AF] | </a:t>
            </a:r>
            <a:r>
              <a:rPr lang="en-US" sz="2000" b="1" kern="0" spc="75" dirty="0">
                <a:solidFill>
                  <a:schemeClr val="tx2"/>
                </a:solidFill>
              </a:rPr>
              <a:t>Inequalities</a:t>
            </a:r>
            <a:r>
              <a:rPr lang="en-US" sz="2000" b="1" kern="0" spc="75" dirty="0">
                <a:solidFill>
                  <a:schemeClr val="accent5"/>
                </a:solidFill>
              </a:rPr>
              <a:t> </a:t>
            </a:r>
            <a:r>
              <a:rPr lang="en-US" sz="2000" kern="0" spc="75" dirty="0">
                <a:solidFill>
                  <a:schemeClr val="accent5"/>
                </a:solidFill>
              </a:rPr>
              <a:t>[M-Gini]</a:t>
            </a:r>
            <a:r>
              <a:rPr lang="en-US" sz="2000" b="1" kern="0" spc="75" dirty="0">
                <a:solidFill>
                  <a:schemeClr val="accent5"/>
                </a:solidFill>
              </a:rPr>
              <a:t> </a:t>
            </a:r>
            <a:endParaRPr lang="de-DE" sz="2000" dirty="0">
              <a:solidFill>
                <a:srgbClr val="C00000"/>
              </a:solidFill>
            </a:endParaRPr>
          </a:p>
        </p:txBody>
      </p:sp>
      <p:sp>
        <p:nvSpPr>
          <p:cNvPr id="12" name="Textfeld 11">
            <a:extLst>
              <a:ext uri="{FF2B5EF4-FFF2-40B4-BE49-F238E27FC236}">
                <a16:creationId xmlns:a16="http://schemas.microsoft.com/office/drawing/2014/main" id="{AE14E9C2-44B2-1306-D5EA-42B3B3D27AF8}"/>
              </a:ext>
            </a:extLst>
          </p:cNvPr>
          <p:cNvSpPr txBox="1"/>
          <p:nvPr/>
        </p:nvSpPr>
        <p:spPr>
          <a:xfrm>
            <a:off x="20626" y="5213576"/>
            <a:ext cx="1350974" cy="600164"/>
          </a:xfrm>
          <a:prstGeom prst="rect">
            <a:avLst/>
          </a:prstGeom>
          <a:noFill/>
        </p:spPr>
        <p:txBody>
          <a:bodyPr wrap="square">
            <a:spAutoFit/>
          </a:bodyPr>
          <a:lstStyle/>
          <a:p>
            <a:r>
              <a:rPr lang="en-US" sz="1100" kern="0" spc="75" dirty="0"/>
              <a:t>SOEPv37 [2017; total population | adults 20+]</a:t>
            </a:r>
            <a:endParaRPr lang="de-DE" sz="1100" dirty="0"/>
          </a:p>
        </p:txBody>
      </p:sp>
      <p:pic>
        <p:nvPicPr>
          <p:cNvPr id="3" name="Grafik 2">
            <a:extLst>
              <a:ext uri="{FF2B5EF4-FFF2-40B4-BE49-F238E27FC236}">
                <a16:creationId xmlns:a16="http://schemas.microsoft.com/office/drawing/2014/main" id="{27E229DD-D7AC-E49D-946C-6FEF0EF22C99}"/>
              </a:ext>
            </a:extLst>
          </p:cNvPr>
          <p:cNvPicPr>
            <a:picLocks noChangeAspect="1"/>
          </p:cNvPicPr>
          <p:nvPr/>
        </p:nvPicPr>
        <p:blipFill>
          <a:blip r:embed="rId6"/>
          <a:stretch>
            <a:fillRect/>
          </a:stretch>
        </p:blipFill>
        <p:spPr>
          <a:xfrm>
            <a:off x="9028360" y="865377"/>
            <a:ext cx="2741802" cy="4782808"/>
          </a:xfrm>
          <a:prstGeom prst="rect">
            <a:avLst/>
          </a:prstGeom>
        </p:spPr>
      </p:pic>
      <p:pic>
        <p:nvPicPr>
          <p:cNvPr id="4" name="Grafik 3">
            <a:extLst>
              <a:ext uri="{FF2B5EF4-FFF2-40B4-BE49-F238E27FC236}">
                <a16:creationId xmlns:a16="http://schemas.microsoft.com/office/drawing/2014/main" id="{37DC58C5-D58E-3B83-E571-1424CAF921CD}"/>
              </a:ext>
            </a:extLst>
          </p:cNvPr>
          <p:cNvPicPr>
            <a:picLocks noChangeAspect="1"/>
          </p:cNvPicPr>
          <p:nvPr/>
        </p:nvPicPr>
        <p:blipFill>
          <a:blip r:embed="rId7"/>
          <a:stretch>
            <a:fillRect/>
          </a:stretch>
        </p:blipFill>
        <p:spPr>
          <a:xfrm>
            <a:off x="8886504" y="5644463"/>
            <a:ext cx="2883658" cy="1109568"/>
          </a:xfrm>
          <a:prstGeom prst="rect">
            <a:avLst/>
          </a:prstGeom>
        </p:spPr>
      </p:pic>
      <p:sp>
        <p:nvSpPr>
          <p:cNvPr id="10" name="Textfeld 9">
            <a:extLst>
              <a:ext uri="{FF2B5EF4-FFF2-40B4-BE49-F238E27FC236}">
                <a16:creationId xmlns:a16="http://schemas.microsoft.com/office/drawing/2014/main" id="{4D1A38EC-8BCF-F932-D584-741E0385B9B1}"/>
              </a:ext>
            </a:extLst>
          </p:cNvPr>
          <p:cNvSpPr txBox="1"/>
          <p:nvPr/>
        </p:nvSpPr>
        <p:spPr>
          <a:xfrm>
            <a:off x="20626" y="6037694"/>
            <a:ext cx="1350974" cy="430887"/>
          </a:xfrm>
          <a:prstGeom prst="rect">
            <a:avLst/>
          </a:prstGeom>
          <a:noFill/>
        </p:spPr>
        <p:txBody>
          <a:bodyPr wrap="square">
            <a:spAutoFit/>
          </a:bodyPr>
          <a:lstStyle/>
          <a:p>
            <a:r>
              <a:rPr lang="en-US" sz="1100" kern="0" spc="75" dirty="0"/>
              <a:t>Krause (2024) [forthcoming]</a:t>
            </a:r>
            <a:endParaRPr lang="de-DE" sz="1100" dirty="0"/>
          </a:p>
        </p:txBody>
      </p:sp>
      <p:sp>
        <p:nvSpPr>
          <p:cNvPr id="14" name="Textfeld 13">
            <a:extLst>
              <a:ext uri="{FF2B5EF4-FFF2-40B4-BE49-F238E27FC236}">
                <a16:creationId xmlns:a16="http://schemas.microsoft.com/office/drawing/2014/main" id="{993D50F8-C3C0-6027-5815-475086E07F94}"/>
              </a:ext>
            </a:extLst>
          </p:cNvPr>
          <p:cNvSpPr txBox="1"/>
          <p:nvPr/>
        </p:nvSpPr>
        <p:spPr>
          <a:xfrm>
            <a:off x="1187912" y="1607148"/>
            <a:ext cx="1432740" cy="646331"/>
          </a:xfrm>
          <a:prstGeom prst="rect">
            <a:avLst/>
          </a:prstGeom>
          <a:noFill/>
        </p:spPr>
        <p:txBody>
          <a:bodyPr wrap="square">
            <a:spAutoFit/>
          </a:bodyPr>
          <a:lstStyle/>
          <a:p>
            <a:r>
              <a:rPr lang="de-DE" b="1" dirty="0" err="1">
                <a:solidFill>
                  <a:srgbClr val="FF0000"/>
                </a:solidFill>
                <a:latin typeface="Courier New" panose="02070309020205020404" pitchFamily="49" charset="0"/>
                <a:cs typeface="Courier New" panose="02070309020205020404" pitchFamily="49" charset="0"/>
              </a:rPr>
              <a:t>mppis</a:t>
            </a:r>
            <a:r>
              <a:rPr lang="de-DE" b="1" dirty="0">
                <a:solidFill>
                  <a:srgbClr val="FF0000"/>
                </a:solidFill>
                <a:latin typeface="Courier New" panose="02070309020205020404" pitchFamily="49" charset="0"/>
                <a:cs typeface="Courier New" panose="02070309020205020404" pitchFamily="49" charset="0"/>
              </a:rPr>
              <a:t> [d]</a:t>
            </a:r>
          </a:p>
          <a:p>
            <a:r>
              <a:rPr lang="de-DE" dirty="0">
                <a:solidFill>
                  <a:srgbClr val="FF0000"/>
                </a:solidFill>
                <a:latin typeface="Courier New" panose="02070309020205020404" pitchFamily="49" charset="0"/>
                <a:cs typeface="Courier New" panose="02070309020205020404" pitchFamily="49" charset="0"/>
              </a:rPr>
              <a:t>(</a:t>
            </a:r>
            <a:r>
              <a:rPr lang="de-DE" dirty="0" err="1">
                <a:solidFill>
                  <a:srgbClr val="FF0000"/>
                </a:solidFill>
                <a:latin typeface="Courier New" panose="02070309020205020404" pitchFamily="49" charset="0"/>
                <a:cs typeface="Courier New" panose="02070309020205020404" pitchFamily="49" charset="0"/>
              </a:rPr>
              <a:t>dimwgt</a:t>
            </a:r>
            <a:r>
              <a:rPr lang="de-DE" dirty="0">
                <a:solidFill>
                  <a:srgbClr val="FF0000"/>
                </a:solidFill>
                <a:latin typeface="Courier New" panose="02070309020205020404" pitchFamily="49" charset="0"/>
                <a:cs typeface="Courier New" panose="02070309020205020404" pitchFamily="49" charset="0"/>
              </a:rPr>
              <a:t>)</a:t>
            </a:r>
            <a:endParaRPr lang="de-DE" dirty="0">
              <a:solidFill>
                <a:srgbClr val="FF0000"/>
              </a:solidFill>
            </a:endParaRPr>
          </a:p>
        </p:txBody>
      </p:sp>
      <p:sp>
        <p:nvSpPr>
          <p:cNvPr id="15" name="Textfeld 14">
            <a:extLst>
              <a:ext uri="{FF2B5EF4-FFF2-40B4-BE49-F238E27FC236}">
                <a16:creationId xmlns:a16="http://schemas.microsoft.com/office/drawing/2014/main" id="{8F1D492F-B892-3197-2093-61AADD902DE2}"/>
              </a:ext>
            </a:extLst>
          </p:cNvPr>
          <p:cNvSpPr txBox="1"/>
          <p:nvPr/>
        </p:nvSpPr>
        <p:spPr>
          <a:xfrm>
            <a:off x="3609891" y="1607148"/>
            <a:ext cx="1678546" cy="646331"/>
          </a:xfrm>
          <a:prstGeom prst="rect">
            <a:avLst/>
          </a:prstGeom>
          <a:noFill/>
        </p:spPr>
        <p:txBody>
          <a:bodyPr wrap="square">
            <a:spAutoFit/>
          </a:bodyPr>
          <a:lstStyle/>
          <a:p>
            <a:r>
              <a:rPr lang="de-DE" b="1" dirty="0" err="1">
                <a:solidFill>
                  <a:srgbClr val="FF0000"/>
                </a:solidFill>
                <a:latin typeface="Courier New" panose="02070309020205020404" pitchFamily="49" charset="0"/>
                <a:cs typeface="Courier New" panose="02070309020205020404" pitchFamily="49" charset="0"/>
              </a:rPr>
              <a:t>mppis</a:t>
            </a:r>
            <a:r>
              <a:rPr lang="de-DE" b="1" dirty="0">
                <a:solidFill>
                  <a:srgbClr val="FF0000"/>
                </a:solidFill>
                <a:latin typeface="Courier New" panose="02070309020205020404" pitchFamily="49" charset="0"/>
                <a:cs typeface="Courier New" panose="02070309020205020404" pitchFamily="49" charset="0"/>
              </a:rPr>
              <a:t> [</a:t>
            </a:r>
            <a:r>
              <a:rPr lang="de-DE" b="1" dirty="0" err="1">
                <a:solidFill>
                  <a:srgbClr val="FF0000"/>
                </a:solidFill>
                <a:latin typeface="Courier New" panose="02070309020205020404" pitchFamily="49" charset="0"/>
                <a:cs typeface="Courier New" panose="02070309020205020404" pitchFamily="49" charset="0"/>
              </a:rPr>
              <a:t>pd</a:t>
            </a:r>
            <a:r>
              <a:rPr lang="de-DE" b="1" dirty="0">
                <a:solidFill>
                  <a:srgbClr val="FF0000"/>
                </a:solidFill>
                <a:latin typeface="Courier New" panose="02070309020205020404" pitchFamily="49" charset="0"/>
                <a:cs typeface="Courier New" panose="02070309020205020404" pitchFamily="49" charset="0"/>
              </a:rPr>
              <a:t>] </a:t>
            </a:r>
            <a:r>
              <a:rPr lang="de-DE" dirty="0">
                <a:solidFill>
                  <a:srgbClr val="FF0000"/>
                </a:solidFill>
                <a:latin typeface="Courier New" panose="02070309020205020404" pitchFamily="49" charset="0"/>
                <a:cs typeface="Courier New" panose="02070309020205020404" pitchFamily="49" charset="0"/>
              </a:rPr>
              <a:t>(</a:t>
            </a:r>
            <a:r>
              <a:rPr lang="de-DE" dirty="0" err="1">
                <a:solidFill>
                  <a:srgbClr val="FF0000"/>
                </a:solidFill>
                <a:latin typeface="Courier New" panose="02070309020205020404" pitchFamily="49" charset="0"/>
                <a:cs typeface="Courier New" panose="02070309020205020404" pitchFamily="49" charset="0"/>
              </a:rPr>
              <a:t>dimwgt</a:t>
            </a:r>
            <a:r>
              <a:rPr lang="de-DE" dirty="0">
                <a:solidFill>
                  <a:srgbClr val="FF0000"/>
                </a:solidFill>
                <a:latin typeface="Courier New" panose="02070309020205020404" pitchFamily="49" charset="0"/>
                <a:cs typeface="Courier New" panose="02070309020205020404" pitchFamily="49" charset="0"/>
              </a:rPr>
              <a:t>)</a:t>
            </a:r>
            <a:endParaRPr lang="de-DE" dirty="0">
              <a:solidFill>
                <a:srgbClr val="FF0000"/>
              </a:solidFill>
            </a:endParaRPr>
          </a:p>
        </p:txBody>
      </p:sp>
      <p:sp>
        <p:nvSpPr>
          <p:cNvPr id="16" name="Textfeld 15">
            <a:extLst>
              <a:ext uri="{FF2B5EF4-FFF2-40B4-BE49-F238E27FC236}">
                <a16:creationId xmlns:a16="http://schemas.microsoft.com/office/drawing/2014/main" id="{287FC229-2629-2EB5-C17B-3854B276090B}"/>
              </a:ext>
            </a:extLst>
          </p:cNvPr>
          <p:cNvSpPr txBox="1"/>
          <p:nvPr/>
        </p:nvSpPr>
        <p:spPr>
          <a:xfrm>
            <a:off x="6704203" y="1607148"/>
            <a:ext cx="1593905" cy="646331"/>
          </a:xfrm>
          <a:prstGeom prst="rect">
            <a:avLst/>
          </a:prstGeom>
          <a:noFill/>
        </p:spPr>
        <p:txBody>
          <a:bodyPr wrap="square">
            <a:spAutoFit/>
          </a:bodyPr>
          <a:lstStyle/>
          <a:p>
            <a:r>
              <a:rPr lang="de-DE" b="1" dirty="0" err="1">
                <a:solidFill>
                  <a:srgbClr val="FF0000"/>
                </a:solidFill>
                <a:latin typeface="Courier New" panose="02070309020205020404" pitchFamily="49" charset="0"/>
                <a:cs typeface="Courier New" panose="02070309020205020404" pitchFamily="49" charset="0"/>
              </a:rPr>
              <a:t>mwwis</a:t>
            </a:r>
            <a:r>
              <a:rPr lang="de-DE" b="1" dirty="0">
                <a:solidFill>
                  <a:srgbClr val="FF0000"/>
                </a:solidFill>
                <a:latin typeface="Courier New" panose="02070309020205020404" pitchFamily="49" charset="0"/>
                <a:cs typeface="Courier New" panose="02070309020205020404" pitchFamily="49" charset="0"/>
              </a:rPr>
              <a:t> [</a:t>
            </a:r>
            <a:r>
              <a:rPr lang="de-DE" b="1" dirty="0" err="1">
                <a:solidFill>
                  <a:srgbClr val="FF0000"/>
                </a:solidFill>
                <a:latin typeface="Courier New" panose="02070309020205020404" pitchFamily="49" charset="0"/>
                <a:cs typeface="Courier New" panose="02070309020205020404" pitchFamily="49" charset="0"/>
              </a:rPr>
              <a:t>pd</a:t>
            </a:r>
            <a:r>
              <a:rPr lang="de-DE" b="1" dirty="0">
                <a:solidFill>
                  <a:srgbClr val="FF0000"/>
                </a:solidFill>
                <a:latin typeface="Courier New" panose="02070309020205020404" pitchFamily="49" charset="0"/>
                <a:cs typeface="Courier New" panose="02070309020205020404" pitchFamily="49" charset="0"/>
              </a:rPr>
              <a:t>] </a:t>
            </a:r>
            <a:r>
              <a:rPr lang="de-DE" dirty="0">
                <a:solidFill>
                  <a:srgbClr val="FF0000"/>
                </a:solidFill>
                <a:latin typeface="Courier New" panose="02070309020205020404" pitchFamily="49" charset="0"/>
                <a:cs typeface="Courier New" panose="02070309020205020404" pitchFamily="49" charset="0"/>
              </a:rPr>
              <a:t>(</a:t>
            </a:r>
            <a:r>
              <a:rPr lang="de-DE" dirty="0" err="1">
                <a:solidFill>
                  <a:srgbClr val="FF0000"/>
                </a:solidFill>
                <a:latin typeface="Courier New" panose="02070309020205020404" pitchFamily="49" charset="0"/>
                <a:cs typeface="Courier New" panose="02070309020205020404" pitchFamily="49" charset="0"/>
              </a:rPr>
              <a:t>dimwgt</a:t>
            </a:r>
            <a:r>
              <a:rPr lang="de-DE" dirty="0">
                <a:solidFill>
                  <a:srgbClr val="FF0000"/>
                </a:solidFill>
                <a:latin typeface="Courier New" panose="02070309020205020404" pitchFamily="49" charset="0"/>
                <a:cs typeface="Courier New" panose="02070309020205020404" pitchFamily="49" charset="0"/>
              </a:rPr>
              <a:t>)</a:t>
            </a:r>
            <a:endParaRPr lang="de-DE" dirty="0">
              <a:solidFill>
                <a:srgbClr val="FF0000"/>
              </a:solidFill>
            </a:endParaRPr>
          </a:p>
        </p:txBody>
      </p:sp>
      <p:sp>
        <p:nvSpPr>
          <p:cNvPr id="17" name="Textfeld 16">
            <a:extLst>
              <a:ext uri="{FF2B5EF4-FFF2-40B4-BE49-F238E27FC236}">
                <a16:creationId xmlns:a16="http://schemas.microsoft.com/office/drawing/2014/main" id="{3B559852-770F-9201-2954-DF27B5C15730}"/>
              </a:ext>
            </a:extLst>
          </p:cNvPr>
          <p:cNvSpPr txBox="1"/>
          <p:nvPr/>
        </p:nvSpPr>
        <p:spPr>
          <a:xfrm>
            <a:off x="9898785" y="1791814"/>
            <a:ext cx="1281405" cy="923330"/>
          </a:xfrm>
          <a:prstGeom prst="rect">
            <a:avLst/>
          </a:prstGeom>
          <a:noFill/>
        </p:spPr>
        <p:txBody>
          <a:bodyPr wrap="square">
            <a:spAutoFit/>
          </a:bodyPr>
          <a:lstStyle/>
          <a:p>
            <a:r>
              <a:rPr lang="de-DE" b="1" dirty="0" err="1">
                <a:solidFill>
                  <a:srgbClr val="FF0000"/>
                </a:solidFill>
                <a:latin typeface="Courier New" panose="02070309020205020404" pitchFamily="49" charset="0"/>
                <a:cs typeface="Courier New" panose="02070309020205020404" pitchFamily="49" charset="0"/>
              </a:rPr>
              <a:t>mgdiv</a:t>
            </a:r>
            <a:r>
              <a:rPr lang="de-DE" b="1" dirty="0">
                <a:solidFill>
                  <a:srgbClr val="FF0000"/>
                </a:solidFill>
                <a:latin typeface="Courier New" panose="02070309020205020404" pitchFamily="49" charset="0"/>
                <a:cs typeface="Courier New" panose="02070309020205020404" pitchFamily="49" charset="0"/>
              </a:rPr>
              <a:t> </a:t>
            </a:r>
            <a:r>
              <a:rPr lang="de-DE" dirty="0" err="1">
                <a:solidFill>
                  <a:srgbClr val="FF0000"/>
                </a:solidFill>
                <a:latin typeface="Courier New" panose="02070309020205020404" pitchFamily="49" charset="0"/>
                <a:cs typeface="Courier New" panose="02070309020205020404" pitchFamily="49" charset="0"/>
              </a:rPr>
              <a:t>rescale</a:t>
            </a:r>
            <a:r>
              <a:rPr lang="de-DE" b="1" dirty="0">
                <a:solidFill>
                  <a:srgbClr val="FF0000"/>
                </a:solidFill>
                <a:latin typeface="Courier New" panose="02070309020205020404" pitchFamily="49" charset="0"/>
                <a:cs typeface="Courier New" panose="02070309020205020404" pitchFamily="49" charset="0"/>
              </a:rPr>
              <a:t> </a:t>
            </a:r>
            <a:r>
              <a:rPr lang="de-DE" dirty="0">
                <a:solidFill>
                  <a:srgbClr val="FF0000"/>
                </a:solidFill>
                <a:latin typeface="Courier New" panose="02070309020205020404" pitchFamily="49" charset="0"/>
                <a:cs typeface="Courier New" panose="02070309020205020404" pitchFamily="49" charset="0"/>
              </a:rPr>
              <a:t>(</a:t>
            </a:r>
            <a:r>
              <a:rPr lang="de-DE" dirty="0" err="1">
                <a:solidFill>
                  <a:srgbClr val="FF0000"/>
                </a:solidFill>
                <a:latin typeface="Courier New" panose="02070309020205020404" pitchFamily="49" charset="0"/>
                <a:cs typeface="Courier New" panose="02070309020205020404" pitchFamily="49" charset="0"/>
              </a:rPr>
              <a:t>dimwgt</a:t>
            </a:r>
            <a:r>
              <a:rPr lang="de-DE" dirty="0">
                <a:solidFill>
                  <a:srgbClr val="FF0000"/>
                </a:solidFill>
                <a:latin typeface="Courier New" panose="02070309020205020404" pitchFamily="49" charset="0"/>
                <a:cs typeface="Courier New" panose="02070309020205020404" pitchFamily="49" charset="0"/>
              </a:rPr>
              <a:t>)</a:t>
            </a:r>
            <a:endParaRPr lang="de-DE" dirty="0">
              <a:solidFill>
                <a:srgbClr val="FF0000"/>
              </a:solidFill>
            </a:endParaRPr>
          </a:p>
        </p:txBody>
      </p:sp>
    </p:spTree>
    <p:extLst>
      <p:ext uri="{BB962C8B-B14F-4D97-AF65-F5344CB8AC3E}">
        <p14:creationId xmlns:p14="http://schemas.microsoft.com/office/powerpoint/2010/main" val="2431795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4D46731-9B31-DCD0-1E70-7846C0E17BEF}"/>
              </a:ext>
            </a:extLst>
          </p:cNvPr>
          <p:cNvPicPr>
            <a:picLocks noChangeAspect="1"/>
          </p:cNvPicPr>
          <p:nvPr/>
        </p:nvPicPr>
        <p:blipFill>
          <a:blip r:embed="rId2"/>
          <a:stretch>
            <a:fillRect/>
          </a:stretch>
        </p:blipFill>
        <p:spPr>
          <a:xfrm>
            <a:off x="1057573" y="1035697"/>
            <a:ext cx="9168777" cy="5405173"/>
          </a:xfrm>
          <a:prstGeom prst="rect">
            <a:avLst/>
          </a:prstGeom>
        </p:spPr>
      </p:pic>
    </p:spTree>
    <p:extLst>
      <p:ext uri="{BB962C8B-B14F-4D97-AF65-F5344CB8AC3E}">
        <p14:creationId xmlns:p14="http://schemas.microsoft.com/office/powerpoint/2010/main" val="1719228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CDAD15A-23CA-4507-83B6-0E081E66EA82}"/>
              </a:ext>
            </a:extLst>
          </p:cNvPr>
          <p:cNvSpPr>
            <a:spLocks noGrp="1"/>
          </p:cNvSpPr>
          <p:nvPr>
            <p:ph type="body" idx="1"/>
          </p:nvPr>
        </p:nvSpPr>
        <p:spPr>
          <a:xfrm>
            <a:off x="681380" y="63755"/>
            <a:ext cx="9411745" cy="491826"/>
          </a:xfrm>
        </p:spPr>
        <p:txBody>
          <a:bodyPr/>
          <a:lstStyle/>
          <a:p>
            <a:r>
              <a:rPr lang="de-DE" dirty="0" err="1"/>
              <a:t>Programs</a:t>
            </a:r>
            <a:r>
              <a:rPr lang="de-DE" dirty="0"/>
              <a:t> 	</a:t>
            </a:r>
            <a:r>
              <a:rPr lang="de-DE" dirty="0">
                <a:solidFill>
                  <a:schemeClr val="accent5"/>
                </a:solidFill>
              </a:rPr>
              <a:t>MWWIS - </a:t>
            </a:r>
            <a:r>
              <a:rPr lang="de-DE" b="1" dirty="0">
                <a:solidFill>
                  <a:schemeClr val="accent5"/>
                </a:solidFill>
                <a:latin typeface="Courier New" panose="02070309020205020404" pitchFamily="49" charset="0"/>
                <a:cs typeface="Courier New" panose="02070309020205020404" pitchFamily="49" charset="0"/>
              </a:rPr>
              <a:t>multi-dimensional </a:t>
            </a:r>
            <a:r>
              <a:rPr lang="de-DE" b="1" dirty="0" err="1">
                <a:solidFill>
                  <a:schemeClr val="accent5"/>
                </a:solidFill>
                <a:latin typeface="Courier New" panose="02070309020205020404" pitchFamily="49" charset="0"/>
                <a:cs typeface="Courier New" panose="02070309020205020404" pitchFamily="49" charset="0"/>
              </a:rPr>
              <a:t>WellBeing</a:t>
            </a:r>
            <a:endParaRPr lang="de-DE" b="1" dirty="0">
              <a:solidFill>
                <a:schemeClr val="accent5"/>
              </a:solidFill>
              <a:latin typeface="Courier New" panose="02070309020205020404" pitchFamily="49" charset="0"/>
              <a:cs typeface="Courier New" panose="02070309020205020404" pitchFamily="49" charset="0"/>
            </a:endParaRPr>
          </a:p>
          <a:p>
            <a:pPr algn="r"/>
            <a:endParaRPr lang="de-DE" dirty="0"/>
          </a:p>
        </p:txBody>
      </p:sp>
      <p:sp>
        <p:nvSpPr>
          <p:cNvPr id="5" name="Textplatzhalter 2">
            <a:extLst>
              <a:ext uri="{FF2B5EF4-FFF2-40B4-BE49-F238E27FC236}">
                <a16:creationId xmlns:a16="http://schemas.microsoft.com/office/drawing/2014/main" id="{A684C74F-F45E-20D5-3338-4EF94A95A7CC}"/>
              </a:ext>
            </a:extLst>
          </p:cNvPr>
          <p:cNvSpPr txBox="1">
            <a:spLocks/>
          </p:cNvSpPr>
          <p:nvPr/>
        </p:nvSpPr>
        <p:spPr>
          <a:xfrm>
            <a:off x="326020" y="1255192"/>
            <a:ext cx="11539960" cy="56028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lnSpc>
                <a:spcPct val="115000"/>
              </a:lnSpc>
              <a:spcAft>
                <a:spcPts val="6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767921EC-39A5-00AE-D2F1-C8CEA682CB1B}"/>
              </a:ext>
            </a:extLst>
          </p:cNvPr>
          <p:cNvSpPr txBox="1"/>
          <p:nvPr/>
        </p:nvSpPr>
        <p:spPr>
          <a:xfrm>
            <a:off x="681380" y="555581"/>
            <a:ext cx="11184600" cy="4431983"/>
          </a:xfrm>
          <a:prstGeom prst="rect">
            <a:avLst/>
          </a:prstGeom>
          <a:noFill/>
        </p:spPr>
        <p:txBody>
          <a:bodyPr wrap="square" rtlCol="0">
            <a:spAutoFit/>
          </a:bodyPr>
          <a:lstStyle/>
          <a:p>
            <a:r>
              <a:rPr lang="de-DE" sz="1200" dirty="0">
                <a:latin typeface="Courier New" panose="02070309020205020404" pitchFamily="49" charset="0"/>
                <a:cs typeface="Courier New" panose="02070309020205020404" pitchFamily="49" charset="0"/>
              </a:rPr>
              <a:t> </a:t>
            </a:r>
          </a:p>
          <a:p>
            <a:r>
              <a:rPr lang="de-DE" sz="1200" b="1" dirty="0" err="1">
                <a:latin typeface="Courier New" panose="02070309020205020404" pitchFamily="49" charset="0"/>
                <a:cs typeface="Courier New" panose="02070309020205020404" pitchFamily="49" charset="0"/>
              </a:rPr>
              <a:t>program</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define</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mwwis</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eclass</a:t>
            </a:r>
            <a:endParaRPr lang="de-DE" sz="1200" b="1" dirty="0">
              <a:latin typeface="Courier New" panose="02070309020205020404" pitchFamily="49" charset="0"/>
              <a:cs typeface="Courier New" panose="02070309020205020404" pitchFamily="49" charset="0"/>
            </a:endParaRPr>
          </a:p>
          <a:p>
            <a:r>
              <a:rPr lang="de-DE" sz="1200" b="1" dirty="0" err="1">
                <a:latin typeface="Courier New" panose="02070309020205020404" pitchFamily="49" charset="0"/>
                <a:cs typeface="Courier New" panose="02070309020205020404" pitchFamily="49" charset="0"/>
              </a:rPr>
              <a:t>syntax</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if</a:t>
            </a:r>
            <a:r>
              <a:rPr lang="de-DE" sz="1200" b="1" dirty="0">
                <a:latin typeface="Courier New" panose="02070309020205020404" pitchFamily="49" charset="0"/>
                <a:cs typeface="Courier New" panose="02070309020205020404" pitchFamily="49" charset="0"/>
              </a:rPr>
              <a:t>] [in] [</a:t>
            </a:r>
            <a:r>
              <a:rPr lang="de-DE" sz="1200" b="1" dirty="0" err="1">
                <a:latin typeface="Courier New" panose="02070309020205020404" pitchFamily="49" charset="0"/>
                <a:cs typeface="Courier New" panose="02070309020205020404" pitchFamily="49" charset="0"/>
              </a:rPr>
              <a:t>pweight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aweight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iweight</a:t>
            </a:r>
            <a:r>
              <a:rPr lang="de-DE" sz="1200" b="1" dirty="0">
                <a:latin typeface="Courier New" panose="02070309020205020404" pitchFamily="49" charset="0"/>
                <a:cs typeface="Courier New" panose="02070309020205020404" pitchFamily="49" charset="0"/>
              </a:rPr>
              <a:t>], </a:t>
            </a:r>
            <a:r>
              <a:rPr lang="de-DE" sz="1200" b="1" dirty="0">
                <a:solidFill>
                  <a:srgbClr val="00B050"/>
                </a:solidFill>
                <a:highlight>
                  <a:srgbClr val="FFFF00"/>
                </a:highlight>
                <a:latin typeface="Courier New" panose="02070309020205020404" pitchFamily="49" charset="0"/>
                <a:cs typeface="Courier New" panose="02070309020205020404" pitchFamily="49" charset="0"/>
              </a:rPr>
              <a:t>w(</a:t>
            </a:r>
            <a:r>
              <a:rPr lang="de-DE" sz="1200" b="1" dirty="0" err="1">
                <a:solidFill>
                  <a:srgbClr val="00B050"/>
                </a:solidFill>
                <a:highlight>
                  <a:srgbClr val="FFFF00"/>
                </a:highlight>
                <a:latin typeface="Courier New" panose="02070309020205020404" pitchFamily="49" charset="0"/>
                <a:cs typeface="Courier New" panose="02070309020205020404" pitchFamily="49" charset="0"/>
              </a:rPr>
              <a:t>varlist</a:t>
            </a:r>
            <a:r>
              <a:rPr lang="de-DE" sz="1200" b="1" dirty="0">
                <a:solidFill>
                  <a:srgbClr val="00B050"/>
                </a:solidFill>
                <a:highlight>
                  <a:srgbClr val="FFFF00"/>
                </a:highlight>
                <a:latin typeface="Courier New" panose="02070309020205020404" pitchFamily="49" charset="0"/>
                <a:cs typeface="Courier New" panose="02070309020205020404" pitchFamily="49" charset="0"/>
              </a:rPr>
              <a:t>)</a:t>
            </a:r>
            <a:r>
              <a:rPr lang="de-DE" sz="1200" b="1" dirty="0">
                <a:solidFill>
                  <a:srgbClr val="00B050"/>
                </a:solidFill>
                <a:latin typeface="Courier New" panose="02070309020205020404" pitchFamily="49" charset="0"/>
                <a:cs typeface="Courier New" panose="02070309020205020404" pitchFamily="49" charset="0"/>
              </a:rPr>
              <a:t>    [ </a:t>
            </a:r>
            <a:r>
              <a:rPr lang="de-DE" sz="1200" b="1" dirty="0" err="1">
                <a:solidFill>
                  <a:srgbClr val="00B050"/>
                </a:solidFill>
                <a:latin typeface="Courier New" panose="02070309020205020404" pitchFamily="49" charset="0"/>
                <a:cs typeface="Courier New" panose="02070309020205020404" pitchFamily="49" charset="0"/>
              </a:rPr>
              <a:t>weq</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a:latin typeface="Courier New" panose="02070309020205020404" pitchFamily="49" charset="0"/>
                <a:cs typeface="Courier New" panose="02070309020205020404" pitchFamily="49" charset="0"/>
              </a:rPr>
              <a:t>	  	///				</a:t>
            </a:r>
            <a:r>
              <a:rPr lang="de-DE" sz="1200" b="1" dirty="0" err="1">
                <a:solidFill>
                  <a:srgbClr val="00B050"/>
                </a:solidFill>
                <a:highlight>
                  <a:srgbClr val="FFFF00"/>
                </a:highlight>
                <a:latin typeface="Courier New" panose="02070309020205020404" pitchFamily="49" charset="0"/>
                <a:cs typeface="Courier New" panose="02070309020205020404" pitchFamily="49" charset="0"/>
              </a:rPr>
              <a:t>af</a:t>
            </a:r>
            <a:r>
              <a:rPr lang="de-DE" sz="1200" b="1" dirty="0">
                <a:solidFill>
                  <a:srgbClr val="00B050"/>
                </a:solidFill>
                <a:highlight>
                  <a:srgbClr val="FFFF00"/>
                </a:highlight>
                <a:latin typeface="Courier New" panose="02070309020205020404" pitchFamily="49" charset="0"/>
                <a:cs typeface="Courier New" panose="02070309020205020404" pitchFamily="49" charset="0"/>
              </a:rPr>
              <a:t> </a:t>
            </a:r>
            <a:r>
              <a:rPr lang="de-DE" sz="1200" b="1" dirty="0">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af_k</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ri</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ri_th</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max</a:t>
            </a:r>
            <a:r>
              <a:rPr lang="de-DE" sz="1200" b="1" dirty="0">
                <a:latin typeface="Courier New" panose="02070309020205020404" pitchFamily="49" charset="0"/>
                <a:cs typeface="Courier New" panose="02070309020205020404" pitchFamily="49" charset="0"/>
              </a:rPr>
              <a:t>=1) </a:t>
            </a:r>
            <a:r>
              <a:rPr lang="de-DE" sz="1200" b="1" dirty="0" err="1">
                <a:latin typeface="Courier New" panose="02070309020205020404" pitchFamily="49" charset="0"/>
                <a:cs typeface="Courier New" panose="02070309020205020404" pitchFamily="49" charset="0"/>
              </a:rPr>
              <a:t>wdim</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partial		///				</a:t>
            </a:r>
            <a:r>
              <a:rPr lang="de-DE" sz="1200" b="1" dirty="0" err="1">
                <a:latin typeface="Courier New" panose="02070309020205020404" pitchFamily="49" charset="0"/>
                <a:cs typeface="Courier New" panose="02070309020205020404" pitchFamily="49" charset="0"/>
              </a:rPr>
              <a:t>bs</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bs_strata</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max</a:t>
            </a:r>
            <a:r>
              <a:rPr lang="de-DE" sz="1200" b="1" dirty="0">
                <a:latin typeface="Courier New" panose="02070309020205020404" pitchFamily="49" charset="0"/>
                <a:cs typeface="Courier New" panose="02070309020205020404" pitchFamily="49" charset="0"/>
              </a:rPr>
              <a:t>=1) </a:t>
            </a:r>
            <a:r>
              <a:rPr lang="de-DE" sz="1200" b="1" dirty="0" err="1">
                <a:latin typeface="Courier New" panose="02070309020205020404" pitchFamily="49" charset="0"/>
                <a:cs typeface="Courier New" panose="02070309020205020404" pitchFamily="49" charset="0"/>
              </a:rPr>
              <a:t>bs_rep</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max</a:t>
            </a:r>
            <a:r>
              <a:rPr lang="de-DE" sz="1200" b="1" dirty="0">
                <a:latin typeface="Courier New" panose="02070309020205020404" pitchFamily="49" charset="0"/>
                <a:cs typeface="Courier New" panose="02070309020205020404" pitchFamily="49" charset="0"/>
              </a:rPr>
              <a:t>=1) </a:t>
            </a:r>
            <a:r>
              <a:rPr lang="de-DE" sz="1200" b="1" dirty="0" err="1">
                <a:latin typeface="Courier New" panose="02070309020205020404" pitchFamily="49" charset="0"/>
                <a:cs typeface="Courier New" panose="02070309020205020404" pitchFamily="49" charset="0"/>
              </a:rPr>
              <a:t>bs_seed</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max</a:t>
            </a:r>
            <a:r>
              <a:rPr lang="de-DE" sz="1200" b="1" dirty="0">
                <a:latin typeface="Courier New" panose="02070309020205020404" pitchFamily="49" charset="0"/>
                <a:cs typeface="Courier New" panose="02070309020205020404" pitchFamily="49" charset="0"/>
              </a:rPr>
              <a:t>=1) </a:t>
            </a:r>
            <a:r>
              <a:rPr lang="de-DE" sz="1200" b="1" dirty="0" err="1">
                <a:latin typeface="Courier New" panose="02070309020205020404" pitchFamily="49" charset="0"/>
                <a:cs typeface="Courier New" panose="02070309020205020404" pitchFamily="49" charset="0"/>
              </a:rPr>
              <a:t>svy</a:t>
            </a:r>
            <a:r>
              <a:rPr lang="de-DE" sz="1200" b="1" dirty="0">
                <a:latin typeface="Courier New" panose="02070309020205020404" pitchFamily="49" charset="0"/>
                <a:cs typeface="Courier New" panose="02070309020205020404" pitchFamily="49" charset="0"/>
              </a:rPr>
              <a:t>	///				</a:t>
            </a:r>
            <a:r>
              <a:rPr lang="de-DE" sz="1200" b="1" dirty="0" err="1">
                <a:highlight>
                  <a:srgbClr val="FFFF00"/>
                </a:highlight>
                <a:latin typeface="Courier New" panose="02070309020205020404" pitchFamily="49" charset="0"/>
                <a:cs typeface="Courier New" panose="02070309020205020404" pitchFamily="49" charset="0"/>
              </a:rPr>
              <a:t>DECOMPosition</a:t>
            </a:r>
            <a:r>
              <a:rPr lang="de-DE" sz="1200" b="1" dirty="0">
                <a:highlight>
                  <a:srgbClr val="FFFF00"/>
                </a:highlight>
                <a:latin typeface="Courier New" panose="02070309020205020404" pitchFamily="49" charset="0"/>
                <a:cs typeface="Courier New" panose="02070309020205020404" pitchFamily="49" charset="0"/>
              </a:rPr>
              <a:t> </a:t>
            </a:r>
            <a:r>
              <a:rPr lang="de-DE" sz="1200" b="1" dirty="0" err="1">
                <a:highlight>
                  <a:srgbClr val="FFFF00"/>
                </a:highlight>
                <a:latin typeface="Courier New" panose="02070309020205020404" pitchFamily="49" charset="0"/>
                <a:cs typeface="Courier New" panose="02070309020205020404" pitchFamily="49" charset="0"/>
              </a:rPr>
              <a:t>SUBGroup</a:t>
            </a:r>
            <a:r>
              <a:rPr lang="de-DE" sz="1200" b="1" dirty="0">
                <a:highlight>
                  <a:srgbClr val="FFFF00"/>
                </a:highlight>
                <a:latin typeface="Courier New" panose="02070309020205020404" pitchFamily="49" charset="0"/>
                <a:cs typeface="Courier New" panose="02070309020205020404" pitchFamily="49" charset="0"/>
              </a:rPr>
              <a:t>(</a:t>
            </a:r>
            <a:r>
              <a:rPr lang="de-DE" sz="1200" b="1" dirty="0" err="1">
                <a:highlight>
                  <a:srgbClr val="FFFF00"/>
                </a:highlight>
                <a:latin typeface="Courier New" panose="02070309020205020404" pitchFamily="49" charset="0"/>
                <a:cs typeface="Courier New" panose="02070309020205020404" pitchFamily="49" charset="0"/>
              </a:rPr>
              <a:t>varlist</a:t>
            </a:r>
            <a:r>
              <a:rPr lang="de-DE" sz="1200" b="1" dirty="0">
                <a:highlight>
                  <a:srgbClr val="FFFF00"/>
                </a:highlight>
                <a:latin typeface="Courier New" panose="02070309020205020404" pitchFamily="49" charset="0"/>
                <a:cs typeface="Courier New" panose="02070309020205020404" pitchFamily="49" charset="0"/>
              </a:rPr>
              <a:t> </a:t>
            </a:r>
            <a:r>
              <a:rPr lang="de-DE" sz="1200" b="1" dirty="0" err="1">
                <a:highlight>
                  <a:srgbClr val="FFFF00"/>
                </a:highlight>
                <a:latin typeface="Courier New" panose="02070309020205020404" pitchFamily="49" charset="0"/>
                <a:cs typeface="Courier New" panose="02070309020205020404" pitchFamily="49" charset="0"/>
              </a:rPr>
              <a:t>max</a:t>
            </a:r>
            <a:r>
              <a:rPr lang="de-DE" sz="1200" b="1" dirty="0">
                <a:highlight>
                  <a:srgbClr val="FFFF00"/>
                </a:highlight>
                <a:latin typeface="Courier New" panose="02070309020205020404" pitchFamily="49" charset="0"/>
                <a:cs typeface="Courier New" panose="02070309020205020404" pitchFamily="49" charset="0"/>
              </a:rPr>
              <a:t>=1) </a:t>
            </a:r>
            <a:r>
              <a:rPr lang="de-DE" sz="1200" b="1" dirty="0" err="1">
                <a:highlight>
                  <a:srgbClr val="FFFF00"/>
                </a:highlight>
                <a:latin typeface="Courier New" panose="02070309020205020404" pitchFamily="49" charset="0"/>
                <a:cs typeface="Courier New" panose="02070309020205020404" pitchFamily="49" charset="0"/>
              </a:rPr>
              <a:t>GROUPdecomp</a:t>
            </a:r>
            <a:r>
              <a:rPr lang="de-DE" sz="1200" b="1" dirty="0">
                <a:highlight>
                  <a:srgbClr val="FFFF00"/>
                </a:highlight>
                <a:latin typeface="Courier New" panose="02070309020205020404" pitchFamily="49" charset="0"/>
                <a:cs typeface="Courier New" panose="02070309020205020404" pitchFamily="49" charset="0"/>
              </a:rPr>
              <a:t>(</a:t>
            </a:r>
            <a:r>
              <a:rPr lang="de-DE" sz="1200" b="1" dirty="0" err="1">
                <a:highlight>
                  <a:srgbClr val="FFFF00"/>
                </a:highlight>
                <a:latin typeface="Courier New" panose="02070309020205020404" pitchFamily="49" charset="0"/>
                <a:cs typeface="Courier New" panose="02070309020205020404" pitchFamily="49" charset="0"/>
              </a:rPr>
              <a:t>varlist</a:t>
            </a:r>
            <a:r>
              <a:rPr lang="de-DE" sz="1200" b="1" dirty="0">
                <a:highlight>
                  <a:srgbClr val="FFFF00"/>
                </a:highlight>
                <a:latin typeface="Courier New" panose="02070309020205020404" pitchFamily="49" charset="0"/>
                <a:cs typeface="Courier New" panose="02070309020205020404" pitchFamily="49" charset="0"/>
              </a:rPr>
              <a:t> </a:t>
            </a:r>
            <a:r>
              <a:rPr lang="de-DE" sz="1200" b="1" dirty="0" err="1">
                <a:highlight>
                  <a:srgbClr val="FFFF00"/>
                </a:highlight>
                <a:latin typeface="Courier New" panose="02070309020205020404" pitchFamily="49" charset="0"/>
                <a:cs typeface="Courier New" panose="02070309020205020404" pitchFamily="49" charset="0"/>
              </a:rPr>
              <a:t>max</a:t>
            </a:r>
            <a:r>
              <a:rPr lang="de-DE" sz="1200" b="1" dirty="0">
                <a:highlight>
                  <a:srgbClr val="FFFF00"/>
                </a:highlight>
                <a:latin typeface="Courier New" panose="02070309020205020404" pitchFamily="49" charset="0"/>
                <a:cs typeface="Courier New" panose="02070309020205020404" pitchFamily="49" charset="0"/>
              </a:rPr>
              <a:t>=1) </a:t>
            </a:r>
            <a:r>
              <a:rPr lang="de-DE" sz="1200" b="1" dirty="0">
                <a:latin typeface="Courier New" panose="02070309020205020404" pitchFamily="49" charset="0"/>
                <a:cs typeface="Courier New" panose="02070309020205020404" pitchFamily="49" charset="0"/>
              </a:rPr>
              <a:t>		///                         		</a:t>
            </a:r>
            <a:r>
              <a:rPr lang="de-DE" sz="1200" b="1" dirty="0" err="1">
                <a:solidFill>
                  <a:srgbClr val="00B050"/>
                </a:solidFill>
                <a:latin typeface="Courier New" panose="02070309020205020404" pitchFamily="49" charset="0"/>
                <a:cs typeface="Courier New" panose="02070309020205020404" pitchFamily="49" charset="0"/>
              </a:rPr>
              <a:t>eps</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tau(</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q(</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l(</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max</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lim</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a:latin typeface="Courier New" panose="02070309020205020404" pitchFamily="49" charset="0"/>
                <a:cs typeface="Courier New" panose="02070309020205020404" pitchFamily="49" charset="0"/>
              </a:rPr>
              <a:t>	///				lim2(</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l2(</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eps2(</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/*2. Segment*/			///				lim3(</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l3(</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eps3(</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/*3. Segment*/ 			///				</a:t>
            </a:r>
            <a:r>
              <a:rPr lang="de-DE" sz="1200" b="1" dirty="0" err="1">
                <a:solidFill>
                  <a:srgbClr val="00B050"/>
                </a:solidFill>
                <a:latin typeface="Courier New" panose="02070309020205020404" pitchFamily="49" charset="0"/>
                <a:cs typeface="Courier New" panose="02070309020205020404" pitchFamily="49" charset="0"/>
              </a:rPr>
              <a:t>m_a</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max</a:t>
            </a:r>
            <a:r>
              <a:rPr lang="de-DE" sz="1200" b="1" dirty="0">
                <a:solidFill>
                  <a:srgbClr val="00B050"/>
                </a:solidFill>
                <a:latin typeface="Courier New" panose="02070309020205020404" pitchFamily="49" charset="0"/>
                <a:cs typeface="Courier New" panose="02070309020205020404" pitchFamily="49" charset="0"/>
              </a:rPr>
              <a:t>=1) </a:t>
            </a:r>
            <a:r>
              <a:rPr lang="de-DE" sz="1200" b="1" dirty="0" err="1">
                <a:solidFill>
                  <a:srgbClr val="00B050"/>
                </a:solidFill>
                <a:latin typeface="Courier New" panose="02070309020205020404" pitchFamily="49" charset="0"/>
                <a:cs typeface="Courier New" panose="02070309020205020404" pitchFamily="49" charset="0"/>
              </a:rPr>
              <a:t>mpw_q</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mpw_x</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mw_log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mw_logbase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mpw_log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mpw_logbase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				</a:t>
            </a:r>
            <a:r>
              <a:rPr lang="de-DE" sz="1200" b="1" dirty="0" err="1">
                <a:solidFill>
                  <a:srgbClr val="00B050"/>
                </a:solidFill>
                <a:highlight>
                  <a:srgbClr val="FFFF00"/>
                </a:highlight>
                <a:latin typeface="Courier New" panose="02070309020205020404" pitchFamily="49" charset="0"/>
                <a:cs typeface="Courier New" panose="02070309020205020404" pitchFamily="49" charset="0"/>
              </a:rPr>
              <a:t>details</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noresult</a:t>
            </a:r>
            <a:r>
              <a:rPr lang="de-DE" sz="1200" b="1" dirty="0">
                <a:latin typeface="Courier New" panose="02070309020205020404" pitchFamily="49" charset="0"/>
                <a:cs typeface="Courier New" panose="02070309020205020404" pitchFamily="49" charset="0"/>
              </a:rPr>
              <a:t> inputm0  </a:t>
            </a:r>
            <a:r>
              <a:rPr lang="de-DE" sz="1200" b="1" dirty="0" err="1">
                <a:solidFill>
                  <a:srgbClr val="00B050"/>
                </a:solidFill>
                <a:highlight>
                  <a:srgbClr val="FFFF00"/>
                </a:highlight>
                <a:latin typeface="Courier New" panose="02070309020205020404" pitchFamily="49" charset="0"/>
                <a:cs typeface="Courier New" panose="02070309020205020404" pitchFamily="49" charset="0"/>
              </a:rPr>
              <a:t>cardinal</a:t>
            </a:r>
            <a:r>
              <a:rPr lang="de-DE" sz="1200" b="1" dirty="0">
                <a:solidFill>
                  <a:srgbClr val="00B050"/>
                </a:solidFill>
                <a:highlight>
                  <a:srgbClr val="FFFF00"/>
                </a:highlight>
                <a:latin typeface="Courier New" panose="02070309020205020404" pitchFamily="49" charset="0"/>
                <a:cs typeface="Courier New" panose="02070309020205020404" pitchFamily="49" charset="0"/>
              </a:rPr>
              <a:t> </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a:latin typeface="Courier New" panose="02070309020205020404" pitchFamily="49" charset="0"/>
                <a:cs typeface="Courier New" panose="02070309020205020404" pitchFamily="49" charset="0"/>
              </a:rPr>
              <a:t> 					///	</a:t>
            </a:r>
          </a:p>
          <a:p>
            <a:endParaRPr lang="de-DE" sz="1200" b="1" dirty="0">
              <a:latin typeface="Courier New" panose="02070309020205020404" pitchFamily="49" charset="0"/>
              <a:cs typeface="Courier New" panose="02070309020205020404" pitchFamily="49" charset="0"/>
            </a:endParaRPr>
          </a:p>
          <a:p>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vmw_h</a:t>
            </a:r>
            <a:r>
              <a:rPr lang="de-DE" sz="1200" b="1" dirty="0">
                <a:latin typeface="Courier New" panose="02070309020205020404" pitchFamily="49" charset="0"/>
                <a:cs typeface="Courier New" panose="02070309020205020404" pitchFamily="49" charset="0"/>
              </a:rPr>
              <a:t>   vmw_h1  vmw_h0  </a:t>
            </a:r>
            <a:r>
              <a:rPr lang="de-DE" sz="1200" b="1" dirty="0" err="1">
                <a:latin typeface="Courier New" panose="02070309020205020404" pitchFamily="49" charset="0"/>
                <a:cs typeface="Courier New" panose="02070309020205020404" pitchFamily="49" charset="0"/>
              </a:rPr>
              <a:t>vmw_mw</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vmw_hc</a:t>
            </a:r>
            <a:r>
              <a:rPr lang="de-DE" sz="1200" b="1" dirty="0">
                <a:latin typeface="Courier New" panose="02070309020205020404" pitchFamily="49" charset="0"/>
                <a:cs typeface="Courier New" panose="02070309020205020404" pitchFamily="49" charset="0"/>
              </a:rPr>
              <a:t>  vmw_m0c  vmw_m1c  </a:t>
            </a:r>
            <a:r>
              <a:rPr lang="de-DE" sz="1200" b="1" dirty="0" err="1">
                <a:latin typeface="Courier New" panose="02070309020205020404" pitchFamily="49" charset="0"/>
                <a:cs typeface="Courier New" panose="02070309020205020404" pitchFamily="49" charset="0"/>
              </a:rPr>
              <a:t>vmw_mac</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vmpw_h</a:t>
            </a:r>
            <a:r>
              <a:rPr lang="de-DE" sz="1200" b="1" dirty="0">
                <a:latin typeface="Courier New" panose="02070309020205020404" pitchFamily="49" charset="0"/>
                <a:cs typeface="Courier New" panose="02070309020205020404" pitchFamily="49" charset="0"/>
              </a:rPr>
              <a:t> vmpw_h1 vmpw_h0 </a:t>
            </a:r>
            <a:r>
              <a:rPr lang="de-DE" sz="1200" b="1" dirty="0" err="1">
                <a:latin typeface="Courier New" panose="02070309020205020404" pitchFamily="49" charset="0"/>
                <a:cs typeface="Courier New" panose="02070309020205020404" pitchFamily="49" charset="0"/>
              </a:rPr>
              <a:t>vmpw_mw</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vmpw_hc</a:t>
            </a:r>
            <a:r>
              <a:rPr lang="de-DE" sz="1200" b="1" dirty="0">
                <a:latin typeface="Courier New" panose="02070309020205020404" pitchFamily="49" charset="0"/>
                <a:cs typeface="Courier New" panose="02070309020205020404" pitchFamily="49" charset="0"/>
              </a:rPr>
              <a:t> vmpw_m0c vmpw_m1c </a:t>
            </a:r>
            <a:r>
              <a:rPr lang="de-DE" sz="1200" b="1" dirty="0" err="1">
                <a:latin typeface="Courier New" panose="02070309020205020404" pitchFamily="49" charset="0"/>
                <a:cs typeface="Courier New" panose="02070309020205020404" pitchFamily="49" charset="0"/>
              </a:rPr>
              <a:t>vmpw_mac</a:t>
            </a:r>
            <a:r>
              <a:rPr lang="de-DE" sz="1200" b="1" dirty="0">
                <a:latin typeface="Courier New" panose="02070309020205020404" pitchFamily="49" charset="0"/>
                <a:cs typeface="Courier New" panose="02070309020205020404" pitchFamily="49" charset="0"/>
              </a:rPr>
              <a:t>		///				vmw_m0th vmw_m1th </a:t>
            </a:r>
            <a:r>
              <a:rPr lang="de-DE" sz="1200" b="1" dirty="0" err="1">
                <a:latin typeface="Courier New" panose="02070309020205020404" pitchFamily="49" charset="0"/>
                <a:cs typeface="Courier New" panose="02070309020205020404" pitchFamily="49" charset="0"/>
              </a:rPr>
              <a:t>vmw_math</a:t>
            </a:r>
            <a:r>
              <a:rPr lang="de-DE" sz="1200" b="1" dirty="0">
                <a:latin typeface="Courier New" panose="02070309020205020404" pitchFamily="49" charset="0"/>
                <a:cs typeface="Courier New" panose="02070309020205020404" pitchFamily="49" charset="0"/>
              </a:rPr>
              <a:t> vmpw_m0th vmpw_m1th </a:t>
            </a:r>
            <a:r>
              <a:rPr lang="de-DE" sz="1200" b="1" dirty="0" err="1">
                <a:latin typeface="Courier New" panose="02070309020205020404" pitchFamily="49" charset="0"/>
                <a:cs typeface="Courier New" panose="02070309020205020404" pitchFamily="49" charset="0"/>
              </a:rPr>
              <a:t>vmpw_math</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vmw_h_name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vmw_h1_name(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vmw_h0_name(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vmw_mw_name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vmpw_h_name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vmpw_h1_name(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vmpw_h0_name(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vmpw_mw_name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vmw_hc_name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vmw_m0c_name(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vmw_m1c_name(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vmw_mac_name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vmpw_hc_name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vmpw_m0c_name(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vmpw_m1c_name(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vmpw_mac_name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vmw_m0th_name(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vmw_m1th_name(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vmw_math_name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vmpw_m0th_name(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vmpw_m1th_name(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vmpw_math_name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vdim_w0(</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vdim_w1(</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vdim_wa</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a:t>
            </a:r>
            <a:r>
              <a:rPr lang="de-DE" b="1" dirty="0">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4178428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CDAD15A-23CA-4507-83B6-0E081E66EA82}"/>
              </a:ext>
            </a:extLst>
          </p:cNvPr>
          <p:cNvSpPr>
            <a:spLocks noGrp="1"/>
          </p:cNvSpPr>
          <p:nvPr>
            <p:ph type="body" idx="1"/>
          </p:nvPr>
        </p:nvSpPr>
        <p:spPr>
          <a:xfrm>
            <a:off x="681380" y="63755"/>
            <a:ext cx="9411745" cy="491826"/>
          </a:xfrm>
        </p:spPr>
        <p:txBody>
          <a:bodyPr/>
          <a:lstStyle/>
          <a:p>
            <a:r>
              <a:rPr lang="de-DE" dirty="0" err="1"/>
              <a:t>Programs</a:t>
            </a:r>
            <a:r>
              <a:rPr lang="de-DE" dirty="0"/>
              <a:t> 	</a:t>
            </a:r>
            <a:r>
              <a:rPr lang="de-DE" dirty="0">
                <a:solidFill>
                  <a:schemeClr val="accent5"/>
                </a:solidFill>
              </a:rPr>
              <a:t>MWWIS - </a:t>
            </a:r>
            <a:r>
              <a:rPr lang="de-DE" b="1" dirty="0">
                <a:solidFill>
                  <a:schemeClr val="accent5"/>
                </a:solidFill>
                <a:latin typeface="Courier New" panose="02070309020205020404" pitchFamily="49" charset="0"/>
                <a:cs typeface="Courier New" panose="02070309020205020404" pitchFamily="49" charset="0"/>
              </a:rPr>
              <a:t>multi-dimensional </a:t>
            </a:r>
            <a:r>
              <a:rPr lang="de-DE" b="1" dirty="0" err="1">
                <a:solidFill>
                  <a:schemeClr val="accent5"/>
                </a:solidFill>
                <a:latin typeface="Courier New" panose="02070309020205020404" pitchFamily="49" charset="0"/>
                <a:cs typeface="Courier New" panose="02070309020205020404" pitchFamily="49" charset="0"/>
              </a:rPr>
              <a:t>WellBeing</a:t>
            </a:r>
            <a:endParaRPr lang="de-DE" b="1" dirty="0">
              <a:solidFill>
                <a:schemeClr val="accent5"/>
              </a:solidFill>
              <a:latin typeface="Courier New" panose="02070309020205020404" pitchFamily="49" charset="0"/>
              <a:cs typeface="Courier New" panose="02070309020205020404" pitchFamily="49" charset="0"/>
            </a:endParaRPr>
          </a:p>
          <a:p>
            <a:pPr algn="r"/>
            <a:endParaRPr lang="de-DE" dirty="0"/>
          </a:p>
        </p:txBody>
      </p:sp>
      <p:sp>
        <p:nvSpPr>
          <p:cNvPr id="5" name="Textplatzhalter 2">
            <a:extLst>
              <a:ext uri="{FF2B5EF4-FFF2-40B4-BE49-F238E27FC236}">
                <a16:creationId xmlns:a16="http://schemas.microsoft.com/office/drawing/2014/main" id="{A684C74F-F45E-20D5-3338-4EF94A95A7CC}"/>
              </a:ext>
            </a:extLst>
          </p:cNvPr>
          <p:cNvSpPr txBox="1">
            <a:spLocks/>
          </p:cNvSpPr>
          <p:nvPr/>
        </p:nvSpPr>
        <p:spPr>
          <a:xfrm>
            <a:off x="326020" y="1255192"/>
            <a:ext cx="11539960" cy="56028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lnSpc>
                <a:spcPct val="115000"/>
              </a:lnSpc>
              <a:spcAft>
                <a:spcPts val="6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767921EC-39A5-00AE-D2F1-C8CEA682CB1B}"/>
              </a:ext>
            </a:extLst>
          </p:cNvPr>
          <p:cNvSpPr txBox="1"/>
          <p:nvPr/>
        </p:nvSpPr>
        <p:spPr>
          <a:xfrm>
            <a:off x="681380" y="555581"/>
            <a:ext cx="11184600" cy="4431983"/>
          </a:xfrm>
          <a:prstGeom prst="rect">
            <a:avLst/>
          </a:prstGeom>
          <a:noFill/>
        </p:spPr>
        <p:txBody>
          <a:bodyPr wrap="square" rtlCol="0">
            <a:spAutoFit/>
          </a:bodyPr>
          <a:lstStyle/>
          <a:p>
            <a:r>
              <a:rPr lang="de-DE" sz="1200" dirty="0">
                <a:latin typeface="Courier New" panose="02070309020205020404" pitchFamily="49" charset="0"/>
                <a:cs typeface="Courier New" panose="02070309020205020404" pitchFamily="49" charset="0"/>
              </a:rPr>
              <a:t> </a:t>
            </a:r>
          </a:p>
          <a:p>
            <a:r>
              <a:rPr lang="de-DE" sz="1200" b="1" dirty="0" err="1">
                <a:latin typeface="Courier New" panose="02070309020205020404" pitchFamily="49" charset="0"/>
                <a:cs typeface="Courier New" panose="02070309020205020404" pitchFamily="49" charset="0"/>
              </a:rPr>
              <a:t>program</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define</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mwwis</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eclass</a:t>
            </a:r>
            <a:endParaRPr lang="de-DE" sz="1200" b="1" dirty="0">
              <a:latin typeface="Courier New" panose="02070309020205020404" pitchFamily="49" charset="0"/>
              <a:cs typeface="Courier New" panose="02070309020205020404" pitchFamily="49" charset="0"/>
            </a:endParaRPr>
          </a:p>
          <a:p>
            <a:r>
              <a:rPr lang="de-DE" sz="1200" b="1" dirty="0" err="1">
                <a:latin typeface="Courier New" panose="02070309020205020404" pitchFamily="49" charset="0"/>
                <a:cs typeface="Courier New" panose="02070309020205020404" pitchFamily="49" charset="0"/>
              </a:rPr>
              <a:t>syntax</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if</a:t>
            </a:r>
            <a:r>
              <a:rPr lang="de-DE" sz="1200" b="1" dirty="0">
                <a:latin typeface="Courier New" panose="02070309020205020404" pitchFamily="49" charset="0"/>
                <a:cs typeface="Courier New" panose="02070309020205020404" pitchFamily="49" charset="0"/>
              </a:rPr>
              <a:t>] [in] [</a:t>
            </a:r>
            <a:r>
              <a:rPr lang="de-DE" sz="1200" b="1" dirty="0" err="1">
                <a:latin typeface="Courier New" panose="02070309020205020404" pitchFamily="49" charset="0"/>
                <a:cs typeface="Courier New" panose="02070309020205020404" pitchFamily="49" charset="0"/>
              </a:rPr>
              <a:t>pweight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aweight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iweight</a:t>
            </a:r>
            <a:r>
              <a:rPr lang="de-DE" sz="1200" b="1" dirty="0">
                <a:latin typeface="Courier New" panose="02070309020205020404" pitchFamily="49" charset="0"/>
                <a:cs typeface="Courier New" panose="02070309020205020404" pitchFamily="49" charset="0"/>
              </a:rPr>
              <a:t>], </a:t>
            </a:r>
            <a:r>
              <a:rPr lang="de-DE" sz="1200" b="1" dirty="0">
                <a:solidFill>
                  <a:srgbClr val="00B050"/>
                </a:solidFill>
                <a:highlight>
                  <a:srgbClr val="FFFF00"/>
                </a:highlight>
                <a:latin typeface="Courier New" panose="02070309020205020404" pitchFamily="49" charset="0"/>
                <a:cs typeface="Courier New" panose="02070309020205020404" pitchFamily="49" charset="0"/>
              </a:rPr>
              <a:t>w(</a:t>
            </a:r>
            <a:r>
              <a:rPr lang="de-DE" sz="1200" b="1" dirty="0" err="1">
                <a:solidFill>
                  <a:srgbClr val="00B050"/>
                </a:solidFill>
                <a:highlight>
                  <a:srgbClr val="FFFF00"/>
                </a:highlight>
                <a:latin typeface="Courier New" panose="02070309020205020404" pitchFamily="49" charset="0"/>
                <a:cs typeface="Courier New" panose="02070309020205020404" pitchFamily="49" charset="0"/>
              </a:rPr>
              <a:t>varlist</a:t>
            </a:r>
            <a:r>
              <a:rPr lang="de-DE" sz="1200" b="1" dirty="0">
                <a:solidFill>
                  <a:srgbClr val="00B050"/>
                </a:solidFill>
                <a:highlight>
                  <a:srgbClr val="FFFF00"/>
                </a:highlight>
                <a:latin typeface="Courier New" panose="02070309020205020404" pitchFamily="49" charset="0"/>
                <a:cs typeface="Courier New" panose="02070309020205020404" pitchFamily="49" charset="0"/>
              </a:rPr>
              <a:t>)</a:t>
            </a:r>
            <a:r>
              <a:rPr lang="de-DE" sz="1200" b="1" dirty="0">
                <a:solidFill>
                  <a:srgbClr val="00B050"/>
                </a:solidFill>
                <a:latin typeface="Courier New" panose="02070309020205020404" pitchFamily="49" charset="0"/>
                <a:cs typeface="Courier New" panose="02070309020205020404" pitchFamily="49" charset="0"/>
              </a:rPr>
              <a:t>    [ </a:t>
            </a:r>
            <a:r>
              <a:rPr lang="de-DE" sz="1200" b="1" dirty="0" err="1">
                <a:solidFill>
                  <a:srgbClr val="00B050"/>
                </a:solidFill>
                <a:latin typeface="Courier New" panose="02070309020205020404" pitchFamily="49" charset="0"/>
                <a:cs typeface="Courier New" panose="02070309020205020404" pitchFamily="49" charset="0"/>
              </a:rPr>
              <a:t>weq</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a:latin typeface="Courier New" panose="02070309020205020404" pitchFamily="49" charset="0"/>
                <a:cs typeface="Courier New" panose="02070309020205020404" pitchFamily="49" charset="0"/>
              </a:rPr>
              <a:t>	  	///				</a:t>
            </a:r>
            <a:r>
              <a:rPr lang="de-DE" sz="1200" b="1" dirty="0" err="1">
                <a:solidFill>
                  <a:srgbClr val="00B050"/>
                </a:solidFill>
                <a:highlight>
                  <a:srgbClr val="FFFF00"/>
                </a:highlight>
                <a:latin typeface="Courier New" panose="02070309020205020404" pitchFamily="49" charset="0"/>
                <a:cs typeface="Courier New" panose="02070309020205020404" pitchFamily="49" charset="0"/>
              </a:rPr>
              <a:t>af</a:t>
            </a:r>
            <a:r>
              <a:rPr lang="de-DE" sz="1200" b="1" dirty="0">
                <a:solidFill>
                  <a:srgbClr val="00B050"/>
                </a:solidFill>
                <a:highlight>
                  <a:srgbClr val="FFFF00"/>
                </a:highlight>
                <a:latin typeface="Courier New" panose="02070309020205020404" pitchFamily="49" charset="0"/>
                <a:cs typeface="Courier New" panose="02070309020205020404" pitchFamily="49" charset="0"/>
              </a:rPr>
              <a:t> </a:t>
            </a:r>
            <a:r>
              <a:rPr lang="de-DE" sz="1200" b="1" dirty="0">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af_k</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ri</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ri_th</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max</a:t>
            </a:r>
            <a:r>
              <a:rPr lang="de-DE" sz="1200" b="1" dirty="0">
                <a:latin typeface="Courier New" panose="02070309020205020404" pitchFamily="49" charset="0"/>
                <a:cs typeface="Courier New" panose="02070309020205020404" pitchFamily="49" charset="0"/>
              </a:rPr>
              <a:t>=1) </a:t>
            </a:r>
            <a:r>
              <a:rPr lang="de-DE" sz="1200" b="1" dirty="0" err="1">
                <a:latin typeface="Courier New" panose="02070309020205020404" pitchFamily="49" charset="0"/>
                <a:cs typeface="Courier New" panose="02070309020205020404" pitchFamily="49" charset="0"/>
              </a:rPr>
              <a:t>wdim</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partial		///				</a:t>
            </a:r>
            <a:r>
              <a:rPr lang="de-DE" sz="1200" b="1" dirty="0" err="1">
                <a:latin typeface="Courier New" panose="02070309020205020404" pitchFamily="49" charset="0"/>
                <a:cs typeface="Courier New" panose="02070309020205020404" pitchFamily="49" charset="0"/>
              </a:rPr>
              <a:t>bs</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bs_strata</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max</a:t>
            </a:r>
            <a:r>
              <a:rPr lang="de-DE" sz="1200" b="1" dirty="0">
                <a:latin typeface="Courier New" panose="02070309020205020404" pitchFamily="49" charset="0"/>
                <a:cs typeface="Courier New" panose="02070309020205020404" pitchFamily="49" charset="0"/>
              </a:rPr>
              <a:t>=1) </a:t>
            </a:r>
            <a:r>
              <a:rPr lang="de-DE" sz="1200" b="1" dirty="0" err="1">
                <a:latin typeface="Courier New" panose="02070309020205020404" pitchFamily="49" charset="0"/>
                <a:cs typeface="Courier New" panose="02070309020205020404" pitchFamily="49" charset="0"/>
              </a:rPr>
              <a:t>bs_rep</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max</a:t>
            </a:r>
            <a:r>
              <a:rPr lang="de-DE" sz="1200" b="1" dirty="0">
                <a:latin typeface="Courier New" panose="02070309020205020404" pitchFamily="49" charset="0"/>
                <a:cs typeface="Courier New" panose="02070309020205020404" pitchFamily="49" charset="0"/>
              </a:rPr>
              <a:t>=1) </a:t>
            </a:r>
            <a:r>
              <a:rPr lang="de-DE" sz="1200" b="1" dirty="0" err="1">
                <a:latin typeface="Courier New" panose="02070309020205020404" pitchFamily="49" charset="0"/>
                <a:cs typeface="Courier New" panose="02070309020205020404" pitchFamily="49" charset="0"/>
              </a:rPr>
              <a:t>bs_seed</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max</a:t>
            </a:r>
            <a:r>
              <a:rPr lang="de-DE" sz="1200" b="1" dirty="0">
                <a:latin typeface="Courier New" panose="02070309020205020404" pitchFamily="49" charset="0"/>
                <a:cs typeface="Courier New" panose="02070309020205020404" pitchFamily="49" charset="0"/>
              </a:rPr>
              <a:t>=1) </a:t>
            </a:r>
            <a:r>
              <a:rPr lang="de-DE" sz="1200" b="1" dirty="0" err="1">
                <a:latin typeface="Courier New" panose="02070309020205020404" pitchFamily="49" charset="0"/>
                <a:cs typeface="Courier New" panose="02070309020205020404" pitchFamily="49" charset="0"/>
              </a:rPr>
              <a:t>svy</a:t>
            </a:r>
            <a:r>
              <a:rPr lang="de-DE" sz="1200" b="1" dirty="0">
                <a:latin typeface="Courier New" panose="02070309020205020404" pitchFamily="49" charset="0"/>
                <a:cs typeface="Courier New" panose="02070309020205020404" pitchFamily="49" charset="0"/>
              </a:rPr>
              <a:t>	///				</a:t>
            </a:r>
            <a:r>
              <a:rPr lang="de-DE" sz="1200" b="1" dirty="0" err="1">
                <a:highlight>
                  <a:srgbClr val="FFFF00"/>
                </a:highlight>
                <a:latin typeface="Courier New" panose="02070309020205020404" pitchFamily="49" charset="0"/>
                <a:cs typeface="Courier New" panose="02070309020205020404" pitchFamily="49" charset="0"/>
              </a:rPr>
              <a:t>DECOMPosition</a:t>
            </a:r>
            <a:r>
              <a:rPr lang="de-DE" sz="1200" b="1" dirty="0">
                <a:highlight>
                  <a:srgbClr val="FFFF00"/>
                </a:highlight>
                <a:latin typeface="Courier New" panose="02070309020205020404" pitchFamily="49" charset="0"/>
                <a:cs typeface="Courier New" panose="02070309020205020404" pitchFamily="49" charset="0"/>
              </a:rPr>
              <a:t> </a:t>
            </a:r>
            <a:r>
              <a:rPr lang="de-DE" sz="1200" b="1" dirty="0" err="1">
                <a:highlight>
                  <a:srgbClr val="FFFF00"/>
                </a:highlight>
                <a:latin typeface="Courier New" panose="02070309020205020404" pitchFamily="49" charset="0"/>
                <a:cs typeface="Courier New" panose="02070309020205020404" pitchFamily="49" charset="0"/>
              </a:rPr>
              <a:t>SUBGroup</a:t>
            </a:r>
            <a:r>
              <a:rPr lang="de-DE" sz="1200" b="1" dirty="0">
                <a:highlight>
                  <a:srgbClr val="FFFF00"/>
                </a:highlight>
                <a:latin typeface="Courier New" panose="02070309020205020404" pitchFamily="49" charset="0"/>
                <a:cs typeface="Courier New" panose="02070309020205020404" pitchFamily="49" charset="0"/>
              </a:rPr>
              <a:t>(</a:t>
            </a:r>
            <a:r>
              <a:rPr lang="de-DE" sz="1200" b="1" dirty="0" err="1">
                <a:highlight>
                  <a:srgbClr val="FFFF00"/>
                </a:highlight>
                <a:latin typeface="Courier New" panose="02070309020205020404" pitchFamily="49" charset="0"/>
                <a:cs typeface="Courier New" panose="02070309020205020404" pitchFamily="49" charset="0"/>
              </a:rPr>
              <a:t>varlist</a:t>
            </a:r>
            <a:r>
              <a:rPr lang="de-DE" sz="1200" b="1" dirty="0">
                <a:highlight>
                  <a:srgbClr val="FFFF00"/>
                </a:highlight>
                <a:latin typeface="Courier New" panose="02070309020205020404" pitchFamily="49" charset="0"/>
                <a:cs typeface="Courier New" panose="02070309020205020404" pitchFamily="49" charset="0"/>
              </a:rPr>
              <a:t> </a:t>
            </a:r>
            <a:r>
              <a:rPr lang="de-DE" sz="1200" b="1" dirty="0" err="1">
                <a:highlight>
                  <a:srgbClr val="FFFF00"/>
                </a:highlight>
                <a:latin typeface="Courier New" panose="02070309020205020404" pitchFamily="49" charset="0"/>
                <a:cs typeface="Courier New" panose="02070309020205020404" pitchFamily="49" charset="0"/>
              </a:rPr>
              <a:t>max</a:t>
            </a:r>
            <a:r>
              <a:rPr lang="de-DE" sz="1200" b="1" dirty="0">
                <a:highlight>
                  <a:srgbClr val="FFFF00"/>
                </a:highlight>
                <a:latin typeface="Courier New" panose="02070309020205020404" pitchFamily="49" charset="0"/>
                <a:cs typeface="Courier New" panose="02070309020205020404" pitchFamily="49" charset="0"/>
              </a:rPr>
              <a:t>=1) </a:t>
            </a:r>
            <a:r>
              <a:rPr lang="de-DE" sz="1200" b="1" dirty="0" err="1">
                <a:highlight>
                  <a:srgbClr val="FFFF00"/>
                </a:highlight>
                <a:latin typeface="Courier New" panose="02070309020205020404" pitchFamily="49" charset="0"/>
                <a:cs typeface="Courier New" panose="02070309020205020404" pitchFamily="49" charset="0"/>
              </a:rPr>
              <a:t>GROUPdecomp</a:t>
            </a:r>
            <a:r>
              <a:rPr lang="de-DE" sz="1200" b="1" dirty="0">
                <a:highlight>
                  <a:srgbClr val="FFFF00"/>
                </a:highlight>
                <a:latin typeface="Courier New" panose="02070309020205020404" pitchFamily="49" charset="0"/>
                <a:cs typeface="Courier New" panose="02070309020205020404" pitchFamily="49" charset="0"/>
              </a:rPr>
              <a:t>(</a:t>
            </a:r>
            <a:r>
              <a:rPr lang="de-DE" sz="1200" b="1" dirty="0" err="1">
                <a:highlight>
                  <a:srgbClr val="FFFF00"/>
                </a:highlight>
                <a:latin typeface="Courier New" panose="02070309020205020404" pitchFamily="49" charset="0"/>
                <a:cs typeface="Courier New" panose="02070309020205020404" pitchFamily="49" charset="0"/>
              </a:rPr>
              <a:t>varlist</a:t>
            </a:r>
            <a:r>
              <a:rPr lang="de-DE" sz="1200" b="1" dirty="0">
                <a:highlight>
                  <a:srgbClr val="FFFF00"/>
                </a:highlight>
                <a:latin typeface="Courier New" panose="02070309020205020404" pitchFamily="49" charset="0"/>
                <a:cs typeface="Courier New" panose="02070309020205020404" pitchFamily="49" charset="0"/>
              </a:rPr>
              <a:t> </a:t>
            </a:r>
            <a:r>
              <a:rPr lang="de-DE" sz="1200" b="1" dirty="0" err="1">
                <a:highlight>
                  <a:srgbClr val="FFFF00"/>
                </a:highlight>
                <a:latin typeface="Courier New" panose="02070309020205020404" pitchFamily="49" charset="0"/>
                <a:cs typeface="Courier New" panose="02070309020205020404" pitchFamily="49" charset="0"/>
              </a:rPr>
              <a:t>max</a:t>
            </a:r>
            <a:r>
              <a:rPr lang="de-DE" sz="1200" b="1" dirty="0">
                <a:highlight>
                  <a:srgbClr val="FFFF00"/>
                </a:highlight>
                <a:latin typeface="Courier New" panose="02070309020205020404" pitchFamily="49" charset="0"/>
                <a:cs typeface="Courier New" panose="02070309020205020404" pitchFamily="49" charset="0"/>
              </a:rPr>
              <a:t>=1) </a:t>
            </a:r>
            <a:r>
              <a:rPr lang="de-DE" sz="1200" b="1" dirty="0">
                <a:latin typeface="Courier New" panose="02070309020205020404" pitchFamily="49" charset="0"/>
                <a:cs typeface="Courier New" panose="02070309020205020404" pitchFamily="49" charset="0"/>
              </a:rPr>
              <a:t>		///                         		</a:t>
            </a:r>
            <a:r>
              <a:rPr lang="de-DE" sz="1200" b="1" dirty="0" err="1">
                <a:solidFill>
                  <a:srgbClr val="00B050"/>
                </a:solidFill>
                <a:latin typeface="Courier New" panose="02070309020205020404" pitchFamily="49" charset="0"/>
                <a:cs typeface="Courier New" panose="02070309020205020404" pitchFamily="49" charset="0"/>
              </a:rPr>
              <a:t>eps</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tau(</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q(</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l(</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max</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lim</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varlist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a:latin typeface="Courier New" panose="02070309020205020404" pitchFamily="49" charset="0"/>
                <a:cs typeface="Courier New" panose="02070309020205020404" pitchFamily="49" charset="0"/>
              </a:rPr>
              <a:t>	///				lim2(</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l2(</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eps2(</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/*2. Segment*/			///				lim3(</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l3(</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eps3(</a:t>
            </a:r>
            <a:r>
              <a:rPr lang="de-DE" sz="1200" b="1" dirty="0" err="1">
                <a:latin typeface="Courier New" panose="02070309020205020404" pitchFamily="49" charset="0"/>
                <a:cs typeface="Courier New" panose="02070309020205020404" pitchFamily="49" charset="0"/>
              </a:rPr>
              <a:t>varlist</a:t>
            </a:r>
            <a:r>
              <a:rPr lang="de-DE" sz="1200" b="1" dirty="0">
                <a:latin typeface="Courier New" panose="02070309020205020404" pitchFamily="49" charset="0"/>
                <a:cs typeface="Courier New" panose="02070309020205020404" pitchFamily="49" charset="0"/>
              </a:rPr>
              <a:t>) /*3. Segment*/ 			///				</a:t>
            </a:r>
            <a:r>
              <a:rPr lang="de-DE" sz="1200" b="1" dirty="0" err="1">
                <a:solidFill>
                  <a:srgbClr val="00B050"/>
                </a:solidFill>
                <a:latin typeface="Courier New" panose="02070309020205020404" pitchFamily="49" charset="0"/>
                <a:cs typeface="Courier New" panose="02070309020205020404" pitchFamily="49" charset="0"/>
              </a:rPr>
              <a:t>m_a</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max</a:t>
            </a:r>
            <a:r>
              <a:rPr lang="de-DE" sz="1200" b="1" dirty="0">
                <a:solidFill>
                  <a:srgbClr val="00B050"/>
                </a:solidFill>
                <a:latin typeface="Courier New" panose="02070309020205020404" pitchFamily="49" charset="0"/>
                <a:cs typeface="Courier New" panose="02070309020205020404" pitchFamily="49" charset="0"/>
              </a:rPr>
              <a:t>=1) </a:t>
            </a:r>
            <a:r>
              <a:rPr lang="de-DE" sz="1200" b="1" dirty="0" err="1">
                <a:solidFill>
                  <a:srgbClr val="00B050"/>
                </a:solidFill>
                <a:latin typeface="Courier New" panose="02070309020205020404" pitchFamily="49" charset="0"/>
                <a:cs typeface="Courier New" panose="02070309020205020404" pitchFamily="49" charset="0"/>
              </a:rPr>
              <a:t>mpw_q</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err="1">
                <a:solidFill>
                  <a:srgbClr val="00B050"/>
                </a:solidFill>
                <a:latin typeface="Courier New" panose="02070309020205020404" pitchFamily="49" charset="0"/>
                <a:cs typeface="Courier New" panose="02070309020205020404" pitchFamily="49" charset="0"/>
              </a:rPr>
              <a:t>mpw_x</a:t>
            </a:r>
            <a:r>
              <a:rPr lang="de-DE" sz="1200" b="1" dirty="0">
                <a:solidFill>
                  <a:srgbClr val="00B050"/>
                </a:solidFill>
                <a:latin typeface="Courier New" panose="02070309020205020404" pitchFamily="49" charset="0"/>
                <a:cs typeface="Courier New" panose="02070309020205020404" pitchFamily="49" charset="0"/>
              </a:rPr>
              <a:t>(</a:t>
            </a:r>
            <a:r>
              <a:rPr lang="de-DE" sz="1200" b="1" dirty="0" err="1">
                <a:solidFill>
                  <a:srgbClr val="00B050"/>
                </a:solidFill>
                <a:latin typeface="Courier New" panose="02070309020205020404" pitchFamily="49" charset="0"/>
                <a:cs typeface="Courier New" panose="02070309020205020404" pitchFamily="49" charset="0"/>
              </a:rPr>
              <a:t>numlist</a:t>
            </a:r>
            <a:r>
              <a:rPr lang="de-DE" sz="1200" b="1" dirty="0">
                <a:solidFill>
                  <a:srgbClr val="00B050"/>
                </a:solidFill>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mw_log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mw_logbase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mpw_log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mpw_logbase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numlist</a:t>
            </a:r>
            <a:r>
              <a:rPr lang="de-DE" sz="1200" b="1" dirty="0">
                <a:latin typeface="Courier New" panose="02070309020205020404" pitchFamily="49" charset="0"/>
                <a:cs typeface="Courier New" panose="02070309020205020404" pitchFamily="49" charset="0"/>
              </a:rPr>
              <a:t>)			///				</a:t>
            </a:r>
            <a:r>
              <a:rPr lang="de-DE" sz="1200" b="1" dirty="0" err="1">
                <a:solidFill>
                  <a:srgbClr val="00B050"/>
                </a:solidFill>
                <a:highlight>
                  <a:srgbClr val="FFFF00"/>
                </a:highlight>
                <a:latin typeface="Courier New" panose="02070309020205020404" pitchFamily="49" charset="0"/>
                <a:cs typeface="Courier New" panose="02070309020205020404" pitchFamily="49" charset="0"/>
              </a:rPr>
              <a:t>details</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noresult</a:t>
            </a:r>
            <a:r>
              <a:rPr lang="de-DE" sz="1200" b="1" dirty="0">
                <a:latin typeface="Courier New" panose="02070309020205020404" pitchFamily="49" charset="0"/>
                <a:cs typeface="Courier New" panose="02070309020205020404" pitchFamily="49" charset="0"/>
              </a:rPr>
              <a:t> inputm0  </a:t>
            </a:r>
            <a:r>
              <a:rPr lang="de-DE" sz="1200" b="1" dirty="0" err="1">
                <a:solidFill>
                  <a:srgbClr val="00B050"/>
                </a:solidFill>
                <a:highlight>
                  <a:srgbClr val="FFFF00"/>
                </a:highlight>
                <a:latin typeface="Courier New" panose="02070309020205020404" pitchFamily="49" charset="0"/>
                <a:cs typeface="Courier New" panose="02070309020205020404" pitchFamily="49" charset="0"/>
              </a:rPr>
              <a:t>cardinal</a:t>
            </a:r>
            <a:r>
              <a:rPr lang="de-DE" sz="1200" b="1" dirty="0">
                <a:solidFill>
                  <a:srgbClr val="00B050"/>
                </a:solidFill>
                <a:highlight>
                  <a:srgbClr val="FFFF00"/>
                </a:highlight>
                <a:latin typeface="Courier New" panose="02070309020205020404" pitchFamily="49" charset="0"/>
                <a:cs typeface="Courier New" panose="02070309020205020404" pitchFamily="49" charset="0"/>
              </a:rPr>
              <a:t> </a:t>
            </a:r>
            <a:r>
              <a:rPr lang="de-DE" sz="1200" b="1" dirty="0">
                <a:solidFill>
                  <a:srgbClr val="00B050"/>
                </a:solidFill>
                <a:latin typeface="Courier New" panose="02070309020205020404" pitchFamily="49" charset="0"/>
                <a:cs typeface="Courier New" panose="02070309020205020404" pitchFamily="49" charset="0"/>
              </a:rPr>
              <a:t>  </a:t>
            </a:r>
            <a:r>
              <a:rPr lang="de-DE" sz="1200" b="1" dirty="0">
                <a:latin typeface="Courier New" panose="02070309020205020404" pitchFamily="49" charset="0"/>
                <a:cs typeface="Courier New" panose="02070309020205020404" pitchFamily="49" charset="0"/>
              </a:rPr>
              <a:t> 					///	</a:t>
            </a:r>
          </a:p>
          <a:p>
            <a:endParaRPr lang="de-DE" sz="1200" b="1" dirty="0">
              <a:latin typeface="Courier New" panose="02070309020205020404" pitchFamily="49" charset="0"/>
              <a:cs typeface="Courier New" panose="02070309020205020404" pitchFamily="49" charset="0"/>
            </a:endParaRPr>
          </a:p>
          <a:p>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vmw_h</a:t>
            </a:r>
            <a:r>
              <a:rPr lang="de-DE" sz="1200" b="1" dirty="0">
                <a:latin typeface="Courier New" panose="02070309020205020404" pitchFamily="49" charset="0"/>
                <a:cs typeface="Courier New" panose="02070309020205020404" pitchFamily="49" charset="0"/>
              </a:rPr>
              <a:t>   vmw_h1  vmw_h0  </a:t>
            </a:r>
            <a:r>
              <a:rPr lang="de-DE" sz="1200" b="1" dirty="0" err="1">
                <a:latin typeface="Courier New" panose="02070309020205020404" pitchFamily="49" charset="0"/>
                <a:cs typeface="Courier New" panose="02070309020205020404" pitchFamily="49" charset="0"/>
              </a:rPr>
              <a:t>vmw_mw</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vmw_hc</a:t>
            </a:r>
            <a:r>
              <a:rPr lang="de-DE" sz="1200" b="1" dirty="0">
                <a:latin typeface="Courier New" panose="02070309020205020404" pitchFamily="49" charset="0"/>
                <a:cs typeface="Courier New" panose="02070309020205020404" pitchFamily="49" charset="0"/>
              </a:rPr>
              <a:t>  vmw_m0c  vmw_m1c  </a:t>
            </a:r>
            <a:r>
              <a:rPr lang="de-DE" sz="1200" b="1" dirty="0" err="1">
                <a:latin typeface="Courier New" panose="02070309020205020404" pitchFamily="49" charset="0"/>
                <a:cs typeface="Courier New" panose="02070309020205020404" pitchFamily="49" charset="0"/>
              </a:rPr>
              <a:t>vmw_mac</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vmpw_h</a:t>
            </a:r>
            <a:r>
              <a:rPr lang="de-DE" sz="1200" b="1" dirty="0">
                <a:latin typeface="Courier New" panose="02070309020205020404" pitchFamily="49" charset="0"/>
                <a:cs typeface="Courier New" panose="02070309020205020404" pitchFamily="49" charset="0"/>
              </a:rPr>
              <a:t> vmpw_h1 vmpw_h0 </a:t>
            </a:r>
            <a:r>
              <a:rPr lang="de-DE" sz="1200" b="1" dirty="0" err="1">
                <a:latin typeface="Courier New" panose="02070309020205020404" pitchFamily="49" charset="0"/>
                <a:cs typeface="Courier New" panose="02070309020205020404" pitchFamily="49" charset="0"/>
              </a:rPr>
              <a:t>vmpw_mw</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vmpw_hc</a:t>
            </a:r>
            <a:r>
              <a:rPr lang="de-DE" sz="1200" b="1" dirty="0">
                <a:latin typeface="Courier New" panose="02070309020205020404" pitchFamily="49" charset="0"/>
                <a:cs typeface="Courier New" panose="02070309020205020404" pitchFamily="49" charset="0"/>
              </a:rPr>
              <a:t> vmpw_m0c vmpw_m1c </a:t>
            </a:r>
            <a:r>
              <a:rPr lang="de-DE" sz="1200" b="1" dirty="0" err="1">
                <a:latin typeface="Courier New" panose="02070309020205020404" pitchFamily="49" charset="0"/>
                <a:cs typeface="Courier New" panose="02070309020205020404" pitchFamily="49" charset="0"/>
              </a:rPr>
              <a:t>vmpw_mac</a:t>
            </a:r>
            <a:r>
              <a:rPr lang="de-DE" sz="1200" b="1" dirty="0">
                <a:latin typeface="Courier New" panose="02070309020205020404" pitchFamily="49" charset="0"/>
                <a:cs typeface="Courier New" panose="02070309020205020404" pitchFamily="49" charset="0"/>
              </a:rPr>
              <a:t>		///				vmw_m0th vmw_m1th </a:t>
            </a:r>
            <a:r>
              <a:rPr lang="de-DE" sz="1200" b="1" dirty="0" err="1">
                <a:latin typeface="Courier New" panose="02070309020205020404" pitchFamily="49" charset="0"/>
                <a:cs typeface="Courier New" panose="02070309020205020404" pitchFamily="49" charset="0"/>
              </a:rPr>
              <a:t>vmw_math</a:t>
            </a:r>
            <a:r>
              <a:rPr lang="de-DE" sz="1200" b="1" dirty="0">
                <a:latin typeface="Courier New" panose="02070309020205020404" pitchFamily="49" charset="0"/>
                <a:cs typeface="Courier New" panose="02070309020205020404" pitchFamily="49" charset="0"/>
              </a:rPr>
              <a:t> vmpw_m0th vmpw_m1th </a:t>
            </a:r>
            <a:r>
              <a:rPr lang="de-DE" sz="1200" b="1" dirty="0" err="1">
                <a:latin typeface="Courier New" panose="02070309020205020404" pitchFamily="49" charset="0"/>
                <a:cs typeface="Courier New" panose="02070309020205020404" pitchFamily="49" charset="0"/>
              </a:rPr>
              <a:t>vmpw_math</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vmw_h_name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vmw_h1_name(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vmw_h0_name(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vmw_mw_name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vmpw_h_name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vmpw_h1_name(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vmpw_h0_name(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vmpw_mw_name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vmw_hc_name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vmw_m0c_name(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vmw_m1c_name(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vmw_mac_name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vmpw_hc_name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vmpw_m0c_name(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vmpw_m1c_name(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vmpw_mac_name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vmw_m0th_name(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vmw_m1th_name(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vmw_math_name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vmpw_m0th_name(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vmpw_m1th_name(</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vmpw_math_name</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vdim_w0(</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vdim_w1(</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a:t>
            </a:r>
            <a:r>
              <a:rPr lang="de-DE" sz="1200" b="1" dirty="0" err="1">
                <a:latin typeface="Courier New" panose="02070309020205020404" pitchFamily="49" charset="0"/>
                <a:cs typeface="Courier New" panose="02070309020205020404" pitchFamily="49" charset="0"/>
              </a:rPr>
              <a:t>vdim_wa</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string</a:t>
            </a:r>
            <a:r>
              <a:rPr lang="de-DE" sz="1200" b="1" dirty="0">
                <a:latin typeface="Courier New" panose="02070309020205020404" pitchFamily="49" charset="0"/>
                <a:cs typeface="Courier New" panose="02070309020205020404" pitchFamily="49" charset="0"/>
              </a:rPr>
              <a:t>)				 ] 	 </a:t>
            </a:r>
            <a:r>
              <a:rPr lang="de-DE" b="1" dirty="0">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2529562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CDAD15A-23CA-4507-83B6-0E081E66EA82}"/>
              </a:ext>
            </a:extLst>
          </p:cNvPr>
          <p:cNvSpPr>
            <a:spLocks noGrp="1"/>
          </p:cNvSpPr>
          <p:nvPr>
            <p:ph type="body" idx="1"/>
          </p:nvPr>
        </p:nvSpPr>
        <p:spPr>
          <a:xfrm>
            <a:off x="681380" y="63755"/>
            <a:ext cx="9411745" cy="491826"/>
          </a:xfrm>
        </p:spPr>
        <p:txBody>
          <a:bodyPr/>
          <a:lstStyle/>
          <a:p>
            <a:r>
              <a:rPr lang="de-DE" dirty="0" err="1"/>
              <a:t>Programs</a:t>
            </a:r>
            <a:r>
              <a:rPr lang="de-DE" dirty="0"/>
              <a:t> 	</a:t>
            </a:r>
            <a:r>
              <a:rPr lang="de-DE" dirty="0">
                <a:solidFill>
                  <a:schemeClr val="accent5"/>
                </a:solidFill>
              </a:rPr>
              <a:t>MPPIS	[MWWIS </a:t>
            </a:r>
            <a:r>
              <a:rPr lang="de-DE" sz="2000" dirty="0" err="1">
                <a:solidFill>
                  <a:schemeClr val="bg2">
                    <a:lumMod val="50000"/>
                  </a:schemeClr>
                </a:solidFill>
              </a:rPr>
              <a:t>with</a:t>
            </a:r>
            <a:r>
              <a:rPr lang="de-DE" sz="2000" dirty="0">
                <a:solidFill>
                  <a:schemeClr val="bg2">
                    <a:lumMod val="50000"/>
                  </a:schemeClr>
                </a:solidFill>
              </a:rPr>
              <a:t> </a:t>
            </a:r>
            <a:r>
              <a:rPr lang="de-DE" sz="2000" dirty="0" err="1">
                <a:solidFill>
                  <a:schemeClr val="bg2">
                    <a:lumMod val="50000"/>
                  </a:schemeClr>
                </a:solidFill>
              </a:rPr>
              <a:t>similar</a:t>
            </a:r>
            <a:r>
              <a:rPr lang="de-DE" sz="2000" dirty="0">
                <a:solidFill>
                  <a:schemeClr val="bg2">
                    <a:lumMod val="50000"/>
                  </a:schemeClr>
                </a:solidFill>
              </a:rPr>
              <a:t> </a:t>
            </a:r>
            <a:r>
              <a:rPr lang="de-DE" sz="2000" dirty="0" err="1">
                <a:solidFill>
                  <a:schemeClr val="bg2">
                    <a:lumMod val="50000"/>
                  </a:schemeClr>
                </a:solidFill>
              </a:rPr>
              <a:t>options</a:t>
            </a:r>
            <a:r>
              <a:rPr lang="de-DE" dirty="0">
                <a:solidFill>
                  <a:schemeClr val="accent5"/>
                </a:solidFill>
              </a:rPr>
              <a:t>]</a:t>
            </a:r>
          </a:p>
          <a:p>
            <a:pPr algn="r"/>
            <a:endParaRPr lang="de-DE" dirty="0"/>
          </a:p>
        </p:txBody>
      </p:sp>
      <p:sp>
        <p:nvSpPr>
          <p:cNvPr id="5" name="Textplatzhalter 2">
            <a:extLst>
              <a:ext uri="{FF2B5EF4-FFF2-40B4-BE49-F238E27FC236}">
                <a16:creationId xmlns:a16="http://schemas.microsoft.com/office/drawing/2014/main" id="{A684C74F-F45E-20D5-3338-4EF94A95A7CC}"/>
              </a:ext>
            </a:extLst>
          </p:cNvPr>
          <p:cNvSpPr txBox="1">
            <a:spLocks/>
          </p:cNvSpPr>
          <p:nvPr/>
        </p:nvSpPr>
        <p:spPr>
          <a:xfrm>
            <a:off x="326020" y="1255192"/>
            <a:ext cx="11539960" cy="56028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lnSpc>
                <a:spcPct val="115000"/>
              </a:lnSpc>
              <a:spcAft>
                <a:spcPts val="6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767921EC-39A5-00AE-D2F1-C8CEA682CB1B}"/>
              </a:ext>
            </a:extLst>
          </p:cNvPr>
          <p:cNvSpPr txBox="1"/>
          <p:nvPr/>
        </p:nvSpPr>
        <p:spPr>
          <a:xfrm>
            <a:off x="681380" y="514408"/>
            <a:ext cx="11279530" cy="6186309"/>
          </a:xfrm>
          <a:prstGeom prst="rect">
            <a:avLst/>
          </a:prstGeom>
          <a:noFill/>
        </p:spPr>
        <p:txBody>
          <a:bodyPr wrap="square" rtlCol="0">
            <a:spAutoFit/>
          </a:bodyPr>
          <a:lstStyle/>
          <a:p>
            <a:r>
              <a:rPr lang="de-DE" sz="1200" dirty="0">
                <a:latin typeface="Courier New" panose="02070309020205020404" pitchFamily="49" charset="0"/>
                <a:cs typeface="Courier New" panose="02070309020205020404" pitchFamily="49" charset="0"/>
              </a:rPr>
              <a:t>** multidimensional </a:t>
            </a:r>
            <a:r>
              <a:rPr lang="de-DE" sz="1200" dirty="0" err="1">
                <a:latin typeface="Courier New" panose="02070309020205020404" pitchFamily="49" charset="0"/>
                <a:cs typeface="Courier New" panose="02070309020205020404" pitchFamily="49" charset="0"/>
              </a:rPr>
              <a:t>applications</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default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af</a:t>
            </a:r>
            <a:r>
              <a:rPr lang="de-DE"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  </a:t>
            </a:r>
            <a:r>
              <a:rPr lang="en-US" sz="1200" b="1" dirty="0" err="1">
                <a:solidFill>
                  <a:schemeClr val="accent5"/>
                </a:solidFill>
                <a:highlight>
                  <a:srgbClr val="FFFF00"/>
                </a:highlight>
                <a:latin typeface="Courier New" panose="02070309020205020404" pitchFamily="49" charset="0"/>
                <a:cs typeface="Courier New" panose="02070309020205020404" pitchFamily="49" charset="0"/>
              </a:rPr>
              <a:t>af</a:t>
            </a:r>
            <a:r>
              <a:rPr lang="en-US" sz="1200" b="1" dirty="0">
                <a:solidFill>
                  <a:schemeClr val="accent5"/>
                </a:solidFill>
                <a:highlight>
                  <a:srgbClr val="FFFF00"/>
                </a:highlight>
                <a:latin typeface="Courier New" panose="02070309020205020404" pitchFamily="49" charset="0"/>
                <a:cs typeface="Courier New" panose="02070309020205020404" pitchFamily="49" charset="0"/>
              </a:rPr>
              <a:t>  	 [def]</a:t>
            </a:r>
            <a:r>
              <a:rPr lang="en-US" sz="1200" dirty="0">
                <a:highlight>
                  <a:srgbClr val="FFFF00"/>
                </a:highlight>
                <a:latin typeface="Courier New" panose="02070309020205020404" pitchFamily="49" charset="0"/>
                <a:cs typeface="Courier New" panose="02070309020205020404" pitchFamily="49" charset="0"/>
              </a:rPr>
              <a:t>		</a:t>
            </a: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Alkire</a:t>
            </a:r>
            <a:r>
              <a:rPr lang="en-US" sz="1200" dirty="0">
                <a:latin typeface="Courier New" panose="02070309020205020404" pitchFamily="49" charset="0"/>
                <a:cs typeface="Courier New" panose="02070309020205020404" pitchFamily="49" charset="0"/>
              </a:rPr>
              <a:t>, S. and J. Foster (2011). Counting and multidimensional poverty measurement.</a:t>
            </a:r>
          </a:p>
          <a:p>
            <a:r>
              <a:rPr lang="en-US" sz="1200" dirty="0">
                <a:latin typeface="Courier New" panose="02070309020205020404" pitchFamily="49" charset="0"/>
                <a:cs typeface="Courier New" panose="02070309020205020404" pitchFamily="49" charset="0"/>
              </a:rPr>
              <a:t>*                 	  	  Journal of Public Economics 95(7-8), 476–487.</a:t>
            </a:r>
          </a:p>
          <a:p>
            <a:r>
              <a:rPr lang="en-US" sz="1200" dirty="0">
                <a:latin typeface="Courier New" panose="02070309020205020404" pitchFamily="49" charset="0"/>
                <a:cs typeface="Courier New" panose="02070309020205020404" pitchFamily="49" charset="0"/>
              </a:rPr>
              <a:t>*  </a:t>
            </a:r>
            <a:r>
              <a:rPr lang="en-US" sz="1200" b="1" dirty="0" err="1">
                <a:solidFill>
                  <a:schemeClr val="accent5"/>
                </a:solidFill>
                <a:highlight>
                  <a:srgbClr val="FFFF00"/>
                </a:highlight>
                <a:latin typeface="Courier New" panose="02070309020205020404" pitchFamily="49" charset="0"/>
                <a:cs typeface="Courier New" panose="02070309020205020404" pitchFamily="49" charset="0"/>
              </a:rPr>
              <a:t>af_k</a:t>
            </a:r>
            <a:r>
              <a:rPr lang="en-US" sz="1200" b="1" dirty="0">
                <a:solidFill>
                  <a:schemeClr val="accent5"/>
                </a:solidFill>
                <a:highlight>
                  <a:srgbClr val="FFFF00"/>
                </a:highlight>
                <a:latin typeface="Courier New" panose="02070309020205020404" pitchFamily="49" charset="0"/>
                <a:cs typeface="Courier New" panose="02070309020205020404" pitchFamily="49" charset="0"/>
              </a:rPr>
              <a:t>	 [def 33.3 {0.333]</a:t>
            </a:r>
            <a:r>
              <a:rPr lang="en-US" sz="1200" dirty="0">
                <a:highlight>
                  <a:srgbClr val="FFFF00"/>
                </a:highlight>
                <a:latin typeface="Courier New" panose="02070309020205020404" pitchFamily="49" charset="0"/>
                <a:cs typeface="Courier New" panose="02070309020205020404" pitchFamily="49" charset="0"/>
              </a:rPr>
              <a:t>	</a:t>
            </a:r>
            <a:r>
              <a:rPr lang="en-US" sz="1200" dirty="0">
                <a:latin typeface="Courier New" panose="02070309020205020404" pitchFamily="49" charset="0"/>
                <a:cs typeface="Courier New" panose="02070309020205020404" pitchFamily="49" charset="0"/>
              </a:rPr>
              <a:t>: dual-cutoff threshold [</a:t>
            </a:r>
            <a:r>
              <a:rPr lang="en-US" sz="1200" dirty="0" err="1">
                <a:latin typeface="Courier New" panose="02070309020205020404" pitchFamily="49" charset="0"/>
                <a:cs typeface="Courier New" panose="02070309020205020404" pitchFamily="49" charset="0"/>
              </a:rPr>
              <a:t>pcutoff</a:t>
            </a:r>
            <a:r>
              <a:rPr lang="en-US" sz="1200" dirty="0">
                <a:latin typeface="Courier New" panose="02070309020205020404" pitchFamily="49" charset="0"/>
                <a:cs typeface="Courier New" panose="02070309020205020404" pitchFamily="49" charset="0"/>
              </a:rPr>
              <a:t>] - percentage of dimensions to indicate as m-poor</a:t>
            </a:r>
          </a:p>
          <a:p>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ri</a:t>
            </a:r>
            <a:r>
              <a:rPr lang="en-US" sz="1200" dirty="0">
                <a:latin typeface="Courier New" panose="02070309020205020404" pitchFamily="49" charset="0"/>
                <a:cs typeface="Courier New" panose="02070309020205020404" pitchFamily="49" charset="0"/>
              </a:rPr>
              <a:t> 	 []	 	: </a:t>
            </a:r>
            <a:r>
              <a:rPr lang="en-US" sz="1200" dirty="0" err="1">
                <a:latin typeface="Courier New" panose="02070309020205020404" pitchFamily="49" charset="0"/>
                <a:cs typeface="Courier New" panose="02070309020205020404" pitchFamily="49" charset="0"/>
              </a:rPr>
              <a:t>ri</a:t>
            </a:r>
            <a:r>
              <a:rPr lang="en-US" sz="1200" dirty="0">
                <a:latin typeface="Courier New" panose="02070309020205020404" pitchFamily="49" charset="0"/>
                <a:cs typeface="Courier New" panose="02070309020205020404" pitchFamily="49" charset="0"/>
              </a:rPr>
              <a:t>, Nicole </a:t>
            </a:r>
            <a:r>
              <a:rPr lang="en-US" sz="1200" dirty="0" err="1">
                <a:latin typeface="Courier New" panose="02070309020205020404" pitchFamily="49" charset="0"/>
                <a:cs typeface="Courier New" panose="02070309020205020404" pitchFamily="49" charset="0"/>
              </a:rPr>
              <a:t>Rippin</a:t>
            </a:r>
            <a:r>
              <a:rPr lang="en-US" sz="1200" dirty="0">
                <a:latin typeface="Courier New" panose="02070309020205020404" pitchFamily="49" charset="0"/>
                <a:cs typeface="Courier New" panose="02070309020205020404" pitchFamily="49" charset="0"/>
              </a:rPr>
              <a:t> (2013). Considerations of Efficiency and Distributive Justice </a:t>
            </a:r>
          </a:p>
          <a:p>
            <a:r>
              <a:rPr lang="en-US" sz="1200" dirty="0">
                <a:latin typeface="Courier New" panose="02070309020205020404" pitchFamily="49" charset="0"/>
                <a:cs typeface="Courier New" panose="02070309020205020404" pitchFamily="49" charset="0"/>
              </a:rPr>
              <a:t>* 			  in Multidimensional Poverty Measurement. Dissertation(Göttingen).</a:t>
            </a:r>
          </a:p>
          <a:p>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ri_th</a:t>
            </a:r>
            <a:r>
              <a:rPr lang="en-US" sz="1200" dirty="0">
                <a:latin typeface="Courier New" panose="02070309020205020404" pitchFamily="49" charset="0"/>
                <a:cs typeface="Courier New" panose="02070309020205020404" pitchFamily="49" charset="0"/>
              </a:rPr>
              <a:t> [def 2.0]		: Theta parameter to shape identification across dimensions</a:t>
            </a:r>
          </a:p>
          <a:p>
            <a:endParaRPr lang="en-US" sz="1200" dirty="0">
              <a:latin typeface="Courier New" panose="02070309020205020404" pitchFamily="49" charset="0"/>
              <a:cs typeface="Courier New" panose="02070309020205020404" pitchFamily="49" charset="0"/>
            </a:endParaRPr>
          </a:p>
          <a:p>
            <a:r>
              <a:rPr lang="en-US" sz="1200" b="1" dirty="0">
                <a:highlight>
                  <a:srgbClr val="FFFF00"/>
                </a:highlight>
                <a:latin typeface="Courier New" panose="02070309020205020404" pitchFamily="49" charset="0"/>
                <a:cs typeface="Courier New" panose="02070309020205020404" pitchFamily="49" charset="0"/>
              </a:rPr>
              <a:t>** definitions of lines {dimensional cutoffs} -- </a:t>
            </a:r>
            <a:r>
              <a:rPr lang="en-US" sz="1200" b="1" dirty="0" err="1">
                <a:highlight>
                  <a:srgbClr val="FFFF00"/>
                </a:highlight>
                <a:latin typeface="Courier New" panose="02070309020205020404" pitchFamily="49" charset="0"/>
                <a:cs typeface="Courier New" panose="02070309020205020404" pitchFamily="49" charset="0"/>
              </a:rPr>
              <a:t>mppis</a:t>
            </a:r>
            <a:r>
              <a:rPr lang="en-US" sz="1200" b="1" dirty="0">
                <a:highlight>
                  <a:srgbClr val="FFFF00"/>
                </a:highlight>
                <a:latin typeface="Courier New" panose="02070309020205020404" pitchFamily="49" charset="0"/>
                <a:cs typeface="Courier New" panose="02070309020205020404" pitchFamily="49" charset="0"/>
              </a:rPr>
              <a:t> vs </a:t>
            </a:r>
            <a:r>
              <a:rPr lang="en-US" sz="1200" b="1" dirty="0" err="1">
                <a:highlight>
                  <a:srgbClr val="FFFF00"/>
                </a:highlight>
                <a:latin typeface="Courier New" panose="02070309020205020404" pitchFamily="49" charset="0"/>
                <a:cs typeface="Courier New" panose="02070309020205020404" pitchFamily="49" charset="0"/>
              </a:rPr>
              <a:t>mwwis</a:t>
            </a:r>
            <a:r>
              <a:rPr lang="en-US" sz="1200" b="1" dirty="0">
                <a:highlight>
                  <a:srgbClr val="FFFF00"/>
                </a:highlight>
                <a:latin typeface="Courier New" panose="02070309020205020404" pitchFamily="49" charset="0"/>
                <a:cs typeface="Courier New" panose="02070309020205020404" pitchFamily="49" charset="0"/>
              </a:rPr>
              <a:t> </a:t>
            </a:r>
          </a:p>
          <a:p>
            <a:r>
              <a:rPr lang="en-US" sz="1200" dirty="0">
                <a:highlight>
                  <a:srgbClr val="FFFF00"/>
                </a:highlight>
                <a:latin typeface="Courier New" panose="02070309020205020404" pitchFamily="49" charset="0"/>
                <a:cs typeface="Courier New" panose="02070309020205020404" pitchFamily="49" charset="0"/>
              </a:rPr>
              <a:t>*  </a:t>
            </a:r>
            <a:r>
              <a:rPr lang="en-US" sz="1200" b="1" dirty="0">
                <a:solidFill>
                  <a:schemeClr val="accent5"/>
                </a:solidFill>
                <a:highlight>
                  <a:srgbClr val="FFFF00"/>
                </a:highlight>
                <a:latin typeface="Courier New" panose="02070309020205020404" pitchFamily="49" charset="0"/>
                <a:cs typeface="Courier New" panose="02070309020205020404" pitchFamily="49" charset="0"/>
              </a:rPr>
              <a:t>z 	deprivation line(s) </a:t>
            </a:r>
            <a:r>
              <a:rPr lang="en-US" sz="1200" dirty="0">
                <a:highlight>
                  <a:srgbClr val="FFFF00"/>
                </a:highlight>
                <a:latin typeface="Courier New" panose="02070309020205020404" pitchFamily="49" charset="0"/>
                <a:cs typeface="Courier New" panose="02070309020205020404" pitchFamily="49" charset="0"/>
              </a:rPr>
              <a:t>		||		w 	wealth line(s) </a:t>
            </a:r>
          </a:p>
          <a:p>
            <a:r>
              <a:rPr lang="en-US" sz="1200" dirty="0">
                <a:highlight>
                  <a:srgbClr val="FFFF00"/>
                </a:highlight>
                <a:latin typeface="Courier New" panose="02070309020205020404" pitchFamily="49" charset="0"/>
                <a:cs typeface="Courier New" panose="02070309020205020404" pitchFamily="49" charset="0"/>
              </a:rPr>
              <a:t>*  </a:t>
            </a:r>
            <a:r>
              <a:rPr lang="en-US" sz="1200" b="1" dirty="0">
                <a:solidFill>
                  <a:schemeClr val="accent5"/>
                </a:solidFill>
                <a:highlight>
                  <a:srgbClr val="FFFF00"/>
                </a:highlight>
                <a:latin typeface="Courier New" panose="02070309020205020404" pitchFamily="49" charset="0"/>
                <a:cs typeface="Courier New" panose="02070309020205020404" pitchFamily="49" charset="0"/>
              </a:rPr>
              <a:t>u 	upper deprivation line(s) </a:t>
            </a:r>
            <a:r>
              <a:rPr lang="en-US" sz="1200" dirty="0">
                <a:highlight>
                  <a:srgbClr val="FFFF00"/>
                </a:highlight>
                <a:latin typeface="Courier New" panose="02070309020205020404" pitchFamily="49" charset="0"/>
                <a:cs typeface="Courier New" panose="02070309020205020404" pitchFamily="49" charset="0"/>
              </a:rPr>
              <a:t>		||		l	lower wealth line(s) </a:t>
            </a:r>
          </a:p>
          <a:p>
            <a:r>
              <a:rPr lang="en-US" sz="1200" dirty="0">
                <a:highlight>
                  <a:srgbClr val="FFFF00"/>
                </a:highlight>
                <a:latin typeface="Courier New" panose="02070309020205020404" pitchFamily="49" charset="0"/>
                <a:cs typeface="Courier New" panose="02070309020205020404" pitchFamily="49" charset="0"/>
              </a:rPr>
              <a:t>*  b 	ratio u/z {b&gt;1} 			||		q 	ratio l/w	{q&lt;1} </a:t>
            </a:r>
          </a:p>
          <a:p>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 </a:t>
            </a:r>
            <a:r>
              <a:rPr lang="en-US" sz="1200" b="1" dirty="0">
                <a:solidFill>
                  <a:schemeClr val="accent5"/>
                </a:solidFill>
                <a:highlight>
                  <a:srgbClr val="FFFF00"/>
                </a:highlight>
                <a:latin typeface="Courier New" panose="02070309020205020404" pitchFamily="49" charset="0"/>
                <a:cs typeface="Courier New" panose="02070309020205020404" pitchFamily="49" charset="0"/>
              </a:rPr>
              <a:t>partial</a:t>
            </a:r>
            <a:r>
              <a:rPr lang="en-US" sz="1200" dirty="0">
                <a:highlight>
                  <a:srgbClr val="FFFF00"/>
                </a:highlight>
                <a:latin typeface="Courier New" panose="02070309020205020404" pitchFamily="49" charset="0"/>
                <a:cs typeface="Courier New" panose="02070309020205020404" pitchFamily="49" charset="0"/>
              </a:rPr>
              <a:t> [def (no)]	</a:t>
            </a:r>
            <a:r>
              <a:rPr lang="en-US" sz="1200" dirty="0">
                <a:latin typeface="Courier New" panose="02070309020205020404" pitchFamily="49" charset="0"/>
                <a:cs typeface="Courier New" panose="02070309020205020404" pitchFamily="49" charset="0"/>
              </a:rPr>
              <a:t>:   parameter to initialize pd-function</a:t>
            </a:r>
          </a:p>
          <a:p>
            <a:r>
              <a:rPr lang="en-US" sz="1200" dirty="0">
                <a:latin typeface="Courier New" panose="02070309020205020404" pitchFamily="49" charset="0"/>
                <a:cs typeface="Courier New" panose="02070309020205020404" pitchFamily="49" charset="0"/>
              </a:rPr>
              <a:t>* tau [default gen]		:   parameter for baseline pd-function</a:t>
            </a:r>
          </a:p>
          <a:p>
            <a:r>
              <a:rPr lang="en-US" sz="1200" dirty="0">
                <a:latin typeface="Courier New" panose="02070309020205020404" pitchFamily="49" charset="0"/>
                <a:cs typeface="Courier New" panose="02070309020205020404" pitchFamily="49" charset="0"/>
              </a:rPr>
              <a:t>* eps [default 1.0]		:   parameter to shape pd-function</a:t>
            </a:r>
          </a:p>
          <a:p>
            <a:r>
              <a:rPr lang="en-US" sz="1200" dirty="0">
                <a:latin typeface="Courier New" panose="02070309020205020404" pitchFamily="49" charset="0"/>
                <a:cs typeface="Courier New" panose="02070309020205020404" pitchFamily="49" charset="0"/>
              </a:rPr>
              <a:t>* b   [default gen]		:   parameter for ratio u/z in pd-function</a:t>
            </a:r>
          </a:p>
          <a:p>
            <a:r>
              <a:rPr lang="en-US" sz="1200" dirty="0">
                <a:latin typeface="Courier New" panose="02070309020205020404" pitchFamily="49" charset="0"/>
                <a:cs typeface="Courier New" panose="02070309020205020404" pitchFamily="49" charset="0"/>
              </a:rPr>
              <a:t>* u   [input expected]	:   upper bound for zones of deprivation in pd-function</a:t>
            </a:r>
          </a:p>
          <a:p>
            <a:r>
              <a:rPr lang="en-US" sz="1200" dirty="0">
                <a:latin typeface="Courier New" panose="02070309020205020404" pitchFamily="49" charset="0"/>
                <a:cs typeface="Courier New" panose="02070309020205020404" pitchFamily="49" charset="0"/>
              </a:rPr>
              <a:t>* </a:t>
            </a:r>
            <a:r>
              <a:rPr lang="en-US" sz="1200" b="1" dirty="0" err="1">
                <a:solidFill>
                  <a:schemeClr val="accent5"/>
                </a:solidFill>
                <a:latin typeface="Courier New" panose="02070309020205020404" pitchFamily="49" charset="0"/>
                <a:cs typeface="Courier New" panose="02070309020205020404" pitchFamily="49" charset="0"/>
              </a:rPr>
              <a:t>lim</a:t>
            </a:r>
            <a:r>
              <a:rPr lang="en-US" sz="1200" b="1" dirty="0">
                <a:solidFill>
                  <a:schemeClr val="accent5"/>
                </a:solidFill>
                <a:latin typeface="Courier New" panose="02070309020205020404" pitchFamily="49" charset="0"/>
                <a:cs typeface="Courier New" panose="02070309020205020404" pitchFamily="49" charset="0"/>
              </a:rPr>
              <a:t> [default 0.01]</a:t>
            </a:r>
            <a:r>
              <a:rPr lang="en-US" sz="1200" dirty="0">
                <a:latin typeface="Courier New" panose="02070309020205020404" pitchFamily="49" charset="0"/>
                <a:cs typeface="Courier New" panose="02070309020205020404" pitchFamily="49" charset="0"/>
              </a:rPr>
              <a:t>	:   supposed pd-value at u {~marginal &gt; 0}</a:t>
            </a:r>
          </a:p>
          <a:p>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m_pdb</a:t>
            </a:r>
            <a:r>
              <a:rPr lang="en-US" sz="1200" dirty="0">
                <a:latin typeface="Courier New" panose="02070309020205020404" pitchFamily="49" charset="0"/>
                <a:cs typeface="Courier New" panose="02070309020205020404" pitchFamily="49" charset="0"/>
              </a:rPr>
              <a:t> [default 2.0]	:   integration parameter - for standard and partial </a:t>
            </a:r>
            <a:r>
              <a:rPr lang="en-US" sz="1200" dirty="0" err="1">
                <a:latin typeface="Courier New" panose="02070309020205020404" pitchFamily="49" charset="0"/>
                <a:cs typeface="Courier New" panose="02070309020205020404" pitchFamily="49" charset="0"/>
              </a:rPr>
              <a:t>fgt</a:t>
            </a:r>
            <a:r>
              <a:rPr lang="en-US" sz="1200" dirty="0">
                <a:latin typeface="Courier New" panose="02070309020205020404" pitchFamily="49" charset="0"/>
                <a:cs typeface="Courier New" panose="02070309020205020404" pitchFamily="49" charset="0"/>
              </a:rPr>
              <a:t>-gaps </a:t>
            </a:r>
          </a:p>
          <a:p>
            <a:pPr marL="171450" indent="-171450">
              <a:buFont typeface="Arial" panose="020B0604020202020204" pitchFamily="34" charset="0"/>
              <a:buChar char="•"/>
            </a:pPr>
            <a:r>
              <a:rPr lang="en-US" sz="1200" dirty="0" err="1">
                <a:latin typeface="Courier New" panose="02070309020205020404" pitchFamily="49" charset="0"/>
                <a:cs typeface="Courier New" panose="02070309020205020404" pitchFamily="49" charset="0"/>
              </a:rPr>
              <a:t>m_pdx</a:t>
            </a:r>
            <a:r>
              <a:rPr lang="en-US" sz="1200" dirty="0">
                <a:latin typeface="Courier New" panose="02070309020205020404" pitchFamily="49" charset="0"/>
                <a:cs typeface="Courier New" panose="02070309020205020404" pitchFamily="49" charset="0"/>
              </a:rPr>
              <a:t> [default 0]		:   integration parameter - to consider only partial </a:t>
            </a:r>
            <a:r>
              <a:rPr lang="en-US" sz="1200" dirty="0" err="1">
                <a:latin typeface="Courier New" panose="02070309020205020404" pitchFamily="49" charset="0"/>
                <a:cs typeface="Courier New" panose="02070309020205020404" pitchFamily="49" charset="0"/>
              </a:rPr>
              <a:t>fgt</a:t>
            </a:r>
            <a:r>
              <a:rPr lang="en-US" sz="1200" dirty="0">
                <a:latin typeface="Courier New" panose="02070309020205020404" pitchFamily="49" charset="0"/>
                <a:cs typeface="Courier New" panose="02070309020205020404" pitchFamily="49" charset="0"/>
              </a:rPr>
              <a:t>-gaps [1: standard gaps = 0]</a:t>
            </a:r>
          </a:p>
          <a:p>
            <a:pPr marL="171450" indent="-171450">
              <a:buFont typeface="Arial" panose="020B0604020202020204" pitchFamily="34" charset="0"/>
              <a:buChar char="•"/>
            </a:pPr>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 eps2 eps3 		:   eps parameter for 2.|3. segment</a:t>
            </a:r>
          </a:p>
          <a:p>
            <a:r>
              <a:rPr lang="en-US" sz="1200" dirty="0">
                <a:latin typeface="Courier New" panose="02070309020205020404" pitchFamily="49" charset="0"/>
                <a:cs typeface="Courier New" panose="02070309020205020404" pitchFamily="49" charset="0"/>
              </a:rPr>
              <a:t>* u2   u3 		:   u parameter for 2.|3. segment</a:t>
            </a:r>
          </a:p>
          <a:p>
            <a:pPr marL="171450" indent="-171450">
              <a:buFont typeface="Arial" panose="020B0604020202020204" pitchFamily="34" charset="0"/>
              <a:buChar char="•"/>
            </a:pPr>
            <a:r>
              <a:rPr lang="en-US" sz="1200" dirty="0">
                <a:latin typeface="Courier New" panose="02070309020205020404" pitchFamily="49" charset="0"/>
                <a:cs typeface="Courier New" panose="02070309020205020404" pitchFamily="49" charset="0"/>
              </a:rPr>
              <a:t>lim2 lim3 		:   </a:t>
            </a:r>
            <a:r>
              <a:rPr lang="en-US" sz="1200" dirty="0" err="1">
                <a:latin typeface="Courier New" panose="02070309020205020404" pitchFamily="49" charset="0"/>
                <a:cs typeface="Courier New" panose="02070309020205020404" pitchFamily="49" charset="0"/>
              </a:rPr>
              <a:t>lim</a:t>
            </a:r>
            <a:r>
              <a:rPr lang="en-US" sz="1200" dirty="0">
                <a:latin typeface="Courier New" panose="02070309020205020404" pitchFamily="49" charset="0"/>
                <a:cs typeface="Courier New" panose="02070309020205020404" pitchFamily="49" charset="0"/>
              </a:rPr>
              <a:t> parameter for 2.|3. segment</a:t>
            </a:r>
          </a:p>
          <a:p>
            <a:pPr marL="171450" indent="-171450">
              <a:buFont typeface="Arial" panose="020B0604020202020204" pitchFamily="34" charset="0"/>
              <a:buChar char="•"/>
            </a:pPr>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 min [default 0]		:   min coding - used also for m-</a:t>
            </a:r>
            <a:r>
              <a:rPr lang="en-US" sz="1200" dirty="0" err="1">
                <a:latin typeface="Courier New" panose="02070309020205020404" pitchFamily="49" charset="0"/>
                <a:cs typeface="Courier New" panose="02070309020205020404" pitchFamily="49" charset="0"/>
              </a:rPr>
              <a:t>fgt</a:t>
            </a:r>
            <a:r>
              <a:rPr lang="en-US" sz="1200" dirty="0">
                <a:latin typeface="Courier New" panose="02070309020205020404" pitchFamily="49" charset="0"/>
                <a:cs typeface="Courier New" panose="02070309020205020404" pitchFamily="49" charset="0"/>
              </a:rPr>
              <a:t>-adjustments</a:t>
            </a:r>
          </a:p>
          <a:p>
            <a:r>
              <a:rPr lang="en-US" sz="1200" dirty="0">
                <a:latin typeface="Courier New" panose="02070309020205020404" pitchFamily="49" charset="0"/>
                <a:cs typeface="Courier New" panose="02070309020205020404" pitchFamily="49" charset="0"/>
              </a:rPr>
              <a:t>* cardinal [def no]		:   option for m-</a:t>
            </a:r>
            <a:r>
              <a:rPr lang="en-US" sz="1200" dirty="0" err="1">
                <a:latin typeface="Courier New" panose="02070309020205020404" pitchFamily="49" charset="0"/>
                <a:cs typeface="Courier New" panose="02070309020205020404" pitchFamily="49" charset="0"/>
              </a:rPr>
              <a:t>fgt</a:t>
            </a:r>
            <a:r>
              <a:rPr lang="en-US" sz="1200" dirty="0">
                <a:latin typeface="Courier New" panose="02070309020205020404" pitchFamily="49" charset="0"/>
                <a:cs typeface="Courier New" panose="02070309020205020404" pitchFamily="49" charset="0"/>
              </a:rPr>
              <a:t>-applications {mdM1,..,mdMa}</a:t>
            </a:r>
          </a:p>
          <a:p>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m_a</a:t>
            </a:r>
            <a:r>
              <a:rPr lang="en-US" sz="1200" dirty="0">
                <a:latin typeface="Courier New" panose="02070309020205020404" pitchFamily="49" charset="0"/>
                <a:cs typeface="Courier New" panose="02070309020205020404" pitchFamily="49" charset="0"/>
              </a:rPr>
              <a:t> [default 2.0]		:   parameter alpha - for m-</a:t>
            </a:r>
            <a:r>
              <a:rPr lang="en-US" sz="1200" dirty="0" err="1">
                <a:latin typeface="Courier New" panose="02070309020205020404" pitchFamily="49" charset="0"/>
                <a:cs typeface="Courier New" panose="02070309020205020404" pitchFamily="49" charset="0"/>
              </a:rPr>
              <a:t>fgt</a:t>
            </a:r>
            <a:r>
              <a:rPr lang="en-US" sz="1200" dirty="0">
                <a:latin typeface="Courier New" panose="02070309020205020404" pitchFamily="49" charset="0"/>
                <a:cs typeface="Courier New" panose="02070309020205020404" pitchFamily="49" charset="0"/>
              </a:rPr>
              <a:t>-functions -- by default: {</a:t>
            </a:r>
            <a:r>
              <a:rPr lang="en-US" sz="1200" dirty="0" err="1">
                <a:latin typeface="Courier New" panose="02070309020205020404" pitchFamily="49" charset="0"/>
                <a:cs typeface="Courier New" panose="02070309020205020404" pitchFamily="49" charset="0"/>
              </a:rPr>
              <a:t>mdMa</a:t>
            </a:r>
            <a:r>
              <a:rPr lang="en-US" sz="1200" dirty="0">
                <a:latin typeface="Courier New" panose="02070309020205020404" pitchFamily="49" charset="0"/>
                <a:cs typeface="Courier New" panose="02070309020205020404" pitchFamily="49" charset="0"/>
              </a:rPr>
              <a:t>[2]}</a:t>
            </a:r>
          </a:p>
          <a:p>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zeq</a:t>
            </a:r>
            <a:r>
              <a:rPr lang="en-US" sz="1200" dirty="0">
                <a:latin typeface="Courier New" panose="02070309020205020404" pitchFamily="49" charset="0"/>
                <a:cs typeface="Courier New" panose="02070309020205020404" pitchFamily="49" charset="0"/>
              </a:rPr>
              <a:t> [def 0: var &lt; z]	:   option for z-line { 1: var &lt;= z }</a:t>
            </a:r>
          </a:p>
          <a:p>
            <a:r>
              <a:rPr lang="en-US" sz="1200" dirty="0">
                <a:latin typeface="Courier New" panose="02070309020205020404" pitchFamily="49" charset="0"/>
                <a:cs typeface="Courier New" panose="02070309020205020404" pitchFamily="49" charset="0"/>
              </a:rPr>
              <a:t>* details [def no]		:   option for listing of parameter settings in pd-functions </a:t>
            </a:r>
            <a:endParaRPr lang="de-DE" sz="1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62418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CDAD15A-23CA-4507-83B6-0E081E66EA82}"/>
              </a:ext>
            </a:extLst>
          </p:cNvPr>
          <p:cNvSpPr>
            <a:spLocks noGrp="1"/>
          </p:cNvSpPr>
          <p:nvPr>
            <p:ph type="body" idx="1"/>
          </p:nvPr>
        </p:nvSpPr>
        <p:spPr>
          <a:xfrm>
            <a:off x="681380" y="63755"/>
            <a:ext cx="9411745" cy="491826"/>
          </a:xfrm>
        </p:spPr>
        <p:txBody>
          <a:bodyPr/>
          <a:lstStyle/>
          <a:p>
            <a:r>
              <a:rPr lang="de-DE" dirty="0" err="1"/>
              <a:t>Programs</a:t>
            </a:r>
            <a:r>
              <a:rPr lang="de-DE" dirty="0"/>
              <a:t> 	</a:t>
            </a:r>
            <a:r>
              <a:rPr lang="de-DE" dirty="0">
                <a:solidFill>
                  <a:schemeClr val="accent5"/>
                </a:solidFill>
              </a:rPr>
              <a:t>MGDIV - multi-dimensional Gini</a:t>
            </a:r>
          </a:p>
          <a:p>
            <a:pPr algn="r"/>
            <a:endParaRPr lang="de-DE" dirty="0"/>
          </a:p>
        </p:txBody>
      </p:sp>
      <p:sp>
        <p:nvSpPr>
          <p:cNvPr id="5" name="Textplatzhalter 2">
            <a:extLst>
              <a:ext uri="{FF2B5EF4-FFF2-40B4-BE49-F238E27FC236}">
                <a16:creationId xmlns:a16="http://schemas.microsoft.com/office/drawing/2014/main" id="{A684C74F-F45E-20D5-3338-4EF94A95A7CC}"/>
              </a:ext>
            </a:extLst>
          </p:cNvPr>
          <p:cNvSpPr txBox="1">
            <a:spLocks/>
          </p:cNvSpPr>
          <p:nvPr/>
        </p:nvSpPr>
        <p:spPr>
          <a:xfrm>
            <a:off x="326020" y="1255192"/>
            <a:ext cx="11539960" cy="56028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lnSpc>
                <a:spcPct val="115000"/>
              </a:lnSpc>
              <a:spcAft>
                <a:spcPts val="6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767921EC-39A5-00AE-D2F1-C8CEA682CB1B}"/>
              </a:ext>
            </a:extLst>
          </p:cNvPr>
          <p:cNvSpPr txBox="1"/>
          <p:nvPr/>
        </p:nvSpPr>
        <p:spPr>
          <a:xfrm>
            <a:off x="0" y="1469981"/>
            <a:ext cx="12192000" cy="5816977"/>
          </a:xfrm>
          <a:prstGeom prst="rect">
            <a:avLst/>
          </a:prstGeom>
          <a:noFill/>
        </p:spPr>
        <p:txBody>
          <a:bodyPr wrap="square" rtlCol="0">
            <a:spAutoFit/>
          </a:bodyPr>
          <a:lstStyle/>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options</a:t>
            </a:r>
            <a:endParaRPr lang="de-DE" sz="1200" dirty="0">
              <a:latin typeface="Courier New" panose="02070309020205020404" pitchFamily="49" charset="0"/>
              <a:cs typeface="Courier New" panose="02070309020205020404" pitchFamily="49" charset="0"/>
            </a:endParaRPr>
          </a:p>
          <a:p>
            <a:r>
              <a:rPr lang="de-DE" sz="1200" dirty="0">
                <a:latin typeface="Courier New" panose="02070309020205020404" pitchFamily="49" charset="0"/>
                <a:cs typeface="Courier New" panose="02070309020205020404" pitchFamily="49" charset="0"/>
              </a:rPr>
              <a:t>// </a:t>
            </a:r>
            <a:r>
              <a:rPr lang="de-DE" sz="1200" dirty="0">
                <a:solidFill>
                  <a:srgbClr val="00B050"/>
                </a:solidFill>
                <a:highlight>
                  <a:srgbClr val="FFFF00"/>
                </a:highlight>
                <a:latin typeface="Courier New" panose="02070309020205020404" pitchFamily="49" charset="0"/>
                <a:cs typeface="Courier New" panose="02070309020205020404" pitchFamily="49" charset="0"/>
              </a:rPr>
              <a:t>ggg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calculate</a:t>
            </a:r>
            <a:r>
              <a:rPr lang="de-DE" sz="1200" dirty="0">
                <a:solidFill>
                  <a:srgbClr val="00B050"/>
                </a:solidFill>
                <a:highlight>
                  <a:srgbClr val="FFFF00"/>
                </a:highlight>
                <a:latin typeface="Courier New" panose="02070309020205020404" pitchFamily="49" charset="0"/>
                <a:cs typeface="Courier New" panose="02070309020205020404" pitchFamily="49" charset="0"/>
              </a:rPr>
              <a:t> and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display</a:t>
            </a:r>
            <a:r>
              <a:rPr lang="de-DE" sz="1200" dirty="0">
                <a:solidFill>
                  <a:srgbClr val="00B050"/>
                </a:solidFill>
                <a:highlight>
                  <a:srgbClr val="FFFF00"/>
                </a:highlight>
                <a:latin typeface="Courier New" panose="02070309020205020404" pitchFamily="49" charset="0"/>
                <a:cs typeface="Courier New" panose="02070309020205020404" pitchFamily="49" charset="0"/>
              </a:rPr>
              <a:t> GG [GN] GK GD GMK  GGK GGD GGMK</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gdd</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calculate</a:t>
            </a:r>
            <a:r>
              <a:rPr lang="de-DE" sz="1200" dirty="0">
                <a:latin typeface="Courier New" panose="02070309020205020404" pitchFamily="49" charset="0"/>
                <a:cs typeface="Courier New" panose="02070309020205020404" pitchFamily="49" charset="0"/>
              </a:rPr>
              <a:t> and </a:t>
            </a:r>
            <a:r>
              <a:rPr lang="de-DE" sz="1200" dirty="0" err="1">
                <a:latin typeface="Courier New" panose="02070309020205020404" pitchFamily="49" charset="0"/>
                <a:cs typeface="Courier New" panose="02070309020205020404" pitchFamily="49" charset="0"/>
              </a:rPr>
              <a:t>display</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decompostions</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of</a:t>
            </a:r>
            <a:r>
              <a:rPr lang="de-DE" sz="1200" dirty="0">
                <a:latin typeface="Courier New" panose="02070309020205020404" pitchFamily="49" charset="0"/>
                <a:cs typeface="Courier New" panose="02070309020205020404" pitchFamily="49" charset="0"/>
              </a:rPr>
              <a:t> GD|GDD [GDIV1: GDD GDQ | GDIV2: GDDR GDDQ GDQM | ...]</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gdiv</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calculate</a:t>
            </a:r>
            <a:r>
              <a:rPr lang="de-DE" sz="1200" dirty="0">
                <a:latin typeface="Courier New" panose="02070309020205020404" pitchFamily="49" charset="0"/>
                <a:cs typeface="Courier New" panose="02070309020205020404" pitchFamily="49" charset="0"/>
              </a:rPr>
              <a:t> and </a:t>
            </a:r>
            <a:r>
              <a:rPr lang="de-DE" sz="1200" dirty="0" err="1">
                <a:latin typeface="Courier New" panose="02070309020205020404" pitchFamily="49" charset="0"/>
                <a:cs typeface="Courier New" panose="02070309020205020404" pitchFamily="49" charset="0"/>
              </a:rPr>
              <a:t>display</a:t>
            </a:r>
            <a:r>
              <a:rPr lang="de-DE" sz="1200" dirty="0">
                <a:latin typeface="Courier New" panose="02070309020205020404" pitchFamily="49" charset="0"/>
                <a:cs typeface="Courier New" panose="02070309020205020404" pitchFamily="49" charset="0"/>
              </a:rPr>
              <a:t> GDIV1,2,... | GGDIV1,2,...</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ddiv</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calculate</a:t>
            </a:r>
            <a:r>
              <a:rPr lang="de-DE" sz="1200" dirty="0">
                <a:latin typeface="Courier New" panose="02070309020205020404" pitchFamily="49" charset="0"/>
                <a:cs typeface="Courier New" panose="02070309020205020404" pitchFamily="49" charset="0"/>
              </a:rPr>
              <a:t> and </a:t>
            </a:r>
            <a:r>
              <a:rPr lang="de-DE" sz="1200" dirty="0" err="1">
                <a:latin typeface="Courier New" panose="02070309020205020404" pitchFamily="49" charset="0"/>
                <a:cs typeface="Courier New" panose="02070309020205020404" pitchFamily="49" charset="0"/>
              </a:rPr>
              <a:t>display</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decompostions</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of</a:t>
            </a:r>
            <a:r>
              <a:rPr lang="de-DE" sz="1200" dirty="0">
                <a:latin typeface="Courier New" panose="02070309020205020404" pitchFamily="49" charset="0"/>
                <a:cs typeface="Courier New" panose="02070309020205020404" pitchFamily="49" charset="0"/>
              </a:rPr>
              <a:t> GDIV1,2,... | GGDIV1,2,... //not </a:t>
            </a:r>
            <a:r>
              <a:rPr lang="de-DE" sz="1200" dirty="0" err="1">
                <a:latin typeface="Courier New" panose="02070309020205020404" pitchFamily="49" charset="0"/>
                <a:cs typeface="Courier New" panose="02070309020205020404" pitchFamily="49" charset="0"/>
              </a:rPr>
              <a:t>yet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implemented</a:t>
            </a:r>
            <a:endParaRPr lang="de-DE" sz="1200" dirty="0">
              <a:latin typeface="Courier New" panose="02070309020205020404" pitchFamily="49" charset="0"/>
              <a:cs typeface="Courier New" panose="02070309020205020404" pitchFamily="49" charset="0"/>
            </a:endParaRPr>
          </a:p>
          <a:p>
            <a:r>
              <a:rPr lang="de-DE" sz="1200" dirty="0">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subgroup</a:t>
            </a:r>
            <a:r>
              <a:rPr lang="de-DE" sz="1200" dirty="0">
                <a:solidFill>
                  <a:srgbClr val="00B050"/>
                </a:solidFill>
                <a:highlight>
                  <a:srgbClr val="FFFF00"/>
                </a:highlight>
                <a:latin typeface="Courier New" panose="02070309020205020404" pitchFamily="49" charset="0"/>
                <a:cs typeface="Courier New" panose="02070309020205020404" pitchFamily="49" charset="0"/>
              </a:rPr>
              <a:t>(</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var</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subgroup</a:t>
            </a:r>
            <a:r>
              <a:rPr lang="de-DE" sz="1200" dirty="0">
                <a:solidFill>
                  <a:srgbClr val="00B050"/>
                </a:solidFill>
                <a:highlight>
                  <a:srgbClr val="FFFF00"/>
                </a:highlight>
                <a:latin typeface="Courier New" panose="02070309020205020404" pitchFamily="49" charset="0"/>
                <a:cs typeface="Courier New" panose="02070309020205020404" pitchFamily="49" charset="0"/>
              </a:rPr>
              <a:t> variable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for</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subgroup</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decomposition</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p>
          <a:p>
            <a:r>
              <a:rPr lang="de-DE" sz="1200" dirty="0">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hgroup</a:t>
            </a:r>
            <a:r>
              <a:rPr lang="de-DE" sz="1200" dirty="0">
                <a:solidFill>
                  <a:srgbClr val="00B050"/>
                </a:solidFill>
                <a:highlight>
                  <a:srgbClr val="FFFF00"/>
                </a:highlight>
                <a:latin typeface="Courier New" panose="02070309020205020404" pitchFamily="49" charset="0"/>
                <a:cs typeface="Courier New" panose="02070309020205020404" pitchFamily="49" charset="0"/>
              </a:rPr>
              <a:t>(</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var</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hgroup</a:t>
            </a:r>
            <a:r>
              <a:rPr lang="de-DE" sz="1200" dirty="0">
                <a:solidFill>
                  <a:srgbClr val="00B050"/>
                </a:solidFill>
                <a:highlight>
                  <a:srgbClr val="FFFF00"/>
                </a:highlight>
                <a:latin typeface="Courier New" panose="02070309020205020404" pitchFamily="49" charset="0"/>
                <a:cs typeface="Courier New" panose="02070309020205020404" pitchFamily="49" charset="0"/>
              </a:rPr>
              <a:t> variable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for</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factor</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decomposition</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within-between</a:t>
            </a:r>
            <a:r>
              <a:rPr lang="de-DE" sz="1200" dirty="0">
                <a:solidFill>
                  <a:srgbClr val="00B050"/>
                </a:solidFill>
                <a:highlight>
                  <a:srgbClr val="FFFF00"/>
                </a:highlight>
                <a:latin typeface="Courier New" panose="02070309020205020404" pitchFamily="49" charset="0"/>
                <a:cs typeface="Courier New" panose="02070309020205020404" pitchFamily="49" charset="0"/>
              </a:rPr>
              <a:t> &amp;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mean</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group</a:t>
            </a:r>
            <a:r>
              <a:rPr lang="de-DE" sz="1200" dirty="0">
                <a:solidFill>
                  <a:srgbClr val="00B050"/>
                </a:solidFill>
                <a:highlight>
                  <a:srgbClr val="FFFF00"/>
                </a:highlight>
                <a:latin typeface="Courier New" panose="02070309020205020404" pitchFamily="49" charset="0"/>
                <a:cs typeface="Courier New" panose="02070309020205020404" pitchFamily="49" charset="0"/>
              </a:rPr>
              <a:t> {GK GD GMK | GGK GGD GGMK | GDIV.. } )</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skdecomp</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subgroup</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decomposition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by</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subgroup</a:t>
            </a:r>
            <a:r>
              <a:rPr lang="de-DE" sz="1200" dirty="0">
                <a:latin typeface="Courier New" panose="02070309020205020404" pitchFamily="49" charset="0"/>
                <a:cs typeface="Courier New" panose="02070309020205020404" pitchFamily="49" charset="0"/>
              </a:rPr>
              <a:t>]</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kkdecomp</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subgroup</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decomposition</a:t>
            </a:r>
            <a:r>
              <a:rPr lang="de-DE" sz="1200" dirty="0">
                <a:latin typeface="Courier New" panose="02070309020205020404" pitchFamily="49" charset="0"/>
                <a:cs typeface="Courier New" panose="02070309020205020404" pitchFamily="49" charset="0"/>
              </a:rPr>
              <a:t>(s) </a:t>
            </a:r>
            <a:r>
              <a:rPr lang="de-DE" sz="1200" dirty="0" err="1">
                <a:latin typeface="Courier New" panose="02070309020205020404" pitchFamily="49" charset="0"/>
                <a:cs typeface="Courier New" panose="02070309020205020404" pitchFamily="49" charset="0"/>
              </a:rPr>
              <a:t>by</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hgroup</a:t>
            </a:r>
            <a:r>
              <a:rPr lang="de-DE" sz="1200" dirty="0">
                <a:latin typeface="Courier New" panose="02070309020205020404" pitchFamily="49" charset="0"/>
                <a:cs typeface="Courier New" panose="02070309020205020404" pitchFamily="49" charset="0"/>
              </a:rPr>
              <a:t>(s)]</a:t>
            </a:r>
          </a:p>
          <a:p>
            <a:r>
              <a:rPr lang="de-DE" sz="1200" dirty="0">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mdim</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apply</a:t>
            </a:r>
            <a:r>
              <a:rPr lang="de-DE" sz="1200" dirty="0">
                <a:solidFill>
                  <a:srgbClr val="00B050"/>
                </a:solidFill>
                <a:highlight>
                  <a:srgbClr val="FFFF00"/>
                </a:highlight>
                <a:latin typeface="Courier New" panose="02070309020205020404" pitchFamily="49" charset="0"/>
                <a:cs typeface="Courier New" panose="02070309020205020404" pitchFamily="49" charset="0"/>
              </a:rPr>
              <a:t> multidimensional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calculation</a:t>
            </a:r>
            <a:endParaRPr lang="de-DE" sz="1200" dirty="0">
              <a:solidFill>
                <a:srgbClr val="00B050"/>
              </a:solidFill>
              <a:highlight>
                <a:srgbClr val="FFFF00"/>
              </a:highlight>
              <a:latin typeface="Courier New" panose="02070309020205020404" pitchFamily="49" charset="0"/>
              <a:cs typeface="Courier New" panose="02070309020205020404" pitchFamily="49" charset="0"/>
            </a:endParaRP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kdim</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apply</a:t>
            </a:r>
            <a:r>
              <a:rPr lang="de-DE" sz="1200" dirty="0">
                <a:latin typeface="Courier New" panose="02070309020205020404" pitchFamily="49" charset="0"/>
                <a:cs typeface="Courier New" panose="02070309020205020404" pitchFamily="49" charset="0"/>
              </a:rPr>
              <a:t> k-dimensional </a:t>
            </a:r>
            <a:r>
              <a:rPr lang="de-DE" sz="1200" dirty="0" err="1">
                <a:latin typeface="Courier New" panose="02070309020205020404" pitchFamily="49" charset="0"/>
                <a:cs typeface="Courier New" panose="02070309020205020404" pitchFamily="49" charset="0"/>
              </a:rPr>
              <a:t>calculation</a:t>
            </a:r>
            <a:endParaRPr lang="de-DE" sz="1200" dirty="0">
              <a:latin typeface="Courier New" panose="02070309020205020404" pitchFamily="49" charset="0"/>
              <a:cs typeface="Courier New" panose="02070309020205020404" pitchFamily="49" charset="0"/>
            </a:endParaRP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mkdim</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apply</a:t>
            </a:r>
            <a:r>
              <a:rPr lang="de-DE" sz="1200" dirty="0">
                <a:latin typeface="Courier New" panose="02070309020205020404" pitchFamily="49" charset="0"/>
                <a:cs typeface="Courier New" panose="02070309020205020404" pitchFamily="49" charset="0"/>
              </a:rPr>
              <a:t> multidimensional and k-dimensional </a:t>
            </a:r>
            <a:r>
              <a:rPr lang="de-DE" sz="1200" dirty="0" err="1">
                <a:latin typeface="Courier New" panose="02070309020205020404" pitchFamily="49" charset="0"/>
                <a:cs typeface="Courier New" panose="02070309020205020404" pitchFamily="49" charset="0"/>
              </a:rPr>
              <a:t>calculation</a:t>
            </a:r>
            <a:endParaRPr lang="de-DE" sz="1200" dirty="0">
              <a:latin typeface="Courier New" panose="02070309020205020404" pitchFamily="49" charset="0"/>
              <a:cs typeface="Courier New" panose="02070309020205020404" pitchFamily="49" charset="0"/>
            </a:endParaRPr>
          </a:p>
          <a:p>
            <a:r>
              <a:rPr lang="de-DE" sz="1200" dirty="0">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wdimd</a:t>
            </a:r>
            <a:r>
              <a:rPr lang="de-DE" sz="1200" dirty="0">
                <a:solidFill>
                  <a:srgbClr val="00B050"/>
                </a:solidFill>
                <a:highlight>
                  <a:srgbClr val="FFFF00"/>
                </a:highlight>
                <a:latin typeface="Courier New" panose="02070309020205020404" pitchFamily="49" charset="0"/>
                <a:cs typeface="Courier New" panose="02070309020205020404" pitchFamily="49" charset="0"/>
              </a:rPr>
              <a:t>(</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varlist</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list</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of</a:t>
            </a:r>
            <a:r>
              <a:rPr lang="de-DE" sz="1200" dirty="0">
                <a:solidFill>
                  <a:srgbClr val="00B050"/>
                </a:solidFill>
                <a:highlight>
                  <a:srgbClr val="FFFF00"/>
                </a:highlight>
                <a:latin typeface="Courier New" panose="02070309020205020404" pitchFamily="49" charset="0"/>
                <a:cs typeface="Courier New" panose="02070309020205020404" pitchFamily="49" charset="0"/>
              </a:rPr>
              <a:t> variables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for</a:t>
            </a:r>
            <a:r>
              <a:rPr lang="de-DE" sz="1200" dirty="0">
                <a:solidFill>
                  <a:srgbClr val="00B050"/>
                </a:solidFill>
                <a:highlight>
                  <a:srgbClr val="FFFF00"/>
                </a:highlight>
                <a:latin typeface="Courier New" panose="02070309020205020404" pitchFamily="49" charset="0"/>
                <a:cs typeface="Courier New" panose="02070309020205020404" pitchFamily="49" charset="0"/>
              </a:rPr>
              <a:t> m-dimensional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weighting</a:t>
            </a:r>
            <a:r>
              <a:rPr lang="de-DE" sz="1200" dirty="0">
                <a:solidFill>
                  <a:srgbClr val="00B050"/>
                </a:solidFill>
                <a:highlight>
                  <a:srgbClr val="FFFF00"/>
                </a:highlight>
                <a:latin typeface="Courier New" panose="02070309020205020404" pitchFamily="49" charset="0"/>
                <a:cs typeface="Courier New" panose="02070309020205020404" pitchFamily="49" charset="0"/>
              </a:rPr>
              <a:t> [n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of</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elements</a:t>
            </a:r>
            <a:r>
              <a:rPr lang="de-DE" sz="1200" dirty="0">
                <a:solidFill>
                  <a:srgbClr val="00B050"/>
                </a:solidFill>
                <a:highlight>
                  <a:srgbClr val="FFFF00"/>
                </a:highlight>
                <a:latin typeface="Courier New" panose="02070309020205020404" pitchFamily="49" charset="0"/>
                <a:cs typeface="Courier New" panose="02070309020205020404" pitchFamily="49" charset="0"/>
              </a:rPr>
              <a:t> =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ndim</a:t>
            </a:r>
            <a:r>
              <a:rPr lang="de-DE" sz="1200" dirty="0">
                <a:solidFill>
                  <a:srgbClr val="00B050"/>
                </a:solidFill>
                <a:highlight>
                  <a:srgbClr val="FFFF00"/>
                </a:highlight>
                <a:latin typeface="Courier New" panose="02070309020205020404" pitchFamily="49" charset="0"/>
                <a:cs typeface="Courier New" panose="02070309020205020404" pitchFamily="49" charset="0"/>
              </a:rPr>
              <a:t>]</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wdimh</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of</a:t>
            </a:r>
            <a:r>
              <a:rPr lang="de-DE" sz="1200" dirty="0">
                <a:latin typeface="Courier New" panose="02070309020205020404" pitchFamily="49" charset="0"/>
                <a:cs typeface="Courier New" panose="02070309020205020404" pitchFamily="49" charset="0"/>
              </a:rPr>
              <a:t> variables </a:t>
            </a:r>
            <a:r>
              <a:rPr lang="de-DE" sz="1200" dirty="0" err="1">
                <a:latin typeface="Courier New" panose="02070309020205020404" pitchFamily="49" charset="0"/>
                <a:cs typeface="Courier New" panose="02070309020205020404" pitchFamily="49" charset="0"/>
              </a:rPr>
              <a:t>for</a:t>
            </a:r>
            <a:r>
              <a:rPr lang="de-DE" sz="1200" dirty="0">
                <a:latin typeface="Courier New" panose="02070309020205020404" pitchFamily="49" charset="0"/>
                <a:cs typeface="Courier New" panose="02070309020205020404" pitchFamily="49" charset="0"/>
              </a:rPr>
              <a:t> k-dimensional </a:t>
            </a:r>
            <a:r>
              <a:rPr lang="de-DE" sz="1200" dirty="0" err="1">
                <a:latin typeface="Courier New" panose="02070309020205020404" pitchFamily="49" charset="0"/>
                <a:cs typeface="Courier New" panose="02070309020205020404" pitchFamily="49" charset="0"/>
              </a:rPr>
              <a:t>weighting</a:t>
            </a:r>
            <a:r>
              <a:rPr lang="de-DE" sz="1200" dirty="0">
                <a:latin typeface="Courier New" panose="02070309020205020404" pitchFamily="49" charset="0"/>
                <a:cs typeface="Courier New" panose="02070309020205020404" pitchFamily="49" charset="0"/>
              </a:rPr>
              <a:t> [n </a:t>
            </a:r>
            <a:r>
              <a:rPr lang="de-DE" sz="1200" dirty="0" err="1">
                <a:latin typeface="Courier New" panose="02070309020205020404" pitchFamily="49" charset="0"/>
                <a:cs typeface="Courier New" panose="02070309020205020404" pitchFamily="49" charset="0"/>
              </a:rPr>
              <a:t>of</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elements</a:t>
            </a:r>
            <a:r>
              <a:rPr lang="de-DE" sz="1200" dirty="0">
                <a:latin typeface="Courier New" panose="02070309020205020404" pitchFamily="49" charset="0"/>
                <a:cs typeface="Courier New" panose="02070309020205020404" pitchFamily="49" charset="0"/>
              </a:rPr>
              <a:t> = </a:t>
            </a:r>
            <a:r>
              <a:rPr lang="de-DE" sz="1200" dirty="0" err="1">
                <a:latin typeface="Courier New" panose="02070309020205020404" pitchFamily="49" charset="0"/>
                <a:cs typeface="Courier New" panose="02070309020205020404" pitchFamily="49" charset="0"/>
              </a:rPr>
              <a:t>nhdim</a:t>
            </a:r>
            <a:r>
              <a:rPr lang="de-DE" sz="1200" dirty="0">
                <a:latin typeface="Courier New" panose="02070309020205020404" pitchFamily="49" charset="0"/>
                <a:cs typeface="Courier New" panose="02070309020205020404" pitchFamily="49" charset="0"/>
              </a:rPr>
              <a:t> (nk1,nk2,...,</a:t>
            </a:r>
            <a:r>
              <a:rPr lang="de-DE" sz="1200" dirty="0" err="1">
                <a:latin typeface="Courier New" panose="02070309020205020404" pitchFamily="49" charset="0"/>
                <a:cs typeface="Courier New" panose="02070309020205020404" pitchFamily="49" charset="0"/>
              </a:rPr>
              <a:t>nkn</a:t>
            </a:r>
            <a:r>
              <a:rPr lang="de-DE" sz="1200" dirty="0">
                <a:latin typeface="Courier New" panose="02070309020205020404" pitchFamily="49" charset="0"/>
                <a:cs typeface="Courier New" panose="02070309020205020404" pitchFamily="49" charset="0"/>
              </a:rPr>
              <a:t>)]</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mgdecomp</a:t>
            </a:r>
            <a:r>
              <a:rPr lang="de-DE" sz="1200" dirty="0">
                <a:latin typeface="Courier New" panose="02070309020205020404" pitchFamily="49" charset="0"/>
                <a:cs typeface="Courier New" panose="02070309020205020404" pitchFamily="49" charset="0"/>
              </a:rPr>
              <a:t>	multidimensional </a:t>
            </a:r>
            <a:r>
              <a:rPr lang="de-DE" sz="1200" dirty="0" err="1">
                <a:latin typeface="Courier New" panose="02070309020205020404" pitchFamily="49" charset="0"/>
                <a:cs typeface="Courier New" panose="02070309020205020404" pitchFamily="49" charset="0"/>
              </a:rPr>
              <a:t>factor</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decomposition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by</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dimension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kgdecomp</a:t>
            </a:r>
            <a:r>
              <a:rPr lang="de-DE" sz="1200" dirty="0">
                <a:latin typeface="Courier New" panose="02070309020205020404" pitchFamily="49" charset="0"/>
                <a:cs typeface="Courier New" panose="02070309020205020404" pitchFamily="49" charset="0"/>
              </a:rPr>
              <a:t>	k-dimensional </a:t>
            </a:r>
            <a:r>
              <a:rPr lang="de-DE" sz="1200" dirty="0" err="1">
                <a:latin typeface="Courier New" panose="02070309020205020404" pitchFamily="49" charset="0"/>
                <a:cs typeface="Courier New" panose="02070309020205020404" pitchFamily="49" charset="0"/>
              </a:rPr>
              <a:t>factor</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decomposition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by</a:t>
            </a:r>
            <a:r>
              <a:rPr lang="de-DE" sz="1200" dirty="0">
                <a:latin typeface="Courier New" panose="02070309020205020404" pitchFamily="49" charset="0"/>
                <a:cs typeface="Courier New" panose="02070309020205020404" pitchFamily="49" charset="0"/>
              </a:rPr>
              <a:t> k-dimension [</a:t>
            </a:r>
            <a:r>
              <a:rPr lang="de-DE" sz="1200" dirty="0" err="1">
                <a:latin typeface="Courier New" panose="02070309020205020404" pitchFamily="49" charset="0"/>
                <a:cs typeface="Courier New" panose="02070309020205020404" pitchFamily="49" charset="0"/>
              </a:rPr>
              <a:t>klist</a:t>
            </a:r>
            <a:r>
              <a:rPr lang="de-DE" sz="1200" dirty="0">
                <a:latin typeface="Courier New" panose="02070309020205020404" pitchFamily="49" charset="0"/>
                <a:cs typeface="Courier New" panose="02070309020205020404" pitchFamily="49" charset="0"/>
              </a:rPr>
              <a:t>]</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mkgdecomp</a:t>
            </a:r>
            <a:r>
              <a:rPr lang="de-DE" sz="1200" dirty="0">
                <a:latin typeface="Courier New" panose="02070309020205020404" pitchFamily="49" charset="0"/>
                <a:cs typeface="Courier New" panose="02070309020205020404" pitchFamily="49" charset="0"/>
              </a:rPr>
              <a:t>	multidimensional and k-dimensional </a:t>
            </a:r>
            <a:r>
              <a:rPr lang="de-DE" sz="1200" dirty="0" err="1">
                <a:latin typeface="Courier New" panose="02070309020205020404" pitchFamily="49" charset="0"/>
                <a:cs typeface="Courier New" panose="02070309020205020404" pitchFamily="49" charset="0"/>
              </a:rPr>
              <a:t>factor</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decomposition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by</a:t>
            </a:r>
            <a:r>
              <a:rPr lang="de-DE" sz="1200" dirty="0">
                <a:latin typeface="Courier New" panose="02070309020205020404" pitchFamily="49" charset="0"/>
                <a:cs typeface="Courier New" panose="02070309020205020404" pitchFamily="49" charset="0"/>
              </a:rPr>
              <a:t> k-dimension and </a:t>
            </a:r>
            <a:r>
              <a:rPr lang="de-DE" sz="1200" dirty="0" err="1">
                <a:latin typeface="Courier New" panose="02070309020205020404" pitchFamily="49" charset="0"/>
                <a:cs typeface="Courier New" panose="02070309020205020404" pitchFamily="49" charset="0"/>
              </a:rPr>
              <a:t>dimension</a:t>
            </a:r>
            <a:r>
              <a:rPr lang="de-DE" sz="1200" dirty="0">
                <a:latin typeface="Courier New" panose="02070309020205020404" pitchFamily="49" charset="0"/>
                <a:cs typeface="Courier New" panose="02070309020205020404" pitchFamily="49" charset="0"/>
              </a:rPr>
              <a:t> [k-list * </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a:t>
            </a:r>
          </a:p>
          <a:p>
            <a:r>
              <a:rPr lang="de-DE" sz="1200" dirty="0">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decomp_pop</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display</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results</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of</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subgroup</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decomposition</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by</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subgroup</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levels</a:t>
            </a:r>
            <a:endParaRPr lang="de-DE" sz="1200" dirty="0">
              <a:solidFill>
                <a:srgbClr val="00B050"/>
              </a:solidFill>
              <a:latin typeface="Courier New" panose="02070309020205020404" pitchFamily="49" charset="0"/>
              <a:cs typeface="Courier New" panose="02070309020205020404" pitchFamily="49" charset="0"/>
            </a:endParaRPr>
          </a:p>
          <a:p>
            <a:r>
              <a:rPr lang="de-DE" sz="1200" dirty="0">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decomp_tot</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display</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results</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of</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decomposition</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as</a:t>
            </a:r>
            <a:r>
              <a:rPr lang="de-DE" sz="1200" dirty="0">
                <a:solidFill>
                  <a:srgbClr val="00B050"/>
                </a:solidFill>
                <a:latin typeface="Courier New" panose="02070309020205020404" pitchFamily="49" charset="0"/>
                <a:cs typeface="Courier New" panose="02070309020205020404" pitchFamily="49" charset="0"/>
              </a:rPr>
              <a:t> absolute </a:t>
            </a:r>
            <a:r>
              <a:rPr lang="de-DE" sz="1200" dirty="0" err="1">
                <a:solidFill>
                  <a:srgbClr val="00B050"/>
                </a:solidFill>
                <a:latin typeface="Courier New" panose="02070309020205020404" pitchFamily="49" charset="0"/>
                <a:cs typeface="Courier New" panose="02070309020205020404" pitchFamily="49" charset="0"/>
              </a:rPr>
              <a:t>contributions</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solidFill>
                  <a:srgbClr val="00B050"/>
                </a:solidFill>
                <a:latin typeface="Courier New" panose="02070309020205020404" pitchFamily="49" charset="0"/>
                <a:cs typeface="Courier New" panose="02070309020205020404" pitchFamily="49" charset="0"/>
              </a:rPr>
              <a:t>default</a:t>
            </a:r>
            <a:r>
              <a:rPr lang="de-DE" sz="1200" dirty="0">
                <a:solidFill>
                  <a:srgbClr val="00B050"/>
                </a:solidFill>
                <a:latin typeface="Courier New" panose="02070309020205020404" pitchFamily="49" charset="0"/>
                <a:cs typeface="Courier New" panose="02070309020205020404" pitchFamily="49" charset="0"/>
              </a:rPr>
              <a:t>]</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decomp_pct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display</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results</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of</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decomposition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as</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percentage</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contributions</a:t>
            </a:r>
            <a:endParaRPr lang="de-DE" sz="1200" dirty="0">
              <a:latin typeface="Courier New" panose="02070309020205020404" pitchFamily="49" charset="0"/>
              <a:cs typeface="Courier New" panose="02070309020205020404" pitchFamily="49" charset="0"/>
            </a:endParaRPr>
          </a:p>
          <a:p>
            <a:endParaRPr lang="de-DE" sz="1200" dirty="0">
              <a:latin typeface="Courier New" panose="02070309020205020404" pitchFamily="49" charset="0"/>
              <a:cs typeface="Courier New" panose="02070309020205020404" pitchFamily="49" charset="0"/>
            </a:endParaRP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output</a:t>
            </a:r>
            <a:r>
              <a:rPr lang="de-DE" sz="1200" dirty="0">
                <a:latin typeface="Courier New" panose="02070309020205020404" pitchFamily="49" charset="0"/>
                <a:cs typeface="Courier New" panose="02070309020205020404" pitchFamily="49" charset="0"/>
              </a:rPr>
              <a:t>-options</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vout</a:t>
            </a:r>
            <a:r>
              <a:rPr lang="de-DE" sz="1200" dirty="0">
                <a:latin typeface="Courier New" panose="02070309020205020404" pitchFamily="49" charset="0"/>
                <a:cs typeface="Courier New" panose="02070309020205020404" pitchFamily="49" charset="0"/>
              </a:rPr>
              <a:t>		save individual m-k-versions [</a:t>
            </a:r>
            <a:r>
              <a:rPr lang="de-DE" sz="1200" dirty="0" err="1">
                <a:latin typeface="Courier New" panose="02070309020205020404" pitchFamily="49" charset="0"/>
                <a:cs typeface="Courier New" panose="02070309020205020404" pitchFamily="49" charset="0"/>
              </a:rPr>
              <a:t>before</a:t>
            </a:r>
            <a:r>
              <a:rPr lang="de-DE" sz="1200" dirty="0">
                <a:latin typeface="Courier New" panose="02070309020205020404" pitchFamily="49" charset="0"/>
                <a:cs typeface="Courier New" panose="02070309020205020404" pitchFamily="49" charset="0"/>
              </a:rPr>
              <a:t> final </a:t>
            </a:r>
            <a:r>
              <a:rPr lang="de-DE" sz="1200" dirty="0" err="1">
                <a:latin typeface="Courier New" panose="02070309020205020404" pitchFamily="49" charset="0"/>
                <a:cs typeface="Courier New" panose="02070309020205020404" pitchFamily="49" charset="0"/>
              </a:rPr>
              <a:t>aggregation</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mean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of</a:t>
            </a:r>
            <a:r>
              <a:rPr lang="de-DE" sz="1200" dirty="0">
                <a:latin typeface="Courier New" panose="02070309020205020404" pitchFamily="49" charset="0"/>
                <a:cs typeface="Courier New" panose="02070309020205020404" pitchFamily="49" charset="0"/>
              </a:rPr>
              <a:t> all </a:t>
            </a:r>
            <a:r>
              <a:rPr lang="de-DE" sz="1200" dirty="0" err="1">
                <a:latin typeface="Courier New" panose="02070309020205020404" pitchFamily="49" charset="0"/>
                <a:cs typeface="Courier New" panose="02070309020205020404" pitchFamily="49" charset="0"/>
              </a:rPr>
              <a:t>calculated</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single</a:t>
            </a:r>
            <a:r>
              <a:rPr lang="de-DE" sz="1200" dirty="0">
                <a:latin typeface="Courier New" panose="02070309020205020404" pitchFamily="49" charset="0"/>
                <a:cs typeface="Courier New" panose="02070309020205020404" pitchFamily="49" charset="0"/>
              </a:rPr>
              <a:t> Sub-Indices </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vmout</a:t>
            </a:r>
            <a:r>
              <a:rPr lang="de-DE" sz="1200" dirty="0">
                <a:latin typeface="Courier New" panose="02070309020205020404" pitchFamily="49" charset="0"/>
                <a:cs typeface="Courier New" panose="02070309020205020404" pitchFamily="49" charset="0"/>
              </a:rPr>
              <a:t> 		save individual   k-versions [</a:t>
            </a:r>
            <a:r>
              <a:rPr lang="de-DE" sz="1200" dirty="0" err="1">
                <a:latin typeface="Courier New" panose="02070309020205020404" pitchFamily="49" charset="0"/>
                <a:cs typeface="Courier New" panose="02070309020205020404" pitchFamily="49" charset="0"/>
              </a:rPr>
              <a:t>before</a:t>
            </a:r>
            <a:r>
              <a:rPr lang="de-DE" sz="1200" dirty="0">
                <a:latin typeface="Courier New" panose="02070309020205020404" pitchFamily="49" charset="0"/>
                <a:cs typeface="Courier New" panose="02070309020205020404" pitchFamily="49" charset="0"/>
              </a:rPr>
              <a:t> final </a:t>
            </a:r>
            <a:r>
              <a:rPr lang="de-DE" sz="1200" dirty="0" err="1">
                <a:latin typeface="Courier New" panose="02070309020205020404" pitchFamily="49" charset="0"/>
                <a:cs typeface="Courier New" panose="02070309020205020404" pitchFamily="49" charset="0"/>
              </a:rPr>
              <a:t>aggregation</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mean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of</a:t>
            </a:r>
            <a:r>
              <a:rPr lang="de-DE" sz="1200" dirty="0">
                <a:latin typeface="Courier New" panose="02070309020205020404" pitchFamily="49" charset="0"/>
                <a:cs typeface="Courier New" panose="02070309020205020404" pitchFamily="49" charset="0"/>
              </a:rPr>
              <a:t> all </a:t>
            </a:r>
            <a:r>
              <a:rPr lang="de-DE" sz="1200" dirty="0" err="1">
                <a:latin typeface="Courier New" panose="02070309020205020404" pitchFamily="49" charset="0"/>
                <a:cs typeface="Courier New" panose="02070309020205020404" pitchFamily="49" charset="0"/>
              </a:rPr>
              <a:t>calculated</a:t>
            </a:r>
            <a:r>
              <a:rPr lang="de-DE" sz="1200" dirty="0">
                <a:latin typeface="Courier New" panose="02070309020205020404" pitchFamily="49" charset="0"/>
                <a:cs typeface="Courier New" panose="02070309020205020404" pitchFamily="49" charset="0"/>
              </a:rPr>
              <a:t>   m-dimensional Sub-Indices</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vmoutdim</a:t>
            </a:r>
            <a:r>
              <a:rPr lang="de-DE" sz="1200" dirty="0">
                <a:latin typeface="Courier New" panose="02070309020205020404" pitchFamily="49" charset="0"/>
                <a:cs typeface="Courier New" panose="02070309020205020404" pitchFamily="49" charset="0"/>
              </a:rPr>
              <a:t> 	save individual m-k-versions [</a:t>
            </a:r>
            <a:r>
              <a:rPr lang="de-DE" sz="1200" dirty="0" err="1">
                <a:latin typeface="Courier New" panose="02070309020205020404" pitchFamily="49" charset="0"/>
                <a:cs typeface="Courier New" panose="02070309020205020404" pitchFamily="49" charset="0"/>
              </a:rPr>
              <a:t>before</a:t>
            </a:r>
            <a:r>
              <a:rPr lang="de-DE" sz="1200" dirty="0">
                <a:latin typeface="Courier New" panose="02070309020205020404" pitchFamily="49" charset="0"/>
                <a:cs typeface="Courier New" panose="02070309020205020404" pitchFamily="49" charset="0"/>
              </a:rPr>
              <a:t> final </a:t>
            </a:r>
            <a:r>
              <a:rPr lang="de-DE" sz="1200" dirty="0" err="1">
                <a:latin typeface="Courier New" panose="02070309020205020404" pitchFamily="49" charset="0"/>
                <a:cs typeface="Courier New" panose="02070309020205020404" pitchFamily="49" charset="0"/>
              </a:rPr>
              <a:t>aggregation</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mean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of</a:t>
            </a:r>
            <a:r>
              <a:rPr lang="de-DE" sz="1200" dirty="0">
                <a:latin typeface="Courier New" panose="02070309020205020404" pitchFamily="49" charset="0"/>
                <a:cs typeface="Courier New" panose="02070309020205020404" pitchFamily="49" charset="0"/>
              </a:rPr>
              <a:t> all </a:t>
            </a:r>
            <a:r>
              <a:rPr lang="de-DE" sz="1200" dirty="0" err="1">
                <a:latin typeface="Courier New" panose="02070309020205020404" pitchFamily="49" charset="0"/>
                <a:cs typeface="Courier New" panose="02070309020205020404" pitchFamily="49" charset="0"/>
              </a:rPr>
              <a:t>calculated</a:t>
            </a:r>
            <a:r>
              <a:rPr lang="de-DE" sz="1200" dirty="0">
                <a:latin typeface="Courier New" panose="02070309020205020404" pitchFamily="49" charset="0"/>
                <a:cs typeface="Courier New" panose="02070309020205020404" pitchFamily="49" charset="0"/>
              </a:rPr>
              <a:t>   m-dimensional Sub-Indices</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vkout</a:t>
            </a:r>
            <a:r>
              <a:rPr lang="de-DE" sz="1200" dirty="0">
                <a:latin typeface="Courier New" panose="02070309020205020404" pitchFamily="49" charset="0"/>
                <a:cs typeface="Courier New" panose="02070309020205020404" pitchFamily="49" charset="0"/>
              </a:rPr>
              <a:t> 		save individual   m-versions [</a:t>
            </a:r>
            <a:r>
              <a:rPr lang="de-DE" sz="1200" dirty="0" err="1">
                <a:latin typeface="Courier New" panose="02070309020205020404" pitchFamily="49" charset="0"/>
                <a:cs typeface="Courier New" panose="02070309020205020404" pitchFamily="49" charset="0"/>
              </a:rPr>
              <a:t>before</a:t>
            </a:r>
            <a:r>
              <a:rPr lang="de-DE" sz="1200" dirty="0">
                <a:latin typeface="Courier New" panose="02070309020205020404" pitchFamily="49" charset="0"/>
                <a:cs typeface="Courier New" panose="02070309020205020404" pitchFamily="49" charset="0"/>
              </a:rPr>
              <a:t> final </a:t>
            </a:r>
            <a:r>
              <a:rPr lang="de-DE" sz="1200" dirty="0" err="1">
                <a:latin typeface="Courier New" panose="02070309020205020404" pitchFamily="49" charset="0"/>
                <a:cs typeface="Courier New" panose="02070309020205020404" pitchFamily="49" charset="0"/>
              </a:rPr>
              <a:t>aggregation</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mean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of</a:t>
            </a:r>
            <a:r>
              <a:rPr lang="de-DE" sz="1200" dirty="0">
                <a:latin typeface="Courier New" panose="02070309020205020404" pitchFamily="49" charset="0"/>
                <a:cs typeface="Courier New" panose="02070309020205020404" pitchFamily="49" charset="0"/>
              </a:rPr>
              <a:t> all </a:t>
            </a:r>
            <a:r>
              <a:rPr lang="de-DE" sz="1200" dirty="0" err="1">
                <a:latin typeface="Courier New" panose="02070309020205020404" pitchFamily="49" charset="0"/>
                <a:cs typeface="Courier New" panose="02070309020205020404" pitchFamily="49" charset="0"/>
              </a:rPr>
              <a:t>calculated</a:t>
            </a:r>
            <a:r>
              <a:rPr lang="de-DE" sz="1200" dirty="0">
                <a:latin typeface="Courier New" panose="02070309020205020404" pitchFamily="49" charset="0"/>
                <a:cs typeface="Courier New" panose="02070309020205020404" pitchFamily="49" charset="0"/>
              </a:rPr>
              <a:t>   k-dimensional Sub-Indices</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vkoutdim</a:t>
            </a:r>
            <a:r>
              <a:rPr lang="de-DE" sz="1200" dirty="0">
                <a:latin typeface="Courier New" panose="02070309020205020404" pitchFamily="49" charset="0"/>
                <a:cs typeface="Courier New" panose="02070309020205020404" pitchFamily="49" charset="0"/>
              </a:rPr>
              <a:t> 	save individual m-k-versions [</a:t>
            </a:r>
            <a:r>
              <a:rPr lang="de-DE" sz="1200" dirty="0" err="1">
                <a:latin typeface="Courier New" panose="02070309020205020404" pitchFamily="49" charset="0"/>
                <a:cs typeface="Courier New" panose="02070309020205020404" pitchFamily="49" charset="0"/>
              </a:rPr>
              <a:t>before</a:t>
            </a:r>
            <a:r>
              <a:rPr lang="de-DE" sz="1200" dirty="0">
                <a:latin typeface="Courier New" panose="02070309020205020404" pitchFamily="49" charset="0"/>
                <a:cs typeface="Courier New" panose="02070309020205020404" pitchFamily="49" charset="0"/>
              </a:rPr>
              <a:t> final </a:t>
            </a:r>
            <a:r>
              <a:rPr lang="de-DE" sz="1200" dirty="0" err="1">
                <a:latin typeface="Courier New" panose="02070309020205020404" pitchFamily="49" charset="0"/>
                <a:cs typeface="Courier New" panose="02070309020205020404" pitchFamily="49" charset="0"/>
              </a:rPr>
              <a:t>aggregation</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mean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of</a:t>
            </a:r>
            <a:r>
              <a:rPr lang="de-DE" sz="1200" dirty="0">
                <a:latin typeface="Courier New" panose="02070309020205020404" pitchFamily="49" charset="0"/>
                <a:cs typeface="Courier New" panose="02070309020205020404" pitchFamily="49" charset="0"/>
              </a:rPr>
              <a:t> all </a:t>
            </a:r>
            <a:r>
              <a:rPr lang="de-DE" sz="1200" dirty="0" err="1">
                <a:latin typeface="Courier New" panose="02070309020205020404" pitchFamily="49" charset="0"/>
                <a:cs typeface="Courier New" panose="02070309020205020404" pitchFamily="49" charset="0"/>
              </a:rPr>
              <a:t>calculated</a:t>
            </a:r>
            <a:r>
              <a:rPr lang="de-DE" sz="1200" dirty="0">
                <a:latin typeface="Courier New" panose="02070309020205020404" pitchFamily="49" charset="0"/>
                <a:cs typeface="Courier New" panose="02070309020205020404" pitchFamily="49" charset="0"/>
              </a:rPr>
              <a:t>   k-dimensional Sub-Indices</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vmkout</a:t>
            </a:r>
            <a:r>
              <a:rPr lang="de-DE" sz="1200" dirty="0">
                <a:latin typeface="Courier New" panose="02070309020205020404" pitchFamily="49" charset="0"/>
                <a:cs typeface="Courier New" panose="02070309020205020404" pitchFamily="49" charset="0"/>
              </a:rPr>
              <a:t> 	save individual     </a:t>
            </a:r>
            <a:r>
              <a:rPr lang="de-DE" sz="1200" dirty="0" err="1">
                <a:latin typeface="Courier New" panose="02070309020205020404" pitchFamily="49" charset="0"/>
                <a:cs typeface="Courier New" panose="02070309020205020404" pitchFamily="49" charset="0"/>
              </a:rPr>
              <a:t>versions</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before</a:t>
            </a:r>
            <a:r>
              <a:rPr lang="de-DE" sz="1200" dirty="0">
                <a:latin typeface="Courier New" panose="02070309020205020404" pitchFamily="49" charset="0"/>
                <a:cs typeface="Courier New" panose="02070309020205020404" pitchFamily="49" charset="0"/>
              </a:rPr>
              <a:t> final </a:t>
            </a:r>
            <a:r>
              <a:rPr lang="de-DE" sz="1200" dirty="0" err="1">
                <a:latin typeface="Courier New" panose="02070309020205020404" pitchFamily="49" charset="0"/>
                <a:cs typeface="Courier New" panose="02070309020205020404" pitchFamily="49" charset="0"/>
              </a:rPr>
              <a:t>aggregation</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mean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of</a:t>
            </a:r>
            <a:r>
              <a:rPr lang="de-DE" sz="1200" dirty="0">
                <a:latin typeface="Courier New" panose="02070309020205020404" pitchFamily="49" charset="0"/>
                <a:cs typeface="Courier New" panose="02070309020205020404" pitchFamily="49" charset="0"/>
              </a:rPr>
              <a:t> all </a:t>
            </a:r>
            <a:r>
              <a:rPr lang="de-DE" sz="1200" dirty="0" err="1">
                <a:latin typeface="Courier New" panose="02070309020205020404" pitchFamily="49" charset="0"/>
                <a:cs typeface="Courier New" panose="02070309020205020404" pitchFamily="49" charset="0"/>
              </a:rPr>
              <a:t>calculated</a:t>
            </a:r>
            <a:r>
              <a:rPr lang="de-DE" sz="1200" dirty="0">
                <a:latin typeface="Courier New" panose="02070309020205020404" pitchFamily="49" charset="0"/>
                <a:cs typeface="Courier New" panose="02070309020205020404" pitchFamily="49" charset="0"/>
              </a:rPr>
              <a:t> m-k-dimensional Sub-Indices</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vmkoutdim</a:t>
            </a:r>
            <a:r>
              <a:rPr lang="de-DE" sz="1200" dirty="0">
                <a:latin typeface="Courier New" panose="02070309020205020404" pitchFamily="49" charset="0"/>
                <a:cs typeface="Courier New" panose="02070309020205020404" pitchFamily="49" charset="0"/>
              </a:rPr>
              <a:t> 	save individual m-k-versions [</a:t>
            </a:r>
            <a:r>
              <a:rPr lang="de-DE" sz="1200" dirty="0" err="1">
                <a:latin typeface="Courier New" panose="02070309020205020404" pitchFamily="49" charset="0"/>
                <a:cs typeface="Courier New" panose="02070309020205020404" pitchFamily="49" charset="0"/>
              </a:rPr>
              <a:t>before</a:t>
            </a:r>
            <a:r>
              <a:rPr lang="de-DE" sz="1200" dirty="0">
                <a:latin typeface="Courier New" panose="02070309020205020404" pitchFamily="49" charset="0"/>
                <a:cs typeface="Courier New" panose="02070309020205020404" pitchFamily="49" charset="0"/>
              </a:rPr>
              <a:t> final </a:t>
            </a:r>
            <a:r>
              <a:rPr lang="de-DE" sz="1200" dirty="0" err="1">
                <a:latin typeface="Courier New" panose="02070309020205020404" pitchFamily="49" charset="0"/>
                <a:cs typeface="Courier New" panose="02070309020205020404" pitchFamily="49" charset="0"/>
              </a:rPr>
              <a:t>aggregation</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mean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of</a:t>
            </a:r>
            <a:r>
              <a:rPr lang="de-DE" sz="1200" dirty="0">
                <a:latin typeface="Courier New" panose="02070309020205020404" pitchFamily="49" charset="0"/>
                <a:cs typeface="Courier New" panose="02070309020205020404" pitchFamily="49" charset="0"/>
              </a:rPr>
              <a:t> all </a:t>
            </a:r>
            <a:r>
              <a:rPr lang="de-DE" sz="1200" dirty="0" err="1">
                <a:latin typeface="Courier New" panose="02070309020205020404" pitchFamily="49" charset="0"/>
                <a:cs typeface="Courier New" panose="02070309020205020404" pitchFamily="49" charset="0"/>
              </a:rPr>
              <a:t>calculated</a:t>
            </a:r>
            <a:r>
              <a:rPr lang="de-DE" sz="1200" dirty="0">
                <a:latin typeface="Courier New" panose="02070309020205020404" pitchFamily="49" charset="0"/>
                <a:cs typeface="Courier New" panose="02070309020205020404" pitchFamily="49" charset="0"/>
              </a:rPr>
              <a:t> m-k-dimensional Sub-Indices</a:t>
            </a:r>
          </a:p>
          <a:p>
            <a:endParaRPr lang="de-DE" sz="1200" dirty="0">
              <a:latin typeface="Courier New" panose="02070309020205020404" pitchFamily="49" charset="0"/>
              <a:cs typeface="Courier New" panose="02070309020205020404" pitchFamily="49" charset="0"/>
            </a:endParaRPr>
          </a:p>
        </p:txBody>
      </p:sp>
      <p:sp>
        <p:nvSpPr>
          <p:cNvPr id="2" name="Textfeld 1">
            <a:extLst>
              <a:ext uri="{FF2B5EF4-FFF2-40B4-BE49-F238E27FC236}">
                <a16:creationId xmlns:a16="http://schemas.microsoft.com/office/drawing/2014/main" id="{3E53BA42-CF6E-402E-B725-CAEF9B4977A8}"/>
              </a:ext>
            </a:extLst>
          </p:cNvPr>
          <p:cNvSpPr txBox="1"/>
          <p:nvPr/>
        </p:nvSpPr>
        <p:spPr>
          <a:xfrm>
            <a:off x="2098875" y="455300"/>
            <a:ext cx="11279530" cy="1384995"/>
          </a:xfrm>
          <a:prstGeom prst="rect">
            <a:avLst/>
          </a:prstGeom>
          <a:noFill/>
        </p:spPr>
        <p:txBody>
          <a:bodyPr wrap="square" rtlCol="0">
            <a:spAutoFit/>
          </a:bodyPr>
          <a:lstStyle/>
          <a:p>
            <a:r>
              <a:rPr lang="de-DE" sz="1200" dirty="0" err="1">
                <a:latin typeface="Courier New" panose="02070309020205020404" pitchFamily="49" charset="0"/>
                <a:cs typeface="Courier New" panose="02070309020205020404" pitchFamily="49" charset="0"/>
              </a:rPr>
              <a:t>syntax</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if</a:t>
            </a:r>
            <a:r>
              <a:rPr lang="de-DE" sz="1200" dirty="0">
                <a:latin typeface="Courier New" panose="02070309020205020404" pitchFamily="49" charset="0"/>
                <a:cs typeface="Courier New" panose="02070309020205020404" pitchFamily="49" charset="0"/>
              </a:rPr>
              <a:t>] [in] [</a:t>
            </a:r>
            <a:r>
              <a:rPr lang="de-DE" sz="1200" dirty="0" err="1">
                <a:latin typeface="Courier New" panose="02070309020205020404" pitchFamily="49" charset="0"/>
                <a:cs typeface="Courier New" panose="02070309020205020404" pitchFamily="49" charset="0"/>
              </a:rPr>
              <a:t>fweight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aweight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pweight</a:t>
            </a:r>
            <a:r>
              <a:rPr lang="de-DE" sz="1200" dirty="0">
                <a:latin typeface="Courier New" panose="02070309020205020404" pitchFamily="49" charset="0"/>
                <a:cs typeface="Courier New" panose="02070309020205020404" pitchFamily="49" charset="0"/>
              </a:rPr>
              <a:t>], [</a:t>
            </a:r>
            <a:r>
              <a:rPr lang="de-DE" sz="1200" dirty="0">
                <a:solidFill>
                  <a:srgbClr val="00B050"/>
                </a:solidFill>
                <a:highlight>
                  <a:srgbClr val="FFFF00"/>
                </a:highlight>
                <a:latin typeface="Courier New" panose="02070309020205020404" pitchFamily="49" charset="0"/>
                <a:cs typeface="Courier New" panose="02070309020205020404" pitchFamily="49" charset="0"/>
              </a:rPr>
              <a:t>ggg</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gdd</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gdiv</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ddiv</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gmax</a:t>
            </a:r>
            <a:r>
              <a:rPr lang="de-DE" sz="1200" dirty="0">
                <a:latin typeface="Courier New" panose="02070309020205020404" pitchFamily="49" charset="0"/>
                <a:cs typeface="Courier New" panose="02070309020205020404" pitchFamily="49" charset="0"/>
              </a:rPr>
              <a:t> gmax1		 ///</a:t>
            </a:r>
          </a:p>
          <a:p>
            <a:r>
              <a:rPr lang="de-DE" sz="1200" dirty="0">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SUBGroup</a:t>
            </a:r>
            <a:r>
              <a:rPr lang="de-DE" sz="1200" dirty="0">
                <a:solidFill>
                  <a:srgbClr val="00B050"/>
                </a:solidFill>
                <a:highlight>
                  <a:srgbClr val="FFFF00"/>
                </a:highlight>
                <a:latin typeface="Courier New" panose="02070309020205020404" pitchFamily="49" charset="0"/>
                <a:cs typeface="Courier New" panose="02070309020205020404" pitchFamily="49" charset="0"/>
              </a:rPr>
              <a:t>(</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varlist</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max</a:t>
            </a:r>
            <a:r>
              <a:rPr lang="de-DE" sz="1200" dirty="0">
                <a:solidFill>
                  <a:srgbClr val="00B050"/>
                </a:solidFill>
                <a:highlight>
                  <a:srgbClr val="FFFF00"/>
                </a:highlight>
                <a:latin typeface="Courier New" panose="02070309020205020404" pitchFamily="49" charset="0"/>
                <a:cs typeface="Courier New" panose="02070309020205020404" pitchFamily="49" charset="0"/>
              </a:rPr>
              <a:t>=1)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hgroup</a:t>
            </a:r>
            <a:r>
              <a:rPr lang="de-DE" sz="1200" dirty="0">
                <a:solidFill>
                  <a:srgbClr val="00B050"/>
                </a:solidFill>
                <a:highlight>
                  <a:srgbClr val="FFFF00"/>
                </a:highlight>
                <a:latin typeface="Courier New" panose="02070309020205020404" pitchFamily="49" charset="0"/>
                <a:cs typeface="Courier New" panose="02070309020205020404" pitchFamily="49" charset="0"/>
              </a:rPr>
              <a:t>(</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varlist</a:t>
            </a:r>
            <a:r>
              <a:rPr lang="de-DE" sz="1200" dirty="0">
                <a:solidFill>
                  <a:srgbClr val="00B050"/>
                </a:solidFill>
                <a:highlight>
                  <a:srgbClr val="FFFF00"/>
                </a:highlight>
                <a:latin typeface="Courier New" panose="02070309020205020404" pitchFamily="49" charset="0"/>
                <a:cs typeface="Courier New" panose="02070309020205020404" pitchFamily="49" charset="0"/>
              </a:rPr>
              <a:t>)</a:t>
            </a:r>
            <a:r>
              <a:rPr lang="de-DE" sz="1200" dirty="0">
                <a:solidFill>
                  <a:srgbClr val="00B050"/>
                </a:solidFill>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kdim</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mkdim</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nogg</a:t>
            </a:r>
            <a:r>
              <a:rPr lang="de-DE" sz="1200" dirty="0">
                <a:latin typeface="Courier New" panose="02070309020205020404" pitchFamily="49" charset="0"/>
                <a:cs typeface="Courier New" panose="02070309020205020404" pitchFamily="49" charset="0"/>
              </a:rPr>
              <a:t> 			 ///</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klevel</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string</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kklevel</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string</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wdimh</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wdimhd</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skdecomp</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kkdecomp</a:t>
            </a:r>
            <a:r>
              <a:rPr lang="de-DE" sz="1200" dirty="0">
                <a:latin typeface="Courier New" panose="02070309020205020404" pitchFamily="49" charset="0"/>
                <a:cs typeface="Courier New" panose="02070309020205020404" pitchFamily="49" charset="0"/>
              </a:rPr>
              <a:t> ///</a:t>
            </a:r>
          </a:p>
          <a:p>
            <a:r>
              <a:rPr lang="de-DE" sz="1200" dirty="0">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mdim</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wdimd</a:t>
            </a:r>
            <a:r>
              <a:rPr lang="de-DE" sz="1200" dirty="0">
                <a:solidFill>
                  <a:srgbClr val="00B050"/>
                </a:solidFill>
                <a:highlight>
                  <a:srgbClr val="FFFF00"/>
                </a:highlight>
                <a:latin typeface="Courier New" panose="02070309020205020404" pitchFamily="49" charset="0"/>
                <a:cs typeface="Courier New" panose="02070309020205020404" pitchFamily="49" charset="0"/>
              </a:rPr>
              <a:t>(</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varlist</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solidFill>
                  <a:srgbClr val="00B050"/>
                </a:solidFill>
                <a:highlight>
                  <a:srgbClr val="FFFF00"/>
                </a:highlight>
                <a:latin typeface="Courier New" panose="02070309020205020404" pitchFamily="49" charset="0"/>
                <a:cs typeface="Courier New" panose="02070309020205020404" pitchFamily="49" charset="0"/>
              </a:rPr>
              <a:t>mgdecomp</a:t>
            </a:r>
            <a:r>
              <a:rPr lang="de-DE" sz="1200" dirty="0">
                <a:solidFill>
                  <a:srgbClr val="00B050"/>
                </a:solidFill>
                <a:highlight>
                  <a:srgbClr val="FFFF00"/>
                </a:highlight>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kgdecomp</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mkgdecomp</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decomp_pop</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decomp_tot</a:t>
            </a:r>
            <a:r>
              <a:rPr lang="de-DE" sz="1200" dirty="0">
                <a:latin typeface="Courier New" panose="02070309020205020404" pitchFamily="49" charset="0"/>
                <a:cs typeface="Courier New" panose="02070309020205020404" pitchFamily="49" charset="0"/>
              </a:rPr>
              <a:t>		 ///</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decomp_pct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mbeta</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beta</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numlist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max</a:t>
            </a:r>
            <a:r>
              <a:rPr lang="de-DE" sz="1200" dirty="0">
                <a:latin typeface="Courier New" panose="02070309020205020404" pitchFamily="49" charset="0"/>
                <a:cs typeface="Courier New" panose="02070309020205020404" pitchFamily="49" charset="0"/>
              </a:rPr>
              <a:t>=1) </a:t>
            </a:r>
            <a:r>
              <a:rPr lang="de-DE" sz="1200" dirty="0" err="1">
                <a:latin typeface="Courier New" panose="02070309020205020404" pitchFamily="49" charset="0"/>
                <a:cs typeface="Courier New" panose="02070309020205020404" pitchFamily="49" charset="0"/>
              </a:rPr>
              <a:t>vdelta</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delta</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numlist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max</a:t>
            </a:r>
            <a:r>
              <a:rPr lang="de-DE" sz="1200" dirty="0">
                <a:latin typeface="Courier New" panose="02070309020205020404" pitchFamily="49" charset="0"/>
                <a:cs typeface="Courier New" panose="02070309020205020404" pitchFamily="49" charset="0"/>
              </a:rPr>
              <a:t>=1) </a:t>
            </a:r>
            <a:r>
              <a:rPr lang="de-DE" sz="1200" dirty="0" err="1">
                <a:latin typeface="Courier New" panose="02070309020205020404" pitchFamily="49" charset="0"/>
                <a:cs typeface="Courier New" panose="02070309020205020404" pitchFamily="49" charset="0"/>
              </a:rPr>
              <a:t>vout</a:t>
            </a:r>
            <a:r>
              <a:rPr lang="de-DE" sz="1200" dirty="0">
                <a:latin typeface="Courier New" panose="02070309020205020404" pitchFamily="49" charset="0"/>
                <a:cs typeface="Courier New" panose="02070309020205020404" pitchFamily="49" charset="0"/>
              </a:rPr>
              <a:t> 	 ///</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vmout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vmoutdim</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vkout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vkoutdim</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vmkout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vmkoutdim</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vpre</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string</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vsuf</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string</a:t>
            </a:r>
            <a:r>
              <a:rPr lang="de-DE" sz="1200" dirty="0">
                <a:latin typeface="Courier New" panose="02070309020205020404" pitchFamily="49" charset="0"/>
                <a:cs typeface="Courier New" panose="02070309020205020404" pitchFamily="49" charset="0"/>
              </a:rPr>
              <a:t>) ]</a:t>
            </a:r>
          </a:p>
          <a:p>
            <a:endParaRPr lang="de-DE" sz="1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89000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46244" y="3167020"/>
            <a:ext cx="10340563" cy="914400"/>
          </a:xfrm>
        </p:spPr>
        <p:txBody>
          <a:bodyPr>
            <a:normAutofit/>
          </a:bodyPr>
          <a:lstStyle/>
          <a:p>
            <a:pPr algn="r"/>
            <a:r>
              <a:rPr lang="de-DE" sz="4000" dirty="0">
                <a:solidFill>
                  <a:srgbClr val="0070C0"/>
                </a:solidFill>
              </a:rPr>
              <a:t>Tools</a:t>
            </a:r>
            <a:endParaRPr lang="de-DE" sz="4000" dirty="0"/>
          </a:p>
        </p:txBody>
      </p:sp>
      <p:sp>
        <p:nvSpPr>
          <p:cNvPr id="3" name="Textplatzhalter 2"/>
          <p:cNvSpPr>
            <a:spLocks noGrp="1"/>
          </p:cNvSpPr>
          <p:nvPr>
            <p:ph type="body" idx="1"/>
          </p:nvPr>
        </p:nvSpPr>
        <p:spPr>
          <a:xfrm>
            <a:off x="557939" y="4386263"/>
            <a:ext cx="11340836" cy="1972702"/>
          </a:xfrm>
        </p:spPr>
        <p:txBody>
          <a:bodyPr>
            <a:normAutofit/>
          </a:bodyPr>
          <a:lstStyle/>
          <a:p>
            <a:r>
              <a:rPr lang="de-DE" b="1" dirty="0"/>
              <a:t>[4.3]	Tools </a:t>
            </a:r>
            <a:r>
              <a:rPr lang="de-DE" b="1" dirty="0" err="1"/>
              <a:t>for</a:t>
            </a:r>
            <a:r>
              <a:rPr lang="de-DE" b="1" dirty="0"/>
              <a:t> multidimensional </a:t>
            </a:r>
            <a:r>
              <a:rPr lang="de-DE" b="1" dirty="0" err="1"/>
              <a:t>weighting</a:t>
            </a:r>
            <a:r>
              <a:rPr lang="de-DE" b="1" dirty="0"/>
              <a:t> | </a:t>
            </a:r>
            <a:r>
              <a:rPr lang="de-DE" b="1" dirty="0" err="1"/>
              <a:t>rescaling</a:t>
            </a:r>
            <a:endParaRPr lang="de-DE" b="1" dirty="0"/>
          </a:p>
          <a:p>
            <a:r>
              <a:rPr lang="de-DE" dirty="0"/>
              <a:t>a	</a:t>
            </a:r>
            <a:r>
              <a:rPr lang="de-DE" dirty="0" err="1">
                <a:solidFill>
                  <a:schemeClr val="accent5"/>
                </a:solidFill>
              </a:rPr>
              <a:t>WDim</a:t>
            </a:r>
            <a:r>
              <a:rPr lang="de-DE" dirty="0">
                <a:solidFill>
                  <a:schemeClr val="accent5"/>
                </a:solidFill>
              </a:rPr>
              <a:t> </a:t>
            </a:r>
            <a:r>
              <a:rPr lang="de-DE" dirty="0"/>
              <a:t>– Design </a:t>
            </a:r>
            <a:r>
              <a:rPr lang="de-DE" dirty="0" err="1"/>
              <a:t>weights</a:t>
            </a:r>
            <a:r>
              <a:rPr lang="de-DE" dirty="0"/>
              <a:t> | </a:t>
            </a:r>
            <a:r>
              <a:rPr lang="de-DE" dirty="0" err="1"/>
              <a:t>regression</a:t>
            </a:r>
            <a:r>
              <a:rPr lang="de-DE" dirty="0"/>
              <a:t> </a:t>
            </a:r>
            <a:r>
              <a:rPr lang="de-DE" dirty="0" err="1"/>
              <a:t>for</a:t>
            </a:r>
            <a:r>
              <a:rPr lang="de-DE" dirty="0"/>
              <a:t> (individual) </a:t>
            </a:r>
            <a:r>
              <a:rPr lang="de-DE" dirty="0" err="1"/>
              <a:t>empirical</a:t>
            </a:r>
            <a:r>
              <a:rPr lang="de-DE" dirty="0"/>
              <a:t> </a:t>
            </a:r>
            <a:r>
              <a:rPr lang="de-DE" dirty="0" err="1"/>
              <a:t>components</a:t>
            </a:r>
            <a:endParaRPr lang="de-DE" sz="1800" dirty="0">
              <a:solidFill>
                <a:schemeClr val="accent5"/>
              </a:solidFill>
            </a:endParaRPr>
          </a:p>
          <a:p>
            <a:r>
              <a:rPr lang="de-DE" dirty="0"/>
              <a:t>b	</a:t>
            </a:r>
            <a:r>
              <a:rPr lang="en-US" dirty="0" err="1">
                <a:solidFill>
                  <a:schemeClr val="accent5"/>
                </a:solidFill>
              </a:rPr>
              <a:t>WDim</a:t>
            </a:r>
            <a:r>
              <a:rPr lang="de-DE" dirty="0"/>
              <a:t> – Aggregation | </a:t>
            </a:r>
            <a:r>
              <a:rPr lang="de-DE" dirty="0" err="1"/>
              <a:t>Smoothing</a:t>
            </a:r>
            <a:r>
              <a:rPr lang="de-DE" dirty="0"/>
              <a:t> | Output-Options </a:t>
            </a:r>
            <a:r>
              <a:rPr lang="de-DE" sz="1800" dirty="0">
                <a:solidFill>
                  <a:schemeClr val="accent5"/>
                </a:solidFill>
              </a:rPr>
              <a:t>{</a:t>
            </a:r>
            <a:r>
              <a:rPr lang="de-DE" sz="1800" dirty="0" err="1">
                <a:solidFill>
                  <a:schemeClr val="accent5"/>
                </a:solidFill>
              </a:rPr>
              <a:t>Design|Strength|Variation|Correlation</a:t>
            </a:r>
            <a:r>
              <a:rPr lang="de-DE" sz="1800" dirty="0">
                <a:solidFill>
                  <a:schemeClr val="accent5"/>
                </a:solidFill>
              </a:rPr>
              <a:t>}</a:t>
            </a:r>
            <a:endParaRPr lang="en-US" sz="1800" dirty="0">
              <a:solidFill>
                <a:schemeClr val="accent5"/>
              </a:solidFill>
            </a:endParaRPr>
          </a:p>
          <a:p>
            <a:r>
              <a:rPr lang="de-DE" dirty="0"/>
              <a:t>c	</a:t>
            </a:r>
            <a:r>
              <a:rPr lang="en-US" dirty="0">
                <a:solidFill>
                  <a:schemeClr val="accent5"/>
                </a:solidFill>
              </a:rPr>
              <a:t>Rescale </a:t>
            </a:r>
            <a:r>
              <a:rPr lang="en-US" dirty="0"/>
              <a:t>– (</a:t>
            </a:r>
            <a:r>
              <a:rPr lang="de-DE" dirty="0"/>
              <a:t>Options - </a:t>
            </a:r>
            <a:r>
              <a:rPr lang="en-US" dirty="0"/>
              <a:t>Min-Max | Out-Scale</a:t>
            </a:r>
            <a:r>
              <a:rPr lang="de-DE" dirty="0"/>
              <a:t>) 			</a:t>
            </a:r>
          </a:p>
        </p:txBody>
      </p:sp>
    </p:spTree>
    <p:extLst>
      <p:ext uri="{BB962C8B-B14F-4D97-AF65-F5344CB8AC3E}">
        <p14:creationId xmlns:p14="http://schemas.microsoft.com/office/powerpoint/2010/main" val="800074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CDAD15A-23CA-4507-83B6-0E081E66EA82}"/>
              </a:ext>
            </a:extLst>
          </p:cNvPr>
          <p:cNvSpPr>
            <a:spLocks noGrp="1"/>
          </p:cNvSpPr>
          <p:nvPr>
            <p:ph type="body" idx="1"/>
          </p:nvPr>
        </p:nvSpPr>
        <p:spPr>
          <a:xfrm>
            <a:off x="681380" y="441826"/>
            <a:ext cx="9411745" cy="491826"/>
          </a:xfrm>
        </p:spPr>
        <p:txBody>
          <a:bodyPr/>
          <a:lstStyle/>
          <a:p>
            <a:r>
              <a:rPr lang="de-DE" dirty="0" err="1"/>
              <a:t>Programs</a:t>
            </a:r>
            <a:r>
              <a:rPr lang="de-DE" dirty="0"/>
              <a:t> 	</a:t>
            </a:r>
            <a:r>
              <a:rPr lang="de-DE" dirty="0" err="1">
                <a:solidFill>
                  <a:schemeClr val="accent5"/>
                </a:solidFill>
              </a:rPr>
              <a:t>Dimwgt</a:t>
            </a:r>
            <a:r>
              <a:rPr lang="de-DE" dirty="0">
                <a:solidFill>
                  <a:schemeClr val="accent5"/>
                </a:solidFill>
              </a:rPr>
              <a:t> - multi-dimensional </a:t>
            </a:r>
            <a:r>
              <a:rPr lang="de-DE" dirty="0" err="1">
                <a:solidFill>
                  <a:schemeClr val="accent5"/>
                </a:solidFill>
              </a:rPr>
              <a:t>weighting</a:t>
            </a:r>
            <a:endParaRPr lang="de-DE" dirty="0">
              <a:solidFill>
                <a:schemeClr val="accent5"/>
              </a:solidFill>
            </a:endParaRPr>
          </a:p>
          <a:p>
            <a:pPr algn="r"/>
            <a:endParaRPr lang="de-DE" dirty="0"/>
          </a:p>
        </p:txBody>
      </p:sp>
      <p:sp>
        <p:nvSpPr>
          <p:cNvPr id="5" name="Textplatzhalter 2">
            <a:extLst>
              <a:ext uri="{FF2B5EF4-FFF2-40B4-BE49-F238E27FC236}">
                <a16:creationId xmlns:a16="http://schemas.microsoft.com/office/drawing/2014/main" id="{A684C74F-F45E-20D5-3338-4EF94A95A7CC}"/>
              </a:ext>
            </a:extLst>
          </p:cNvPr>
          <p:cNvSpPr txBox="1">
            <a:spLocks/>
          </p:cNvSpPr>
          <p:nvPr/>
        </p:nvSpPr>
        <p:spPr>
          <a:xfrm>
            <a:off x="326020" y="1255192"/>
            <a:ext cx="11539960" cy="56028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lnSpc>
                <a:spcPct val="115000"/>
              </a:lnSpc>
              <a:spcAft>
                <a:spcPts val="6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767921EC-39A5-00AE-D2F1-C8CEA682CB1B}"/>
              </a:ext>
            </a:extLst>
          </p:cNvPr>
          <p:cNvSpPr txBox="1"/>
          <p:nvPr/>
        </p:nvSpPr>
        <p:spPr>
          <a:xfrm>
            <a:off x="1077306" y="1483670"/>
            <a:ext cx="11114694" cy="1015663"/>
          </a:xfrm>
          <a:prstGeom prst="rect">
            <a:avLst/>
          </a:prstGeom>
          <a:noFill/>
        </p:spPr>
        <p:txBody>
          <a:bodyPr wrap="square" rtlCol="0">
            <a:spAutoFit/>
          </a:bodyPr>
          <a:lstStyle/>
          <a:p>
            <a:r>
              <a:rPr lang="de-DE" sz="1200" dirty="0" err="1">
                <a:latin typeface="Courier New" panose="02070309020205020404" pitchFamily="49" charset="0"/>
                <a:cs typeface="Courier New" panose="02070309020205020404" pitchFamily="49" charset="0"/>
              </a:rPr>
              <a:t>program</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define</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dimwgt</a:t>
            </a:r>
            <a:endParaRPr lang="de-DE" sz="1200" dirty="0">
              <a:latin typeface="Courier New" panose="02070309020205020404" pitchFamily="49" charset="0"/>
              <a:cs typeface="Courier New" panose="02070309020205020404" pitchFamily="49" charset="0"/>
            </a:endParaRPr>
          </a:p>
          <a:p>
            <a:r>
              <a:rPr lang="de-DE" sz="1200" dirty="0" err="1">
                <a:latin typeface="Courier New" panose="02070309020205020404" pitchFamily="49" charset="0"/>
                <a:cs typeface="Courier New" panose="02070309020205020404" pitchFamily="49" charset="0"/>
              </a:rPr>
              <a:t>syntax</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if</a:t>
            </a:r>
            <a:r>
              <a:rPr lang="de-DE" sz="1200" dirty="0">
                <a:latin typeface="Courier New" panose="02070309020205020404" pitchFamily="49" charset="0"/>
                <a:cs typeface="Courier New" panose="02070309020205020404" pitchFamily="49" charset="0"/>
              </a:rPr>
              <a:t>] [in] [</a:t>
            </a:r>
            <a:r>
              <a:rPr lang="de-DE" sz="1200" dirty="0" err="1">
                <a:latin typeface="Courier New" panose="02070309020205020404" pitchFamily="49" charset="0"/>
                <a:cs typeface="Courier New" panose="02070309020205020404" pitchFamily="49" charset="0"/>
              </a:rPr>
              <a:t>pweight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aweight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iweight</a:t>
            </a:r>
            <a:r>
              <a:rPr lang="de-DE" sz="1200" dirty="0">
                <a:latin typeface="Courier New" panose="02070309020205020404" pitchFamily="49" charset="0"/>
                <a:cs typeface="Courier New" panose="02070309020205020404" pitchFamily="49" charset="0"/>
              </a:rPr>
              <a:t>] , </a:t>
            </a:r>
            <a:r>
              <a:rPr lang="de-DE" sz="1200" dirty="0" err="1">
                <a:latin typeface="Courier New" panose="02070309020205020404" pitchFamily="49" charset="0"/>
                <a:cs typeface="Courier New" panose="02070309020205020404" pitchFamily="49" charset="0"/>
              </a:rPr>
              <a:t>idvar</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yvar</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  	 		///</a:t>
            </a:r>
          </a:p>
          <a:p>
            <a:r>
              <a:rPr lang="de-DE" sz="1200" dirty="0">
                <a:latin typeface="Courier New" panose="02070309020205020404" pitchFamily="49" charset="0"/>
                <a:cs typeface="Courier New" panose="02070309020205020404" pitchFamily="49" charset="0"/>
              </a:rPr>
              <a:t>		[ </a:t>
            </a:r>
            <a:r>
              <a:rPr lang="de-DE" sz="1200" dirty="0" err="1">
                <a:latin typeface="Courier New" panose="02070309020205020404" pitchFamily="49" charset="0"/>
                <a:cs typeface="Courier New" panose="02070309020205020404" pitchFamily="49" charset="0"/>
              </a:rPr>
              <a:t>covari</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covarc</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hvar</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 					///</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ddesignv</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ddesign</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numlist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hdesignv</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hdesign</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numlist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wwx</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string</a:t>
            </a:r>
            <a:r>
              <a:rPr lang="de-DE" sz="1200" dirty="0">
                <a:latin typeface="Courier New" panose="02070309020205020404" pitchFamily="49" charset="0"/>
                <a:cs typeface="Courier New" panose="02070309020205020404" pitchFamily="49" charset="0"/>
              </a:rPr>
              <a:t>)	///</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smf</a:t>
            </a:r>
            <a:r>
              <a:rPr lang="de-DE" sz="1200" dirty="0">
                <a:latin typeface="Courier New" panose="02070309020205020404" pitchFamily="49" charset="0"/>
                <a:cs typeface="Courier New" panose="02070309020205020404" pitchFamily="49" charset="0"/>
              </a:rPr>
              <a:t>(real 1000) </a:t>
            </a:r>
            <a:r>
              <a:rPr lang="de-DE" sz="1200" dirty="0" err="1">
                <a:latin typeface="Courier New" panose="02070309020205020404" pitchFamily="49" charset="0"/>
                <a:cs typeface="Courier New" panose="02070309020205020404" pitchFamily="49" charset="0"/>
              </a:rPr>
              <a:t>details</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dwout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dwouthd</a:t>
            </a:r>
            <a:r>
              <a:rPr lang="de-DE" sz="1200" dirty="0">
                <a:latin typeface="Courier New" panose="02070309020205020404" pitchFamily="49" charset="0"/>
                <a:cs typeface="Courier New" panose="02070309020205020404" pitchFamily="49" charset="0"/>
              </a:rPr>
              <a:t> dwout2 </a:t>
            </a:r>
            <a:r>
              <a:rPr lang="de-DE" sz="1200" dirty="0" err="1">
                <a:latin typeface="Courier New" panose="02070309020205020404" pitchFamily="49" charset="0"/>
                <a:cs typeface="Courier New" panose="02070309020205020404" pitchFamily="49" charset="0"/>
              </a:rPr>
              <a:t>dwoutall</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dwpre</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string</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dwsuf</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string</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minNk</a:t>
            </a:r>
            <a:r>
              <a:rPr lang="de-DE" sz="1200" dirty="0">
                <a:latin typeface="Courier New" panose="02070309020205020404" pitchFamily="49" charset="0"/>
                <a:cs typeface="Courier New" panose="02070309020205020404" pitchFamily="49" charset="0"/>
              </a:rPr>
              <a:t>(real 100) ] </a:t>
            </a:r>
          </a:p>
        </p:txBody>
      </p:sp>
      <p:sp>
        <p:nvSpPr>
          <p:cNvPr id="4" name="Textfeld 3">
            <a:extLst>
              <a:ext uri="{FF2B5EF4-FFF2-40B4-BE49-F238E27FC236}">
                <a16:creationId xmlns:a16="http://schemas.microsoft.com/office/drawing/2014/main" id="{DD610F2E-975C-6D41-96B9-FE06378C9994}"/>
              </a:ext>
            </a:extLst>
          </p:cNvPr>
          <p:cNvSpPr txBox="1"/>
          <p:nvPr/>
        </p:nvSpPr>
        <p:spPr>
          <a:xfrm>
            <a:off x="503700" y="2382472"/>
            <a:ext cx="11184600" cy="4247317"/>
          </a:xfrm>
          <a:prstGeom prst="rect">
            <a:avLst/>
          </a:prstGeom>
          <a:noFill/>
        </p:spPr>
        <p:txBody>
          <a:bodyPr wrap="square">
            <a:spAutoFit/>
          </a:bodyPr>
          <a:lstStyle/>
          <a:p>
            <a:r>
              <a:rPr lang="de-DE" dirty="0"/>
              <a:t>* *** </a:t>
            </a:r>
            <a:r>
              <a:rPr lang="de-DE" dirty="0" err="1"/>
              <a:t>input</a:t>
            </a:r>
            <a:r>
              <a:rPr lang="de-DE" dirty="0"/>
              <a:t> </a:t>
            </a:r>
            <a:r>
              <a:rPr lang="de-DE" dirty="0" err="1"/>
              <a:t>options</a:t>
            </a:r>
            <a:endParaRPr lang="de-DE" dirty="0"/>
          </a:p>
          <a:p>
            <a:r>
              <a:rPr lang="de-DE" dirty="0"/>
              <a:t>* ***  </a:t>
            </a:r>
            <a:r>
              <a:rPr lang="de-DE" dirty="0" err="1"/>
              <a:t>idvar</a:t>
            </a:r>
            <a:r>
              <a:rPr lang="de-DE" dirty="0"/>
              <a:t> 	 </a:t>
            </a:r>
            <a:r>
              <a:rPr lang="de-DE" dirty="0" err="1"/>
              <a:t>ids</a:t>
            </a:r>
            <a:r>
              <a:rPr lang="de-DE" dirty="0"/>
              <a:t> - </a:t>
            </a:r>
            <a:r>
              <a:rPr lang="de-DE" dirty="0" err="1"/>
              <a:t>used</a:t>
            </a:r>
            <a:r>
              <a:rPr lang="de-DE" dirty="0"/>
              <a:t> </a:t>
            </a:r>
            <a:r>
              <a:rPr lang="de-DE" dirty="0" err="1"/>
              <a:t>to</a:t>
            </a:r>
            <a:r>
              <a:rPr lang="de-DE" dirty="0"/>
              <a:t> link </a:t>
            </a:r>
            <a:r>
              <a:rPr lang="de-DE" dirty="0" err="1"/>
              <a:t>with</a:t>
            </a:r>
            <a:r>
              <a:rPr lang="de-DE" dirty="0"/>
              <a:t> </a:t>
            </a:r>
            <a:r>
              <a:rPr lang="de-DE" dirty="0" err="1"/>
              <a:t>frames</a:t>
            </a:r>
            <a:endParaRPr lang="de-DE" dirty="0"/>
          </a:p>
          <a:p>
            <a:r>
              <a:rPr lang="de-DE" dirty="0"/>
              <a:t>* ***  </a:t>
            </a:r>
            <a:r>
              <a:rPr lang="de-DE" dirty="0" err="1"/>
              <a:t>pwgt</a:t>
            </a:r>
            <a:r>
              <a:rPr lang="de-DE" dirty="0"/>
              <a:t>	[individual] </a:t>
            </a:r>
            <a:r>
              <a:rPr lang="de-DE" dirty="0" err="1"/>
              <a:t>weights</a:t>
            </a:r>
            <a:r>
              <a:rPr lang="de-DE" dirty="0"/>
              <a:t> -- </a:t>
            </a:r>
            <a:r>
              <a:rPr lang="de-DE" dirty="0" err="1"/>
              <a:t>provided</a:t>
            </a:r>
            <a:r>
              <a:rPr lang="de-DE" dirty="0"/>
              <a:t> </a:t>
            </a:r>
            <a:r>
              <a:rPr lang="de-DE" dirty="0" err="1"/>
              <a:t>as</a:t>
            </a:r>
            <a:r>
              <a:rPr lang="de-DE" dirty="0"/>
              <a:t> </a:t>
            </a:r>
            <a:r>
              <a:rPr lang="de-DE" dirty="0" err="1"/>
              <a:t>analytical</a:t>
            </a:r>
            <a:r>
              <a:rPr lang="de-DE" dirty="0"/>
              <a:t> and proportional </a:t>
            </a:r>
            <a:r>
              <a:rPr lang="de-DE" dirty="0" err="1"/>
              <a:t>weights</a:t>
            </a:r>
            <a:r>
              <a:rPr lang="de-DE" dirty="0"/>
              <a:t> [</a:t>
            </a:r>
            <a:r>
              <a:rPr lang="de-DE" dirty="0" err="1"/>
              <a:t>aw,pw</a:t>
            </a:r>
            <a:r>
              <a:rPr lang="de-DE" dirty="0"/>
              <a:t>]</a:t>
            </a:r>
          </a:p>
          <a:p>
            <a:r>
              <a:rPr lang="de-DE" dirty="0"/>
              <a:t>* ***  </a:t>
            </a:r>
            <a:r>
              <a:rPr lang="de-DE" dirty="0" err="1"/>
              <a:t>yvar</a:t>
            </a:r>
            <a:r>
              <a:rPr lang="de-DE" dirty="0"/>
              <a:t> 	(</a:t>
            </a:r>
            <a:r>
              <a:rPr lang="de-DE" dirty="0" err="1"/>
              <a:t>continuous</a:t>
            </a:r>
            <a:r>
              <a:rPr lang="de-DE" dirty="0"/>
              <a:t>) 	well-</a:t>
            </a:r>
            <a:r>
              <a:rPr lang="de-DE" dirty="0" err="1"/>
              <a:t>being</a:t>
            </a:r>
            <a:r>
              <a:rPr lang="de-DE" dirty="0"/>
              <a:t> </a:t>
            </a:r>
            <a:r>
              <a:rPr lang="de-DE" dirty="0" err="1"/>
              <a:t>indicators</a:t>
            </a:r>
            <a:r>
              <a:rPr lang="de-DE" dirty="0"/>
              <a:t> - </a:t>
            </a:r>
            <a:r>
              <a:rPr lang="de-DE" dirty="0" err="1"/>
              <a:t>used</a:t>
            </a:r>
            <a:r>
              <a:rPr lang="de-DE" dirty="0"/>
              <a:t> </a:t>
            </a:r>
            <a:r>
              <a:rPr lang="de-DE" dirty="0" err="1"/>
              <a:t>as</a:t>
            </a:r>
            <a:r>
              <a:rPr lang="de-DE" dirty="0"/>
              <a:t> </a:t>
            </a:r>
            <a:r>
              <a:rPr lang="de-DE" dirty="0" err="1"/>
              <a:t>dependent</a:t>
            </a:r>
            <a:r>
              <a:rPr lang="de-DE" dirty="0"/>
              <a:t> variables in </a:t>
            </a:r>
            <a:r>
              <a:rPr lang="de-DE" dirty="0" err="1"/>
              <a:t>regression</a:t>
            </a:r>
            <a:r>
              <a:rPr lang="de-DE" dirty="0"/>
              <a:t> [OLS]</a:t>
            </a:r>
          </a:p>
          <a:p>
            <a:r>
              <a:rPr lang="de-DE" dirty="0"/>
              <a:t>* ***  </a:t>
            </a:r>
            <a:r>
              <a:rPr lang="de-DE" dirty="0" err="1"/>
              <a:t>covari</a:t>
            </a:r>
            <a:r>
              <a:rPr lang="de-DE" dirty="0"/>
              <a:t> 	(integer) 		well-</a:t>
            </a:r>
            <a:r>
              <a:rPr lang="de-DE" dirty="0" err="1"/>
              <a:t>being</a:t>
            </a:r>
            <a:r>
              <a:rPr lang="de-DE" dirty="0"/>
              <a:t> </a:t>
            </a:r>
            <a:r>
              <a:rPr lang="de-DE" dirty="0" err="1"/>
              <a:t>indicators</a:t>
            </a:r>
            <a:r>
              <a:rPr lang="de-DE" dirty="0"/>
              <a:t> - </a:t>
            </a:r>
            <a:r>
              <a:rPr lang="de-DE" dirty="0" err="1"/>
              <a:t>used</a:t>
            </a:r>
            <a:r>
              <a:rPr lang="de-DE" dirty="0"/>
              <a:t> </a:t>
            </a:r>
            <a:r>
              <a:rPr lang="de-DE" dirty="0" err="1"/>
              <a:t>as</a:t>
            </a:r>
            <a:r>
              <a:rPr lang="de-DE" dirty="0"/>
              <a:t> </a:t>
            </a:r>
            <a:r>
              <a:rPr lang="de-DE" dirty="0" err="1"/>
              <a:t>independent</a:t>
            </a:r>
            <a:r>
              <a:rPr lang="de-DE" dirty="0"/>
              <a:t> variables in </a:t>
            </a:r>
            <a:r>
              <a:rPr lang="de-DE" dirty="0" err="1"/>
              <a:t>regression</a:t>
            </a:r>
            <a:r>
              <a:rPr lang="de-DE" dirty="0"/>
              <a:t> [OLS]</a:t>
            </a:r>
          </a:p>
          <a:p>
            <a:r>
              <a:rPr lang="de-DE" dirty="0"/>
              <a:t>* ***  </a:t>
            </a:r>
            <a:r>
              <a:rPr lang="de-DE" dirty="0" err="1"/>
              <a:t>covarc</a:t>
            </a:r>
            <a:r>
              <a:rPr lang="de-DE" dirty="0"/>
              <a:t> 	(</a:t>
            </a:r>
            <a:r>
              <a:rPr lang="de-DE" dirty="0" err="1"/>
              <a:t>continuous</a:t>
            </a:r>
            <a:r>
              <a:rPr lang="de-DE" dirty="0"/>
              <a:t>) 	well-</a:t>
            </a:r>
            <a:r>
              <a:rPr lang="de-DE" dirty="0" err="1"/>
              <a:t>being</a:t>
            </a:r>
            <a:r>
              <a:rPr lang="de-DE" dirty="0"/>
              <a:t> </a:t>
            </a:r>
            <a:r>
              <a:rPr lang="de-DE" dirty="0" err="1"/>
              <a:t>indicators</a:t>
            </a:r>
            <a:r>
              <a:rPr lang="de-DE" dirty="0"/>
              <a:t> - </a:t>
            </a:r>
            <a:r>
              <a:rPr lang="de-DE" dirty="0" err="1"/>
              <a:t>used</a:t>
            </a:r>
            <a:r>
              <a:rPr lang="de-DE" dirty="0"/>
              <a:t> </a:t>
            </a:r>
            <a:r>
              <a:rPr lang="de-DE" dirty="0" err="1"/>
              <a:t>as</a:t>
            </a:r>
            <a:r>
              <a:rPr lang="de-DE" dirty="0"/>
              <a:t> </a:t>
            </a:r>
            <a:r>
              <a:rPr lang="de-DE" dirty="0" err="1"/>
              <a:t>independent</a:t>
            </a:r>
            <a:r>
              <a:rPr lang="de-DE" dirty="0"/>
              <a:t> variables in </a:t>
            </a:r>
            <a:r>
              <a:rPr lang="de-DE" dirty="0" err="1"/>
              <a:t>regression</a:t>
            </a:r>
            <a:r>
              <a:rPr lang="de-DE" dirty="0"/>
              <a:t> [OLS]</a:t>
            </a:r>
          </a:p>
          <a:p>
            <a:r>
              <a:rPr lang="de-DE" dirty="0"/>
              <a:t>* ***  </a:t>
            </a:r>
            <a:r>
              <a:rPr lang="de-DE" dirty="0" err="1"/>
              <a:t>hvar</a:t>
            </a:r>
            <a:r>
              <a:rPr lang="de-DE" dirty="0"/>
              <a:t> 	(integer) 		well-</a:t>
            </a:r>
            <a:r>
              <a:rPr lang="de-DE" dirty="0" err="1"/>
              <a:t>being</a:t>
            </a:r>
            <a:r>
              <a:rPr lang="de-DE" dirty="0"/>
              <a:t> </a:t>
            </a:r>
            <a:r>
              <a:rPr lang="de-DE" dirty="0" err="1"/>
              <a:t>indicators</a:t>
            </a:r>
            <a:r>
              <a:rPr lang="de-DE" dirty="0"/>
              <a:t> - </a:t>
            </a:r>
            <a:r>
              <a:rPr lang="de-DE" dirty="0" err="1"/>
              <a:t>used</a:t>
            </a:r>
            <a:r>
              <a:rPr lang="de-DE" dirty="0"/>
              <a:t> </a:t>
            </a:r>
            <a:r>
              <a:rPr lang="de-DE" dirty="0" err="1"/>
              <a:t>as</a:t>
            </a:r>
            <a:r>
              <a:rPr lang="de-DE" dirty="0"/>
              <a:t> </a:t>
            </a:r>
            <a:r>
              <a:rPr lang="de-DE" dirty="0" err="1"/>
              <a:t>grouping</a:t>
            </a:r>
            <a:r>
              <a:rPr lang="de-DE" dirty="0"/>
              <a:t> variable – </a:t>
            </a:r>
          </a:p>
          <a:p>
            <a:r>
              <a:rPr lang="de-DE" dirty="0"/>
              <a:t>				</a:t>
            </a:r>
            <a:r>
              <a:rPr lang="de-DE" dirty="0" err="1"/>
              <a:t>regression</a:t>
            </a:r>
            <a:r>
              <a:rPr lang="de-DE" dirty="0"/>
              <a:t> </a:t>
            </a:r>
            <a:r>
              <a:rPr lang="de-DE" dirty="0" err="1"/>
              <a:t>is</a:t>
            </a:r>
            <a:r>
              <a:rPr lang="de-DE" dirty="0"/>
              <a:t> </a:t>
            </a:r>
            <a:r>
              <a:rPr lang="de-DE" dirty="0" err="1"/>
              <a:t>processed</a:t>
            </a:r>
            <a:r>
              <a:rPr lang="de-DE" dirty="0"/>
              <a:t> </a:t>
            </a:r>
            <a:r>
              <a:rPr lang="de-DE" dirty="0" err="1"/>
              <a:t>for</a:t>
            </a:r>
            <a:r>
              <a:rPr lang="de-DE" dirty="0"/>
              <a:t> </a:t>
            </a:r>
            <a:r>
              <a:rPr lang="de-DE" dirty="0" err="1"/>
              <a:t>each</a:t>
            </a:r>
            <a:r>
              <a:rPr lang="de-DE" dirty="0"/>
              <a:t> </a:t>
            </a:r>
            <a:r>
              <a:rPr lang="de-DE" dirty="0" err="1"/>
              <a:t>group</a:t>
            </a:r>
            <a:r>
              <a:rPr lang="de-DE" dirty="0"/>
              <a:t> </a:t>
            </a:r>
            <a:r>
              <a:rPr lang="de-DE" dirty="0" err="1"/>
              <a:t>level</a:t>
            </a:r>
            <a:r>
              <a:rPr lang="de-DE" dirty="0"/>
              <a:t>[k] </a:t>
            </a:r>
            <a:r>
              <a:rPr lang="de-DE" dirty="0" err="1"/>
              <a:t>seperately</a:t>
            </a:r>
            <a:endParaRPr lang="de-DE" dirty="0"/>
          </a:p>
          <a:p>
            <a:r>
              <a:rPr lang="de-DE" dirty="0"/>
              <a:t>* ***  </a:t>
            </a:r>
            <a:r>
              <a:rPr lang="de-DE" dirty="0" err="1"/>
              <a:t>xdesign</a:t>
            </a:r>
            <a:r>
              <a:rPr lang="de-DE" dirty="0"/>
              <a:t> 	(</a:t>
            </a:r>
            <a:r>
              <a:rPr lang="de-DE" dirty="0" err="1"/>
              <a:t>vars</a:t>
            </a:r>
            <a:r>
              <a:rPr lang="de-DE" dirty="0"/>
              <a:t> </a:t>
            </a:r>
            <a:r>
              <a:rPr lang="de-DE" dirty="0" err="1"/>
              <a:t>scores</a:t>
            </a:r>
            <a:r>
              <a:rPr lang="de-DE" dirty="0"/>
              <a:t>) 	external variables </a:t>
            </a:r>
            <a:r>
              <a:rPr lang="de-DE" dirty="0" err="1"/>
              <a:t>with</a:t>
            </a:r>
            <a:r>
              <a:rPr lang="de-DE" dirty="0"/>
              <a:t> dimensional design </a:t>
            </a:r>
            <a:r>
              <a:rPr lang="de-DE" dirty="0" err="1"/>
              <a:t>weights</a:t>
            </a:r>
            <a:r>
              <a:rPr lang="de-DE" dirty="0"/>
              <a:t> </a:t>
            </a:r>
          </a:p>
          <a:p>
            <a:r>
              <a:rPr lang="de-DE" dirty="0"/>
              <a:t>* ***  design 	(</a:t>
            </a:r>
            <a:r>
              <a:rPr lang="de-DE" dirty="0" err="1"/>
              <a:t>scores</a:t>
            </a:r>
            <a:r>
              <a:rPr lang="de-DE" dirty="0"/>
              <a:t>) 		internal dimensional design </a:t>
            </a:r>
            <a:r>
              <a:rPr lang="de-DE" dirty="0" err="1"/>
              <a:t>weights</a:t>
            </a:r>
            <a:r>
              <a:rPr lang="de-DE" dirty="0"/>
              <a:t> </a:t>
            </a:r>
          </a:p>
          <a:p>
            <a:r>
              <a:rPr lang="de-DE" dirty="0"/>
              <a:t>* ***  </a:t>
            </a:r>
            <a:r>
              <a:rPr lang="de-DE" dirty="0" err="1"/>
              <a:t>smf</a:t>
            </a:r>
            <a:r>
              <a:rPr lang="de-DE" dirty="0"/>
              <a:t>	(</a:t>
            </a:r>
            <a:r>
              <a:rPr lang="de-DE" dirty="0" err="1"/>
              <a:t>value</a:t>
            </a:r>
            <a:r>
              <a:rPr lang="de-DE" dirty="0"/>
              <a:t>)		</a:t>
            </a:r>
            <a:r>
              <a:rPr lang="de-DE" dirty="0" err="1"/>
              <a:t>smoothing</a:t>
            </a:r>
            <a:r>
              <a:rPr lang="de-DE" dirty="0"/>
              <a:t> </a:t>
            </a:r>
            <a:r>
              <a:rPr lang="de-DE" dirty="0" err="1"/>
              <a:t>factor</a:t>
            </a:r>
            <a:r>
              <a:rPr lang="de-DE" dirty="0"/>
              <a:t> [ </a:t>
            </a:r>
            <a:r>
              <a:rPr lang="de-DE" dirty="0" err="1"/>
              <a:t>ln</a:t>
            </a:r>
            <a:r>
              <a:rPr lang="de-DE" dirty="0"/>
              <a:t>(</a:t>
            </a:r>
            <a:r>
              <a:rPr lang="de-DE" dirty="0" err="1"/>
              <a:t>var</a:t>
            </a:r>
            <a:r>
              <a:rPr lang="de-DE" dirty="0"/>
              <a:t> * </a:t>
            </a:r>
            <a:r>
              <a:rPr lang="de-DE" dirty="0" err="1"/>
              <a:t>smf</a:t>
            </a:r>
            <a:r>
              <a:rPr lang="de-DE" dirty="0"/>
              <a:t>) ] </a:t>
            </a:r>
            <a:r>
              <a:rPr lang="de-DE" dirty="0" err="1"/>
              <a:t>default</a:t>
            </a:r>
            <a:r>
              <a:rPr lang="de-DE" dirty="0"/>
              <a:t> </a:t>
            </a:r>
            <a:r>
              <a:rPr lang="de-DE" dirty="0" err="1"/>
              <a:t>smf</a:t>
            </a:r>
            <a:r>
              <a:rPr lang="de-DE" dirty="0"/>
              <a:t> = 1000</a:t>
            </a:r>
          </a:p>
          <a:p>
            <a:r>
              <a:rPr lang="de-DE" dirty="0"/>
              <a:t>* ***  </a:t>
            </a:r>
            <a:r>
              <a:rPr lang="de-DE" dirty="0" err="1"/>
              <a:t>minNk</a:t>
            </a:r>
            <a:r>
              <a:rPr lang="de-DE" dirty="0"/>
              <a:t>	(</a:t>
            </a:r>
            <a:r>
              <a:rPr lang="de-DE" dirty="0" err="1"/>
              <a:t>value</a:t>
            </a:r>
            <a:r>
              <a:rPr lang="de-DE" dirty="0"/>
              <a:t>)		minimal N [</a:t>
            </a:r>
            <a:r>
              <a:rPr lang="de-DE" dirty="0" err="1"/>
              <a:t>of</a:t>
            </a:r>
            <a:r>
              <a:rPr lang="de-DE" dirty="0"/>
              <a:t> </a:t>
            </a:r>
            <a:r>
              <a:rPr lang="de-DE" dirty="0" err="1"/>
              <a:t>subgroup</a:t>
            </a:r>
            <a:r>
              <a:rPr lang="de-DE" dirty="0"/>
              <a:t>-level] </a:t>
            </a:r>
            <a:r>
              <a:rPr lang="de-DE" dirty="0" err="1"/>
              <a:t>to</a:t>
            </a:r>
            <a:r>
              <a:rPr lang="de-DE" dirty="0"/>
              <a:t> </a:t>
            </a:r>
            <a:r>
              <a:rPr lang="de-DE" dirty="0" err="1"/>
              <a:t>be</a:t>
            </a:r>
            <a:r>
              <a:rPr lang="de-DE" dirty="0"/>
              <a:t> </a:t>
            </a:r>
            <a:r>
              <a:rPr lang="de-DE" dirty="0" err="1"/>
              <a:t>considered</a:t>
            </a:r>
            <a:r>
              <a:rPr lang="de-DE" dirty="0"/>
              <a:t> </a:t>
            </a:r>
            <a:r>
              <a:rPr lang="de-DE" dirty="0" err="1"/>
              <a:t>for</a:t>
            </a:r>
            <a:r>
              <a:rPr lang="de-DE" dirty="0"/>
              <a:t> </a:t>
            </a:r>
            <a:r>
              <a:rPr lang="de-DE" dirty="0" err="1"/>
              <a:t>subgroup</a:t>
            </a:r>
            <a:r>
              <a:rPr lang="de-DE" dirty="0"/>
              <a:t> </a:t>
            </a:r>
            <a:r>
              <a:rPr lang="de-DE" dirty="0" err="1"/>
              <a:t>estimates</a:t>
            </a:r>
            <a:r>
              <a:rPr lang="de-DE" dirty="0"/>
              <a:t> </a:t>
            </a:r>
          </a:p>
          <a:p>
            <a:r>
              <a:rPr lang="de-DE" dirty="0"/>
              <a:t>		</a:t>
            </a:r>
            <a:r>
              <a:rPr lang="de-DE" dirty="0" err="1"/>
              <a:t>default</a:t>
            </a:r>
            <a:r>
              <a:rPr lang="de-DE" dirty="0"/>
              <a:t> </a:t>
            </a:r>
            <a:r>
              <a:rPr lang="de-DE" dirty="0" err="1"/>
              <a:t>minNk</a:t>
            </a:r>
            <a:r>
              <a:rPr lang="de-DE" dirty="0"/>
              <a:t> = 100 </a:t>
            </a:r>
          </a:p>
          <a:p>
            <a:r>
              <a:rPr lang="de-DE" dirty="0"/>
              <a:t>		(</a:t>
            </a:r>
            <a:r>
              <a:rPr lang="de-DE" dirty="0" err="1"/>
              <a:t>for</a:t>
            </a:r>
            <a:r>
              <a:rPr lang="de-DE" dirty="0"/>
              <a:t> n [</a:t>
            </a:r>
            <a:r>
              <a:rPr lang="de-DE" dirty="0" err="1"/>
              <a:t>of</a:t>
            </a:r>
            <a:r>
              <a:rPr lang="de-DE" dirty="0"/>
              <a:t> k] &lt; 100 -- </a:t>
            </a:r>
            <a:r>
              <a:rPr lang="de-DE" dirty="0" err="1"/>
              <a:t>dimension</a:t>
            </a:r>
            <a:r>
              <a:rPr lang="de-DE" dirty="0"/>
              <a:t> </a:t>
            </a:r>
            <a:r>
              <a:rPr lang="de-DE" dirty="0" err="1"/>
              <a:t>estimates</a:t>
            </a:r>
            <a:r>
              <a:rPr lang="de-DE" dirty="0"/>
              <a:t> </a:t>
            </a:r>
            <a:r>
              <a:rPr lang="de-DE" dirty="0" err="1"/>
              <a:t>without</a:t>
            </a:r>
            <a:r>
              <a:rPr lang="de-DE" dirty="0"/>
              <a:t> </a:t>
            </a:r>
            <a:r>
              <a:rPr lang="de-DE" dirty="0" err="1"/>
              <a:t>subgroup</a:t>
            </a:r>
            <a:r>
              <a:rPr lang="de-DE" dirty="0"/>
              <a:t> </a:t>
            </a:r>
            <a:r>
              <a:rPr lang="de-DE" dirty="0" err="1"/>
              <a:t>differentiation</a:t>
            </a:r>
            <a:r>
              <a:rPr lang="de-DE" dirty="0"/>
              <a:t> </a:t>
            </a:r>
            <a:r>
              <a:rPr lang="de-DE" dirty="0" err="1"/>
              <a:t>are</a:t>
            </a:r>
            <a:r>
              <a:rPr lang="de-DE" dirty="0"/>
              <a:t> </a:t>
            </a:r>
            <a:r>
              <a:rPr lang="de-DE" dirty="0" err="1"/>
              <a:t>applied</a:t>
            </a:r>
            <a:r>
              <a:rPr lang="de-DE" dirty="0"/>
              <a:t>)</a:t>
            </a:r>
          </a:p>
          <a:p>
            <a:r>
              <a:rPr lang="de-DE" dirty="0"/>
              <a:t>* ***  </a:t>
            </a:r>
            <a:r>
              <a:rPr lang="de-DE" dirty="0" err="1"/>
              <a:t>wwx</a:t>
            </a:r>
            <a:r>
              <a:rPr lang="de-DE" dirty="0"/>
              <a:t>	(</a:t>
            </a:r>
            <a:r>
              <a:rPr lang="de-DE" dirty="0" err="1"/>
              <a:t>value</a:t>
            </a:r>
            <a:r>
              <a:rPr lang="de-DE" dirty="0"/>
              <a:t>)		own </a:t>
            </a:r>
            <a:r>
              <a:rPr lang="de-DE" dirty="0" err="1"/>
              <a:t>selection</a:t>
            </a:r>
            <a:r>
              <a:rPr lang="de-DE" dirty="0"/>
              <a:t> </a:t>
            </a:r>
            <a:r>
              <a:rPr lang="de-DE" dirty="0" err="1"/>
              <a:t>of</a:t>
            </a:r>
            <a:r>
              <a:rPr lang="de-DE" dirty="0"/>
              <a:t> </a:t>
            </a:r>
            <a:r>
              <a:rPr lang="de-DE" dirty="0" err="1"/>
              <a:t>components</a:t>
            </a:r>
            <a:r>
              <a:rPr lang="de-DE" dirty="0"/>
              <a:t> [ww0|wwd|wwi|wwf]</a:t>
            </a:r>
          </a:p>
        </p:txBody>
      </p:sp>
      <p:sp>
        <p:nvSpPr>
          <p:cNvPr id="7" name="Textfeld 6">
            <a:extLst>
              <a:ext uri="{FF2B5EF4-FFF2-40B4-BE49-F238E27FC236}">
                <a16:creationId xmlns:a16="http://schemas.microsoft.com/office/drawing/2014/main" id="{5A3878E6-34E7-D29C-C8A4-792F23A6BC40}"/>
              </a:ext>
            </a:extLst>
          </p:cNvPr>
          <p:cNvSpPr txBox="1"/>
          <p:nvPr/>
        </p:nvSpPr>
        <p:spPr>
          <a:xfrm>
            <a:off x="7720553" y="332443"/>
            <a:ext cx="3563332" cy="1200329"/>
          </a:xfrm>
          <a:prstGeom prst="rect">
            <a:avLst/>
          </a:prstGeom>
          <a:noFill/>
        </p:spPr>
        <p:txBody>
          <a:bodyPr wrap="square" rtlCol="0">
            <a:spAutoFit/>
          </a:bodyPr>
          <a:lstStyle/>
          <a:p>
            <a:r>
              <a:rPr lang="de-DE" dirty="0">
                <a:solidFill>
                  <a:srgbClr val="FF0000"/>
                </a:solidFill>
              </a:rPr>
              <a:t>ww0</a:t>
            </a:r>
            <a:r>
              <a:rPr lang="de-DE" dirty="0"/>
              <a:t>   </a:t>
            </a:r>
            <a:r>
              <a:rPr lang="de-DE" dirty="0">
                <a:solidFill>
                  <a:srgbClr val="00B050"/>
                </a:solidFill>
              </a:rPr>
              <a:t>design </a:t>
            </a:r>
            <a:r>
              <a:rPr lang="de-DE" dirty="0" err="1">
                <a:solidFill>
                  <a:srgbClr val="00B050"/>
                </a:solidFill>
              </a:rPr>
              <a:t>weights</a:t>
            </a:r>
            <a:r>
              <a:rPr lang="de-DE" dirty="0">
                <a:solidFill>
                  <a:srgbClr val="00B050"/>
                </a:solidFill>
              </a:rPr>
              <a:t> </a:t>
            </a:r>
            <a:r>
              <a:rPr lang="de-DE" dirty="0"/>
              <a:t>{normative}</a:t>
            </a:r>
          </a:p>
          <a:p>
            <a:r>
              <a:rPr lang="de-DE" dirty="0" err="1">
                <a:solidFill>
                  <a:srgbClr val="FF0000"/>
                </a:solidFill>
              </a:rPr>
              <a:t>wwd</a:t>
            </a:r>
            <a:r>
              <a:rPr lang="de-DE" dirty="0"/>
              <a:t>   </a:t>
            </a:r>
            <a:r>
              <a:rPr lang="de-DE" dirty="0">
                <a:solidFill>
                  <a:srgbClr val="00B050"/>
                </a:solidFill>
              </a:rPr>
              <a:t>dimensional </a:t>
            </a:r>
            <a:r>
              <a:rPr lang="de-DE" dirty="0" err="1">
                <a:solidFill>
                  <a:srgbClr val="00B050"/>
                </a:solidFill>
              </a:rPr>
              <a:t>wgts</a:t>
            </a:r>
            <a:r>
              <a:rPr lang="de-DE" dirty="0">
                <a:solidFill>
                  <a:srgbClr val="00B050"/>
                </a:solidFill>
              </a:rPr>
              <a:t> </a:t>
            </a:r>
            <a:r>
              <a:rPr lang="de-DE" dirty="0"/>
              <a:t>{reg r2_a}</a:t>
            </a:r>
          </a:p>
          <a:p>
            <a:r>
              <a:rPr lang="de-DE" dirty="0" err="1">
                <a:solidFill>
                  <a:srgbClr val="FF0000"/>
                </a:solidFill>
              </a:rPr>
              <a:t>wwi</a:t>
            </a:r>
            <a:r>
              <a:rPr lang="de-DE" dirty="0"/>
              <a:t>    </a:t>
            </a:r>
            <a:r>
              <a:rPr lang="de-DE" dirty="0">
                <a:solidFill>
                  <a:srgbClr val="00B050"/>
                </a:solidFill>
              </a:rPr>
              <a:t>individual </a:t>
            </a:r>
            <a:r>
              <a:rPr lang="de-DE" dirty="0" err="1">
                <a:solidFill>
                  <a:srgbClr val="00B050"/>
                </a:solidFill>
              </a:rPr>
              <a:t>wgts</a:t>
            </a:r>
            <a:r>
              <a:rPr lang="de-DE" dirty="0">
                <a:solidFill>
                  <a:srgbClr val="00B050"/>
                </a:solidFill>
              </a:rPr>
              <a:t> </a:t>
            </a:r>
            <a:r>
              <a:rPr lang="de-DE" dirty="0"/>
              <a:t>{reg </a:t>
            </a:r>
            <a:r>
              <a:rPr lang="de-DE" dirty="0" err="1"/>
              <a:t>predict</a:t>
            </a:r>
            <a:r>
              <a:rPr lang="de-DE" dirty="0"/>
              <a:t>}</a:t>
            </a:r>
          </a:p>
          <a:p>
            <a:r>
              <a:rPr lang="de-DE" dirty="0" err="1">
                <a:solidFill>
                  <a:srgbClr val="FF0000"/>
                </a:solidFill>
              </a:rPr>
              <a:t>wwf</a:t>
            </a:r>
            <a:r>
              <a:rPr lang="de-DE" dirty="0"/>
              <a:t>    </a:t>
            </a:r>
            <a:r>
              <a:rPr lang="de-DE" dirty="0" err="1">
                <a:solidFill>
                  <a:srgbClr val="00B050"/>
                </a:solidFill>
              </a:rPr>
              <a:t>correlation</a:t>
            </a:r>
            <a:r>
              <a:rPr lang="de-DE" dirty="0"/>
              <a:t> {reg vif}</a:t>
            </a:r>
          </a:p>
        </p:txBody>
      </p:sp>
      <p:sp>
        <p:nvSpPr>
          <p:cNvPr id="8" name="Textfeld 7">
            <a:extLst>
              <a:ext uri="{FF2B5EF4-FFF2-40B4-BE49-F238E27FC236}">
                <a16:creationId xmlns:a16="http://schemas.microsoft.com/office/drawing/2014/main" id="{A71991FE-0E3B-4FC8-455E-2E9E709C8128}"/>
              </a:ext>
            </a:extLst>
          </p:cNvPr>
          <p:cNvSpPr txBox="1"/>
          <p:nvPr/>
        </p:nvSpPr>
        <p:spPr>
          <a:xfrm>
            <a:off x="3685881" y="914677"/>
            <a:ext cx="3912123" cy="646331"/>
          </a:xfrm>
          <a:prstGeom prst="rect">
            <a:avLst/>
          </a:prstGeom>
          <a:noFill/>
        </p:spPr>
        <p:txBody>
          <a:bodyPr wrap="square" rtlCol="0">
            <a:spAutoFit/>
          </a:bodyPr>
          <a:lstStyle/>
          <a:p>
            <a:r>
              <a:rPr lang="de-DE" dirty="0"/>
              <a:t>Default:  </a:t>
            </a:r>
            <a:r>
              <a:rPr lang="de-DE" dirty="0" err="1">
                <a:solidFill>
                  <a:schemeClr val="accent5"/>
                </a:solidFill>
              </a:rPr>
              <a:t>www</a:t>
            </a:r>
            <a:r>
              <a:rPr lang="de-DE" dirty="0"/>
              <a:t>  [ww0*</a:t>
            </a:r>
            <a:r>
              <a:rPr lang="de-DE" dirty="0" err="1"/>
              <a:t>wwd</a:t>
            </a:r>
            <a:r>
              <a:rPr lang="de-DE" dirty="0"/>
              <a:t>*</a:t>
            </a:r>
            <a:r>
              <a:rPr lang="de-DE" dirty="0" err="1"/>
              <a:t>wwi</a:t>
            </a:r>
            <a:r>
              <a:rPr lang="de-DE" dirty="0"/>
              <a:t>*</a:t>
            </a:r>
            <a:r>
              <a:rPr lang="de-DE" dirty="0" err="1"/>
              <a:t>wwf</a:t>
            </a:r>
            <a:r>
              <a:rPr lang="de-DE" dirty="0"/>
              <a:t>]</a:t>
            </a:r>
          </a:p>
          <a:p>
            <a:r>
              <a:rPr lang="de-DE" dirty="0"/>
              <a:t>Default:  </a:t>
            </a:r>
            <a:r>
              <a:rPr lang="de-DE" dirty="0" err="1">
                <a:solidFill>
                  <a:schemeClr val="accent5"/>
                </a:solidFill>
              </a:rPr>
              <a:t>wwz</a:t>
            </a:r>
            <a:r>
              <a:rPr lang="de-DE" dirty="0"/>
              <a:t>   [</a:t>
            </a:r>
            <a:r>
              <a:rPr lang="de-DE" dirty="0" err="1"/>
              <a:t>www</a:t>
            </a:r>
            <a:r>
              <a:rPr lang="de-DE" dirty="0"/>
              <a:t> - </a:t>
            </a:r>
            <a:r>
              <a:rPr lang="de-DE" dirty="0" err="1"/>
              <a:t>smoothed</a:t>
            </a:r>
            <a:r>
              <a:rPr lang="de-DE" dirty="0"/>
              <a:t>]</a:t>
            </a:r>
          </a:p>
        </p:txBody>
      </p:sp>
      <p:sp>
        <p:nvSpPr>
          <p:cNvPr id="9" name="Textfeld 8">
            <a:extLst>
              <a:ext uri="{FF2B5EF4-FFF2-40B4-BE49-F238E27FC236}">
                <a16:creationId xmlns:a16="http://schemas.microsoft.com/office/drawing/2014/main" id="{44665C0E-7727-599E-B018-EE4771FCCAA2}"/>
              </a:ext>
            </a:extLst>
          </p:cNvPr>
          <p:cNvSpPr txBox="1"/>
          <p:nvPr/>
        </p:nvSpPr>
        <p:spPr>
          <a:xfrm>
            <a:off x="249274" y="828095"/>
            <a:ext cx="3016440" cy="646331"/>
          </a:xfrm>
          <a:prstGeom prst="rect">
            <a:avLst/>
          </a:prstGeom>
          <a:noFill/>
        </p:spPr>
        <p:txBody>
          <a:bodyPr wrap="square" rtlCol="0">
            <a:spAutoFit/>
          </a:bodyPr>
          <a:lstStyle/>
          <a:p>
            <a:r>
              <a:rPr lang="de-DE" dirty="0">
                <a:solidFill>
                  <a:schemeClr val="bg1">
                    <a:lumMod val="50000"/>
                  </a:schemeClr>
                </a:solidFill>
              </a:rPr>
              <a:t>All </a:t>
            </a:r>
            <a:r>
              <a:rPr lang="de-DE" dirty="0" err="1">
                <a:solidFill>
                  <a:schemeClr val="bg1">
                    <a:lumMod val="50000"/>
                  </a:schemeClr>
                </a:solidFill>
              </a:rPr>
              <a:t>dim-wgts</a:t>
            </a:r>
            <a:r>
              <a:rPr lang="de-DE" dirty="0">
                <a:solidFill>
                  <a:schemeClr val="bg1">
                    <a:lumMod val="50000"/>
                  </a:schemeClr>
                </a:solidFill>
              </a:rPr>
              <a:t> | </a:t>
            </a:r>
            <a:r>
              <a:rPr lang="de-DE" dirty="0" err="1">
                <a:solidFill>
                  <a:schemeClr val="bg1">
                    <a:lumMod val="50000"/>
                  </a:schemeClr>
                </a:solidFill>
              </a:rPr>
              <a:t>components</a:t>
            </a:r>
            <a:r>
              <a:rPr lang="de-DE" dirty="0">
                <a:solidFill>
                  <a:schemeClr val="bg1">
                    <a:lumMod val="50000"/>
                  </a:schemeClr>
                </a:solidFill>
              </a:rPr>
              <a:t> </a:t>
            </a:r>
            <a:r>
              <a:rPr lang="de-DE" dirty="0" err="1">
                <a:solidFill>
                  <a:schemeClr val="bg1">
                    <a:lumMod val="50000"/>
                  </a:schemeClr>
                </a:solidFill>
              </a:rPr>
              <a:t>are</a:t>
            </a:r>
            <a:r>
              <a:rPr lang="de-DE" dirty="0">
                <a:solidFill>
                  <a:schemeClr val="bg1">
                    <a:lumMod val="50000"/>
                  </a:schemeClr>
                </a:solidFill>
              </a:rPr>
              <a:t> </a:t>
            </a:r>
            <a:r>
              <a:rPr lang="de-DE" dirty="0" err="1">
                <a:solidFill>
                  <a:schemeClr val="bg1">
                    <a:lumMod val="50000"/>
                  </a:schemeClr>
                </a:solidFill>
              </a:rPr>
              <a:t>normalized</a:t>
            </a:r>
            <a:r>
              <a:rPr lang="de-DE" dirty="0">
                <a:solidFill>
                  <a:schemeClr val="bg1">
                    <a:lumMod val="50000"/>
                  </a:schemeClr>
                </a:solidFill>
              </a:rPr>
              <a:t> {0,…,1} </a:t>
            </a:r>
          </a:p>
        </p:txBody>
      </p:sp>
    </p:spTree>
    <p:extLst>
      <p:ext uri="{BB962C8B-B14F-4D97-AF65-F5344CB8AC3E}">
        <p14:creationId xmlns:p14="http://schemas.microsoft.com/office/powerpoint/2010/main" val="83636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CDAD15A-23CA-4507-83B6-0E081E66EA82}"/>
              </a:ext>
            </a:extLst>
          </p:cNvPr>
          <p:cNvSpPr>
            <a:spLocks noGrp="1"/>
          </p:cNvSpPr>
          <p:nvPr>
            <p:ph type="body" idx="1"/>
          </p:nvPr>
        </p:nvSpPr>
        <p:spPr>
          <a:xfrm>
            <a:off x="681380" y="441826"/>
            <a:ext cx="9411745" cy="491826"/>
          </a:xfrm>
        </p:spPr>
        <p:txBody>
          <a:bodyPr/>
          <a:lstStyle/>
          <a:p>
            <a:r>
              <a:rPr lang="de-DE" dirty="0" err="1"/>
              <a:t>Programs</a:t>
            </a:r>
            <a:r>
              <a:rPr lang="de-DE" dirty="0"/>
              <a:t> 	</a:t>
            </a:r>
            <a:r>
              <a:rPr lang="de-DE" dirty="0" err="1">
                <a:solidFill>
                  <a:schemeClr val="accent5"/>
                </a:solidFill>
              </a:rPr>
              <a:t>Rescale</a:t>
            </a:r>
            <a:r>
              <a:rPr lang="de-DE" dirty="0">
                <a:solidFill>
                  <a:schemeClr val="accent5"/>
                </a:solidFill>
              </a:rPr>
              <a:t> – </a:t>
            </a:r>
            <a:r>
              <a:rPr lang="de-DE" dirty="0" err="1">
                <a:solidFill>
                  <a:schemeClr val="accent5"/>
                </a:solidFill>
              </a:rPr>
              <a:t>Rescaling</a:t>
            </a:r>
            <a:r>
              <a:rPr lang="de-DE" dirty="0">
                <a:solidFill>
                  <a:schemeClr val="accent5"/>
                </a:solidFill>
              </a:rPr>
              <a:t> </a:t>
            </a:r>
            <a:r>
              <a:rPr lang="de-DE" dirty="0" err="1">
                <a:solidFill>
                  <a:schemeClr val="accent5"/>
                </a:solidFill>
              </a:rPr>
              <a:t>of</a:t>
            </a:r>
            <a:r>
              <a:rPr lang="de-DE" dirty="0">
                <a:solidFill>
                  <a:schemeClr val="accent5"/>
                </a:solidFill>
              </a:rPr>
              <a:t> variables </a:t>
            </a:r>
          </a:p>
          <a:p>
            <a:pPr algn="r"/>
            <a:endParaRPr lang="de-DE" dirty="0"/>
          </a:p>
        </p:txBody>
      </p:sp>
      <p:sp>
        <p:nvSpPr>
          <p:cNvPr id="5" name="Textplatzhalter 2">
            <a:extLst>
              <a:ext uri="{FF2B5EF4-FFF2-40B4-BE49-F238E27FC236}">
                <a16:creationId xmlns:a16="http://schemas.microsoft.com/office/drawing/2014/main" id="{A684C74F-F45E-20D5-3338-4EF94A95A7CC}"/>
              </a:ext>
            </a:extLst>
          </p:cNvPr>
          <p:cNvSpPr txBox="1">
            <a:spLocks/>
          </p:cNvSpPr>
          <p:nvPr/>
        </p:nvSpPr>
        <p:spPr>
          <a:xfrm>
            <a:off x="326020" y="1255192"/>
            <a:ext cx="11539960" cy="56028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lnSpc>
                <a:spcPct val="115000"/>
              </a:lnSpc>
              <a:spcAft>
                <a:spcPts val="6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endParaRPr lang="en-US" sz="7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767921EC-39A5-00AE-D2F1-C8CEA682CB1B}"/>
              </a:ext>
            </a:extLst>
          </p:cNvPr>
          <p:cNvSpPr txBox="1"/>
          <p:nvPr/>
        </p:nvSpPr>
        <p:spPr>
          <a:xfrm>
            <a:off x="681380" y="1255192"/>
            <a:ext cx="11279530" cy="646331"/>
          </a:xfrm>
          <a:prstGeom prst="rect">
            <a:avLst/>
          </a:prstGeom>
          <a:noFill/>
        </p:spPr>
        <p:txBody>
          <a:bodyPr wrap="square" rtlCol="0">
            <a:spAutoFit/>
          </a:bodyPr>
          <a:lstStyle/>
          <a:p>
            <a:r>
              <a:rPr lang="de-DE" sz="1200" dirty="0" err="1">
                <a:latin typeface="Courier New" panose="02070309020205020404" pitchFamily="49" charset="0"/>
                <a:cs typeface="Courier New" panose="02070309020205020404" pitchFamily="49" charset="0"/>
              </a:rPr>
              <a:t>program</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define</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rescale</a:t>
            </a:r>
            <a:endParaRPr lang="de-DE" sz="1200" dirty="0">
              <a:latin typeface="Courier New" panose="02070309020205020404" pitchFamily="49" charset="0"/>
              <a:cs typeface="Courier New" panose="02070309020205020404" pitchFamily="49" charset="0"/>
            </a:endParaRPr>
          </a:p>
          <a:p>
            <a:r>
              <a:rPr lang="de-DE" sz="1200" dirty="0" err="1">
                <a:latin typeface="Courier New" panose="02070309020205020404" pitchFamily="49" charset="0"/>
                <a:cs typeface="Courier New" panose="02070309020205020404" pitchFamily="49" charset="0"/>
              </a:rPr>
              <a:t>syntax</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varlist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if</a:t>
            </a:r>
            <a:r>
              <a:rPr lang="de-DE" sz="1200" dirty="0">
                <a:latin typeface="Courier New" panose="02070309020205020404" pitchFamily="49" charset="0"/>
                <a:cs typeface="Courier New" panose="02070309020205020404" pitchFamily="49" charset="0"/>
              </a:rPr>
              <a:t>] [in] , [</a:t>
            </a:r>
            <a:r>
              <a:rPr lang="de-DE" sz="1200" dirty="0" err="1">
                <a:latin typeface="Courier New" panose="02070309020205020404" pitchFamily="49" charset="0"/>
                <a:cs typeface="Courier New" panose="02070309020205020404" pitchFamily="49" charset="0"/>
              </a:rPr>
              <a:t>vmin</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numlist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vmax</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numlist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outmin</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numlist</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outmax</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numlist</a:t>
            </a:r>
            <a:r>
              <a:rPr lang="de-DE" sz="1200" dirty="0">
                <a:latin typeface="Courier New" panose="02070309020205020404" pitchFamily="49" charset="0"/>
                <a:cs typeface="Courier New" panose="02070309020205020404" pitchFamily="49" charset="0"/>
              </a:rPr>
              <a:t>)  ///</a:t>
            </a:r>
          </a:p>
          <a:p>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vpre</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string</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vsuf</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string</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vvn</a:t>
            </a: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vvo</a:t>
            </a:r>
            <a:r>
              <a:rPr lang="de-DE" sz="1200" dirty="0">
                <a:latin typeface="Courier New" panose="02070309020205020404" pitchFamily="49" charset="0"/>
                <a:cs typeface="Courier New" panose="02070309020205020404" pitchFamily="49" charset="0"/>
              </a:rPr>
              <a:t> vct0 vct1 ]</a:t>
            </a:r>
          </a:p>
        </p:txBody>
      </p:sp>
      <p:sp>
        <p:nvSpPr>
          <p:cNvPr id="4" name="Textfeld 3">
            <a:extLst>
              <a:ext uri="{FF2B5EF4-FFF2-40B4-BE49-F238E27FC236}">
                <a16:creationId xmlns:a16="http://schemas.microsoft.com/office/drawing/2014/main" id="{DD610F2E-975C-6D41-96B9-FE06378C9994}"/>
              </a:ext>
            </a:extLst>
          </p:cNvPr>
          <p:cNvSpPr txBox="1"/>
          <p:nvPr/>
        </p:nvSpPr>
        <p:spPr>
          <a:xfrm>
            <a:off x="503700" y="2455521"/>
            <a:ext cx="11184600" cy="2862322"/>
          </a:xfrm>
          <a:prstGeom prst="rect">
            <a:avLst/>
          </a:prstGeom>
          <a:noFill/>
        </p:spPr>
        <p:txBody>
          <a:bodyPr wrap="square">
            <a:spAutoFit/>
          </a:bodyPr>
          <a:lstStyle/>
          <a:p>
            <a:r>
              <a:rPr lang="de-DE" dirty="0"/>
              <a:t>* *** </a:t>
            </a:r>
            <a:r>
              <a:rPr lang="de-DE" dirty="0" err="1"/>
              <a:t>options</a:t>
            </a:r>
            <a:endParaRPr lang="de-DE" dirty="0"/>
          </a:p>
          <a:p>
            <a:r>
              <a:rPr lang="de-DE" dirty="0">
                <a:solidFill>
                  <a:srgbClr val="00B050"/>
                </a:solidFill>
              </a:rPr>
              <a:t>* ***  </a:t>
            </a:r>
            <a:r>
              <a:rPr lang="de-DE" dirty="0" err="1">
                <a:solidFill>
                  <a:srgbClr val="00B050"/>
                </a:solidFill>
              </a:rPr>
              <a:t>vmin</a:t>
            </a:r>
            <a:r>
              <a:rPr lang="de-DE" dirty="0">
                <a:solidFill>
                  <a:srgbClr val="00B050"/>
                </a:solidFill>
              </a:rPr>
              <a:t> 	</a:t>
            </a:r>
            <a:r>
              <a:rPr lang="de-DE" dirty="0" err="1">
                <a:solidFill>
                  <a:srgbClr val="00B050"/>
                </a:solidFill>
              </a:rPr>
              <a:t>bottom</a:t>
            </a:r>
            <a:r>
              <a:rPr lang="de-DE" dirty="0">
                <a:solidFill>
                  <a:srgbClr val="00B050"/>
                </a:solidFill>
              </a:rPr>
              <a:t> </a:t>
            </a:r>
            <a:r>
              <a:rPr lang="de-DE" dirty="0" err="1">
                <a:solidFill>
                  <a:srgbClr val="00B050"/>
                </a:solidFill>
              </a:rPr>
              <a:t>coding</a:t>
            </a:r>
            <a:r>
              <a:rPr lang="de-DE" dirty="0">
                <a:solidFill>
                  <a:srgbClr val="00B050"/>
                </a:solidFill>
              </a:rPr>
              <a:t> (</a:t>
            </a:r>
            <a:r>
              <a:rPr lang="de-DE" dirty="0" err="1">
                <a:solidFill>
                  <a:srgbClr val="00B050"/>
                </a:solidFill>
              </a:rPr>
              <a:t>before</a:t>
            </a:r>
            <a:r>
              <a:rPr lang="de-DE" dirty="0">
                <a:solidFill>
                  <a:srgbClr val="00B050"/>
                </a:solidFill>
              </a:rPr>
              <a:t> </a:t>
            </a:r>
            <a:r>
              <a:rPr lang="de-DE" dirty="0" err="1">
                <a:solidFill>
                  <a:srgbClr val="00B050"/>
                </a:solidFill>
              </a:rPr>
              <a:t>rescaling</a:t>
            </a:r>
            <a:r>
              <a:rPr lang="de-DE" dirty="0">
                <a:solidFill>
                  <a:srgbClr val="00B050"/>
                </a:solidFill>
              </a:rPr>
              <a:t>)</a:t>
            </a:r>
          </a:p>
          <a:p>
            <a:r>
              <a:rPr lang="de-DE" dirty="0">
                <a:solidFill>
                  <a:srgbClr val="00B050"/>
                </a:solidFill>
              </a:rPr>
              <a:t>* ***  </a:t>
            </a:r>
            <a:r>
              <a:rPr lang="de-DE" dirty="0" err="1">
                <a:solidFill>
                  <a:srgbClr val="00B050"/>
                </a:solidFill>
              </a:rPr>
              <a:t>vmax</a:t>
            </a:r>
            <a:r>
              <a:rPr lang="de-DE" dirty="0">
                <a:solidFill>
                  <a:srgbClr val="00B050"/>
                </a:solidFill>
              </a:rPr>
              <a:t>	top </a:t>
            </a:r>
            <a:r>
              <a:rPr lang="de-DE" dirty="0" err="1">
                <a:solidFill>
                  <a:srgbClr val="00B050"/>
                </a:solidFill>
              </a:rPr>
              <a:t>coding</a:t>
            </a:r>
            <a:r>
              <a:rPr lang="de-DE" dirty="0">
                <a:solidFill>
                  <a:srgbClr val="00B050"/>
                </a:solidFill>
              </a:rPr>
              <a:t> (</a:t>
            </a:r>
            <a:r>
              <a:rPr lang="de-DE" dirty="0" err="1">
                <a:solidFill>
                  <a:srgbClr val="00B050"/>
                </a:solidFill>
              </a:rPr>
              <a:t>before</a:t>
            </a:r>
            <a:r>
              <a:rPr lang="de-DE" dirty="0">
                <a:solidFill>
                  <a:srgbClr val="00B050"/>
                </a:solidFill>
              </a:rPr>
              <a:t> </a:t>
            </a:r>
            <a:r>
              <a:rPr lang="de-DE" dirty="0" err="1">
                <a:solidFill>
                  <a:srgbClr val="00B050"/>
                </a:solidFill>
              </a:rPr>
              <a:t>rescaling</a:t>
            </a:r>
            <a:r>
              <a:rPr lang="de-DE" dirty="0">
                <a:solidFill>
                  <a:srgbClr val="00B050"/>
                </a:solidFill>
              </a:rPr>
              <a:t>)</a:t>
            </a:r>
          </a:p>
          <a:p>
            <a:r>
              <a:rPr lang="de-DE" dirty="0"/>
              <a:t>* ***  </a:t>
            </a:r>
            <a:r>
              <a:rPr lang="de-DE" dirty="0" err="1"/>
              <a:t>outmin</a:t>
            </a:r>
            <a:r>
              <a:rPr lang="de-DE" dirty="0"/>
              <a:t> 	</a:t>
            </a:r>
            <a:r>
              <a:rPr lang="de-DE" dirty="0" err="1"/>
              <a:t>assigned</a:t>
            </a:r>
            <a:r>
              <a:rPr lang="de-DE" dirty="0"/>
              <a:t> </a:t>
            </a:r>
            <a:r>
              <a:rPr lang="de-DE" dirty="0" err="1"/>
              <a:t>minimum</a:t>
            </a:r>
            <a:r>
              <a:rPr lang="de-DE" dirty="0"/>
              <a:t> </a:t>
            </a:r>
            <a:r>
              <a:rPr lang="de-DE" dirty="0" err="1"/>
              <a:t>value</a:t>
            </a:r>
            <a:r>
              <a:rPr lang="de-DE" dirty="0"/>
              <a:t> </a:t>
            </a:r>
            <a:r>
              <a:rPr lang="de-DE" dirty="0" err="1"/>
              <a:t>of</a:t>
            </a:r>
            <a:r>
              <a:rPr lang="de-DE" dirty="0"/>
              <a:t> </a:t>
            </a:r>
            <a:r>
              <a:rPr lang="de-DE" dirty="0" err="1"/>
              <a:t>outvar</a:t>
            </a:r>
            <a:endParaRPr lang="de-DE" dirty="0"/>
          </a:p>
          <a:p>
            <a:r>
              <a:rPr lang="de-DE" dirty="0"/>
              <a:t>* ***  </a:t>
            </a:r>
            <a:r>
              <a:rPr lang="de-DE" dirty="0" err="1"/>
              <a:t>outmax</a:t>
            </a:r>
            <a:r>
              <a:rPr lang="de-DE" dirty="0"/>
              <a:t> 	</a:t>
            </a:r>
            <a:r>
              <a:rPr lang="de-DE" dirty="0" err="1"/>
              <a:t>assigned</a:t>
            </a:r>
            <a:r>
              <a:rPr lang="de-DE" dirty="0"/>
              <a:t> maximum </a:t>
            </a:r>
            <a:r>
              <a:rPr lang="de-DE" dirty="0" err="1"/>
              <a:t>value</a:t>
            </a:r>
            <a:r>
              <a:rPr lang="de-DE" dirty="0"/>
              <a:t> </a:t>
            </a:r>
            <a:r>
              <a:rPr lang="de-DE" dirty="0" err="1"/>
              <a:t>of</a:t>
            </a:r>
            <a:r>
              <a:rPr lang="de-DE" dirty="0"/>
              <a:t> </a:t>
            </a:r>
            <a:r>
              <a:rPr lang="de-DE" dirty="0" err="1"/>
              <a:t>outvar</a:t>
            </a:r>
            <a:endParaRPr lang="de-DE" dirty="0"/>
          </a:p>
          <a:p>
            <a:endParaRPr lang="de-DE" dirty="0"/>
          </a:p>
          <a:p>
            <a:r>
              <a:rPr lang="de-DE" dirty="0"/>
              <a:t>* ***  </a:t>
            </a:r>
            <a:r>
              <a:rPr lang="de-DE" dirty="0" err="1"/>
              <a:t>vvn</a:t>
            </a:r>
            <a:r>
              <a:rPr lang="de-DE" dirty="0"/>
              <a:t> 	</a:t>
            </a:r>
            <a:r>
              <a:rPr lang="de-DE" dirty="0" err="1"/>
              <a:t>output</a:t>
            </a:r>
            <a:r>
              <a:rPr lang="de-DE" dirty="0"/>
              <a:t> </a:t>
            </a:r>
            <a:r>
              <a:rPr lang="de-DE" dirty="0" err="1"/>
              <a:t>of</a:t>
            </a:r>
            <a:r>
              <a:rPr lang="de-DE" dirty="0"/>
              <a:t> </a:t>
            </a:r>
            <a:r>
              <a:rPr lang="de-DE" dirty="0" err="1"/>
              <a:t>normalized</a:t>
            </a:r>
            <a:r>
              <a:rPr lang="de-DE" dirty="0"/>
              <a:t> </a:t>
            </a:r>
            <a:r>
              <a:rPr lang="de-DE" dirty="0" err="1"/>
              <a:t>outvar</a:t>
            </a:r>
            <a:r>
              <a:rPr lang="de-DE" dirty="0"/>
              <a:t> 		{0,…,1}</a:t>
            </a:r>
          </a:p>
          <a:p>
            <a:r>
              <a:rPr lang="de-DE" dirty="0"/>
              <a:t>* ***  </a:t>
            </a:r>
            <a:r>
              <a:rPr lang="de-DE" dirty="0" err="1"/>
              <a:t>vvo</a:t>
            </a:r>
            <a:r>
              <a:rPr lang="de-DE" dirty="0"/>
              <a:t> 	</a:t>
            </a:r>
            <a:r>
              <a:rPr lang="de-DE" dirty="0" err="1"/>
              <a:t>output</a:t>
            </a:r>
            <a:r>
              <a:rPr lang="de-DE" dirty="0"/>
              <a:t> </a:t>
            </a:r>
            <a:r>
              <a:rPr lang="de-DE" dirty="0" err="1"/>
              <a:t>of</a:t>
            </a:r>
            <a:r>
              <a:rPr lang="de-DE" dirty="0"/>
              <a:t> </a:t>
            </a:r>
            <a:r>
              <a:rPr lang="de-DE" dirty="0" err="1"/>
              <a:t>designed</a:t>
            </a:r>
            <a:r>
              <a:rPr lang="de-DE" dirty="0"/>
              <a:t> </a:t>
            </a:r>
            <a:r>
              <a:rPr lang="de-DE" dirty="0" err="1"/>
              <a:t>outvar</a:t>
            </a:r>
            <a:r>
              <a:rPr lang="de-DE" dirty="0"/>
              <a:t> 		{</a:t>
            </a:r>
            <a:r>
              <a:rPr lang="de-DE" dirty="0" err="1"/>
              <a:t>vmin</a:t>
            </a:r>
            <a:r>
              <a:rPr lang="de-DE" dirty="0"/>
              <a:t>,…,</a:t>
            </a:r>
            <a:r>
              <a:rPr lang="de-DE" dirty="0" err="1"/>
              <a:t>vmax</a:t>
            </a:r>
            <a:r>
              <a:rPr lang="de-DE" dirty="0"/>
              <a:t>}</a:t>
            </a:r>
          </a:p>
          <a:p>
            <a:r>
              <a:rPr lang="de-DE" dirty="0"/>
              <a:t>* ***  vct0 	</a:t>
            </a:r>
            <a:r>
              <a:rPr lang="de-DE" dirty="0" err="1"/>
              <a:t>output</a:t>
            </a:r>
            <a:r>
              <a:rPr lang="de-DE" dirty="0"/>
              <a:t> </a:t>
            </a:r>
            <a:r>
              <a:rPr lang="de-DE" dirty="0" err="1"/>
              <a:t>of</a:t>
            </a:r>
            <a:r>
              <a:rPr lang="de-DE" dirty="0"/>
              <a:t> </a:t>
            </a:r>
            <a:r>
              <a:rPr lang="de-DE" dirty="0" err="1"/>
              <a:t>standardized</a:t>
            </a:r>
            <a:r>
              <a:rPr lang="de-DE" dirty="0"/>
              <a:t> </a:t>
            </a:r>
            <a:r>
              <a:rPr lang="de-DE" dirty="0" err="1"/>
              <a:t>outvar</a:t>
            </a:r>
            <a:r>
              <a:rPr lang="de-DE" dirty="0"/>
              <a:t> 	{0,…,100}</a:t>
            </a:r>
          </a:p>
          <a:p>
            <a:r>
              <a:rPr lang="de-DE" dirty="0">
                <a:solidFill>
                  <a:srgbClr val="FF0000"/>
                </a:solidFill>
              </a:rPr>
              <a:t>* ***  vct1 	</a:t>
            </a:r>
            <a:r>
              <a:rPr lang="de-DE" dirty="0" err="1">
                <a:solidFill>
                  <a:srgbClr val="FF0000"/>
                </a:solidFill>
              </a:rPr>
              <a:t>output</a:t>
            </a:r>
            <a:r>
              <a:rPr lang="de-DE" dirty="0">
                <a:solidFill>
                  <a:srgbClr val="FF0000"/>
                </a:solidFill>
              </a:rPr>
              <a:t> </a:t>
            </a:r>
            <a:r>
              <a:rPr lang="de-DE" dirty="0" err="1">
                <a:solidFill>
                  <a:srgbClr val="FF0000"/>
                </a:solidFill>
              </a:rPr>
              <a:t>of</a:t>
            </a:r>
            <a:r>
              <a:rPr lang="de-DE" dirty="0">
                <a:solidFill>
                  <a:srgbClr val="FF0000"/>
                </a:solidFill>
              </a:rPr>
              <a:t> </a:t>
            </a:r>
            <a:r>
              <a:rPr lang="de-DE" dirty="0" err="1">
                <a:solidFill>
                  <a:srgbClr val="FF0000"/>
                </a:solidFill>
              </a:rPr>
              <a:t>standardized</a:t>
            </a:r>
            <a:r>
              <a:rPr lang="de-DE" dirty="0">
                <a:solidFill>
                  <a:srgbClr val="FF0000"/>
                </a:solidFill>
              </a:rPr>
              <a:t> </a:t>
            </a:r>
            <a:r>
              <a:rPr lang="de-DE" dirty="0" err="1">
                <a:solidFill>
                  <a:srgbClr val="FF0000"/>
                </a:solidFill>
              </a:rPr>
              <a:t>outvar</a:t>
            </a:r>
            <a:r>
              <a:rPr lang="de-DE" dirty="0">
                <a:solidFill>
                  <a:srgbClr val="FF0000"/>
                </a:solidFill>
              </a:rPr>
              <a:t> 	{1,…,100}</a:t>
            </a:r>
          </a:p>
        </p:txBody>
      </p:sp>
    </p:spTree>
    <p:extLst>
      <p:ext uri="{BB962C8B-B14F-4D97-AF65-F5344CB8AC3E}">
        <p14:creationId xmlns:p14="http://schemas.microsoft.com/office/powerpoint/2010/main" val="3890863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6853" y="404298"/>
            <a:ext cx="10515600" cy="2852737"/>
          </a:xfrm>
        </p:spPr>
        <p:txBody>
          <a:bodyPr/>
          <a:lstStyle/>
          <a:p>
            <a:pPr algn="r"/>
            <a:r>
              <a:rPr lang="de-DE" dirty="0">
                <a:solidFill>
                  <a:srgbClr val="0070C0"/>
                </a:solidFill>
              </a:rPr>
              <a:t>Outlook | </a:t>
            </a:r>
            <a:r>
              <a:rPr lang="de-DE" dirty="0" err="1">
                <a:solidFill>
                  <a:srgbClr val="0070C0"/>
                </a:solidFill>
              </a:rPr>
              <a:t>Discussion</a:t>
            </a:r>
            <a:r>
              <a:rPr lang="de-DE" dirty="0">
                <a:solidFill>
                  <a:srgbClr val="0070C0"/>
                </a:solidFill>
              </a:rPr>
              <a:t> </a:t>
            </a:r>
            <a:br>
              <a:rPr lang="en-US" dirty="0"/>
            </a:br>
            <a:endParaRPr lang="de-DE" dirty="0"/>
          </a:p>
        </p:txBody>
      </p:sp>
      <p:sp>
        <p:nvSpPr>
          <p:cNvPr id="3" name="Textplatzhalter 2"/>
          <p:cNvSpPr>
            <a:spLocks noGrp="1"/>
          </p:cNvSpPr>
          <p:nvPr>
            <p:ph type="body" idx="1"/>
          </p:nvPr>
        </p:nvSpPr>
        <p:spPr>
          <a:xfrm>
            <a:off x="557939" y="4386263"/>
            <a:ext cx="11340836" cy="1972702"/>
          </a:xfrm>
        </p:spPr>
        <p:txBody>
          <a:bodyPr>
            <a:normAutofit lnSpcReduction="10000"/>
          </a:bodyPr>
          <a:lstStyle/>
          <a:p>
            <a:r>
              <a:rPr lang="de-DE" b="1" dirty="0"/>
              <a:t>[5]	Outlook | </a:t>
            </a:r>
            <a:r>
              <a:rPr lang="de-DE" b="1" dirty="0" err="1"/>
              <a:t>Discussion</a:t>
            </a:r>
            <a:r>
              <a:rPr lang="de-DE" b="1" dirty="0"/>
              <a:t> </a:t>
            </a:r>
          </a:p>
          <a:p>
            <a:r>
              <a:rPr lang="de-DE" dirty="0"/>
              <a:t>5.1	</a:t>
            </a:r>
            <a:r>
              <a:rPr lang="de-DE" dirty="0" err="1">
                <a:solidFill>
                  <a:schemeClr val="accent5"/>
                </a:solidFill>
              </a:rPr>
              <a:t>Conception</a:t>
            </a:r>
            <a:r>
              <a:rPr lang="de-DE" dirty="0">
                <a:solidFill>
                  <a:schemeClr val="accent5"/>
                </a:solidFill>
              </a:rPr>
              <a:t> </a:t>
            </a:r>
            <a:r>
              <a:rPr lang="de-DE" dirty="0"/>
              <a:t>– </a:t>
            </a:r>
            <a:r>
              <a:rPr lang="de-DE" dirty="0" err="1"/>
              <a:t>providing</a:t>
            </a:r>
            <a:r>
              <a:rPr lang="de-DE" dirty="0"/>
              <a:t> </a:t>
            </a:r>
            <a:r>
              <a:rPr lang="de-DE" dirty="0" err="1"/>
              <a:t>structured</a:t>
            </a:r>
            <a:r>
              <a:rPr lang="de-DE" dirty="0"/>
              <a:t> </a:t>
            </a:r>
            <a:r>
              <a:rPr lang="de-DE" dirty="0" err="1"/>
              <a:t>data</a:t>
            </a:r>
            <a:r>
              <a:rPr lang="de-DE" dirty="0"/>
              <a:t> </a:t>
            </a:r>
            <a:r>
              <a:rPr lang="de-DE" dirty="0" err="1"/>
              <a:t>for</a:t>
            </a:r>
            <a:r>
              <a:rPr lang="de-DE" dirty="0"/>
              <a:t> well-</a:t>
            </a:r>
            <a:r>
              <a:rPr lang="de-DE" dirty="0" err="1"/>
              <a:t>being</a:t>
            </a:r>
            <a:r>
              <a:rPr lang="de-DE" dirty="0"/>
              <a:t> </a:t>
            </a:r>
            <a:r>
              <a:rPr lang="de-DE" dirty="0" err="1"/>
              <a:t>monitoring</a:t>
            </a:r>
            <a:r>
              <a:rPr lang="de-DE" dirty="0"/>
              <a:t> </a:t>
            </a:r>
            <a:endParaRPr lang="de-DE" sz="1800" dirty="0">
              <a:solidFill>
                <a:schemeClr val="accent5"/>
              </a:solidFill>
            </a:endParaRPr>
          </a:p>
          <a:p>
            <a:r>
              <a:rPr lang="de-DE" dirty="0"/>
              <a:t>5.2	</a:t>
            </a:r>
            <a:r>
              <a:rPr lang="en-US" dirty="0">
                <a:solidFill>
                  <a:schemeClr val="accent5"/>
                </a:solidFill>
              </a:rPr>
              <a:t>Programs</a:t>
            </a:r>
            <a:r>
              <a:rPr lang="de-DE" dirty="0"/>
              <a:t> – </a:t>
            </a:r>
            <a:r>
              <a:rPr lang="de-DE" dirty="0" err="1"/>
              <a:t>adjustments</a:t>
            </a:r>
            <a:r>
              <a:rPr lang="de-DE" dirty="0"/>
              <a:t> | </a:t>
            </a:r>
            <a:r>
              <a:rPr lang="de-DE" dirty="0" err="1"/>
              <a:t>help</a:t>
            </a:r>
            <a:r>
              <a:rPr lang="de-DE" dirty="0"/>
              <a:t> </a:t>
            </a:r>
            <a:r>
              <a:rPr lang="de-DE" dirty="0" err="1"/>
              <a:t>files</a:t>
            </a:r>
            <a:r>
              <a:rPr lang="de-DE" dirty="0"/>
              <a:t> - </a:t>
            </a:r>
            <a:r>
              <a:rPr lang="de-DE" dirty="0" err="1"/>
              <a:t>description</a:t>
            </a:r>
            <a:endParaRPr lang="de-DE" dirty="0"/>
          </a:p>
          <a:p>
            <a:r>
              <a:rPr lang="de-DE" dirty="0"/>
              <a:t>5.3	</a:t>
            </a:r>
            <a:r>
              <a:rPr lang="en-US" dirty="0" err="1">
                <a:solidFill>
                  <a:schemeClr val="accent5"/>
                </a:solidFill>
              </a:rPr>
              <a:t>TimeTable</a:t>
            </a:r>
            <a:r>
              <a:rPr lang="en-US" dirty="0">
                <a:solidFill>
                  <a:schemeClr val="accent5"/>
                </a:solidFill>
              </a:rPr>
              <a:t> </a:t>
            </a:r>
            <a:r>
              <a:rPr lang="en-US" dirty="0"/>
              <a:t>– </a:t>
            </a:r>
            <a:r>
              <a:rPr lang="de-DE" dirty="0"/>
              <a:t>beta-release </a:t>
            </a:r>
            <a:r>
              <a:rPr lang="de-DE" dirty="0" err="1"/>
              <a:t>by</a:t>
            </a:r>
            <a:r>
              <a:rPr lang="de-DE" dirty="0"/>
              <a:t> September/</a:t>
            </a:r>
            <a:r>
              <a:rPr lang="de-DE" dirty="0" err="1"/>
              <a:t>October</a:t>
            </a:r>
            <a:r>
              <a:rPr lang="de-DE" dirty="0"/>
              <a:t> – release </a:t>
            </a:r>
            <a:r>
              <a:rPr lang="de-DE" dirty="0" err="1"/>
              <a:t>by</a:t>
            </a:r>
            <a:r>
              <a:rPr lang="de-DE" dirty="0"/>
              <a:t> </a:t>
            </a:r>
            <a:r>
              <a:rPr lang="de-DE" dirty="0" err="1"/>
              <a:t>December</a:t>
            </a:r>
            <a:r>
              <a:rPr lang="de-DE" dirty="0"/>
              <a:t> 2024			</a:t>
            </a:r>
          </a:p>
        </p:txBody>
      </p:sp>
    </p:spTree>
    <p:extLst>
      <p:ext uri="{BB962C8B-B14F-4D97-AF65-F5344CB8AC3E}">
        <p14:creationId xmlns:p14="http://schemas.microsoft.com/office/powerpoint/2010/main" val="33807013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F431875D-B5B6-3313-A697-672BF593E5D1}"/>
              </a:ext>
            </a:extLst>
          </p:cNvPr>
          <p:cNvSpPr>
            <a:spLocks noGrp="1"/>
          </p:cNvSpPr>
          <p:nvPr>
            <p:ph type="body" idx="1"/>
          </p:nvPr>
        </p:nvSpPr>
        <p:spPr>
          <a:xfrm>
            <a:off x="1556098" y="1353813"/>
            <a:ext cx="10021076" cy="2150360"/>
          </a:xfrm>
        </p:spPr>
        <p:txBody>
          <a:bodyPr>
            <a:normAutofit fontScale="85000" lnSpcReduction="10000"/>
          </a:bodyPr>
          <a:lstStyle/>
          <a:p>
            <a:r>
              <a:rPr lang="en-US" sz="2400" dirty="0">
                <a:solidFill>
                  <a:srgbClr val="FF0000"/>
                </a:solidFill>
              </a:rPr>
              <a:t>Why Multi-dimensional </a:t>
            </a:r>
            <a:r>
              <a:rPr lang="en-US" sz="2400" dirty="0" err="1">
                <a:solidFill>
                  <a:srgbClr val="FF0000"/>
                </a:solidFill>
              </a:rPr>
              <a:t>WellBeing</a:t>
            </a:r>
            <a:r>
              <a:rPr lang="en-US" sz="2400" dirty="0">
                <a:solidFill>
                  <a:srgbClr val="FF0000"/>
                </a:solidFill>
              </a:rPr>
              <a:t> Applications?</a:t>
            </a:r>
            <a:endParaRPr lang="de-DE" b="1" dirty="0">
              <a:solidFill>
                <a:srgbClr val="FF0000"/>
              </a:solidFill>
            </a:endParaRPr>
          </a:p>
          <a:p>
            <a:r>
              <a:rPr lang="en-US" dirty="0"/>
              <a:t>Identifying</a:t>
            </a:r>
            <a:r>
              <a:rPr lang="de-DE" dirty="0"/>
              <a:t> individual </a:t>
            </a:r>
            <a:r>
              <a:rPr lang="de-DE" dirty="0" err="1">
                <a:solidFill>
                  <a:schemeClr val="accent5"/>
                </a:solidFill>
              </a:rPr>
              <a:t>overlaps</a:t>
            </a:r>
            <a:r>
              <a:rPr lang="de-DE" dirty="0"/>
              <a:t> </a:t>
            </a:r>
            <a:r>
              <a:rPr lang="en-US" dirty="0"/>
              <a:t>in well-being </a:t>
            </a:r>
            <a:r>
              <a:rPr lang="de-DE" dirty="0" err="1"/>
              <a:t>indicators</a:t>
            </a:r>
            <a:r>
              <a:rPr lang="de-DE" dirty="0"/>
              <a:t> </a:t>
            </a:r>
            <a:r>
              <a:rPr lang="en-US" sz="1800" dirty="0">
                <a:solidFill>
                  <a:schemeClr val="accent5"/>
                </a:solidFill>
              </a:rPr>
              <a:t>{across conception levels}</a:t>
            </a:r>
            <a:endParaRPr lang="de-DE" sz="1800" dirty="0">
              <a:solidFill>
                <a:schemeClr val="accent5"/>
              </a:solidFill>
            </a:endParaRPr>
          </a:p>
          <a:p>
            <a:r>
              <a:rPr lang="en-US" dirty="0"/>
              <a:t>Identifying </a:t>
            </a:r>
            <a:r>
              <a:rPr lang="en-US" dirty="0">
                <a:solidFill>
                  <a:schemeClr val="accent5"/>
                </a:solidFill>
              </a:rPr>
              <a:t>shifts</a:t>
            </a:r>
            <a:r>
              <a:rPr lang="en-US" dirty="0"/>
              <a:t> in multiple deprivations | well-beings | inequalities of entire population</a:t>
            </a:r>
            <a:br>
              <a:rPr lang="en-US" dirty="0"/>
            </a:br>
            <a:r>
              <a:rPr lang="en-US" sz="1800" dirty="0">
                <a:solidFill>
                  <a:schemeClr val="accent5"/>
                </a:solidFill>
              </a:rPr>
              <a:t>{for opinion dynamics}</a:t>
            </a:r>
            <a:endParaRPr lang="de-DE" sz="1800" dirty="0">
              <a:solidFill>
                <a:schemeClr val="accent5"/>
              </a:solidFill>
            </a:endParaRPr>
          </a:p>
          <a:p>
            <a:r>
              <a:rPr lang="en-US" dirty="0"/>
              <a:t>Providing </a:t>
            </a:r>
            <a:r>
              <a:rPr lang="en-US" dirty="0">
                <a:solidFill>
                  <a:schemeClr val="accent5"/>
                </a:solidFill>
              </a:rPr>
              <a:t>structured </a:t>
            </a:r>
            <a:r>
              <a:rPr lang="en-US" dirty="0"/>
              <a:t>(output) </a:t>
            </a:r>
            <a:r>
              <a:rPr lang="en-US" dirty="0">
                <a:solidFill>
                  <a:schemeClr val="accent5"/>
                </a:solidFill>
              </a:rPr>
              <a:t>indicators </a:t>
            </a:r>
            <a:r>
              <a:rPr lang="en-US" dirty="0"/>
              <a:t>for statistical (regression) analyses </a:t>
            </a:r>
            <a:r>
              <a:rPr lang="en-US" sz="1800" dirty="0">
                <a:solidFill>
                  <a:schemeClr val="accent5"/>
                </a:solidFill>
              </a:rPr>
              <a:t>{individual scores}</a:t>
            </a:r>
            <a:endParaRPr lang="de-DE" sz="1800" dirty="0">
              <a:solidFill>
                <a:schemeClr val="accent5"/>
              </a:solidFill>
            </a:endParaRPr>
          </a:p>
          <a:p>
            <a:r>
              <a:rPr lang="de-DE" dirty="0"/>
              <a:t>			</a:t>
            </a:r>
          </a:p>
        </p:txBody>
      </p:sp>
      <p:sp>
        <p:nvSpPr>
          <p:cNvPr id="6" name="Textfeld 5">
            <a:extLst>
              <a:ext uri="{FF2B5EF4-FFF2-40B4-BE49-F238E27FC236}">
                <a16:creationId xmlns:a16="http://schemas.microsoft.com/office/drawing/2014/main" id="{77AC752C-620C-1819-8933-8392EA88DFF7}"/>
              </a:ext>
            </a:extLst>
          </p:cNvPr>
          <p:cNvSpPr txBox="1"/>
          <p:nvPr/>
        </p:nvSpPr>
        <p:spPr>
          <a:xfrm>
            <a:off x="614825" y="708358"/>
            <a:ext cx="10962349" cy="523220"/>
          </a:xfrm>
          <a:prstGeom prst="rect">
            <a:avLst/>
          </a:prstGeom>
          <a:noFill/>
        </p:spPr>
        <p:txBody>
          <a:bodyPr wrap="square">
            <a:spAutoFit/>
          </a:bodyPr>
          <a:lstStyle/>
          <a:p>
            <a:r>
              <a:rPr lang="de-DE" sz="2800" dirty="0"/>
              <a:t>5.1	</a:t>
            </a:r>
            <a:r>
              <a:rPr lang="de-DE" sz="2800" dirty="0" err="1">
                <a:solidFill>
                  <a:schemeClr val="accent5"/>
                </a:solidFill>
              </a:rPr>
              <a:t>Conception</a:t>
            </a:r>
            <a:r>
              <a:rPr lang="de-DE" sz="2800" dirty="0">
                <a:solidFill>
                  <a:schemeClr val="accent5"/>
                </a:solidFill>
              </a:rPr>
              <a:t> </a:t>
            </a:r>
            <a:r>
              <a:rPr lang="de-DE" sz="2800" dirty="0"/>
              <a:t>– </a:t>
            </a:r>
            <a:r>
              <a:rPr lang="de-DE" sz="2800" dirty="0" err="1"/>
              <a:t>providing</a:t>
            </a:r>
            <a:r>
              <a:rPr lang="de-DE" sz="2800" dirty="0"/>
              <a:t> </a:t>
            </a:r>
            <a:r>
              <a:rPr lang="de-DE" sz="2800" dirty="0" err="1"/>
              <a:t>structured</a:t>
            </a:r>
            <a:r>
              <a:rPr lang="de-DE" sz="2800" dirty="0"/>
              <a:t> </a:t>
            </a:r>
            <a:r>
              <a:rPr lang="de-DE" sz="2800" dirty="0" err="1"/>
              <a:t>data</a:t>
            </a:r>
            <a:r>
              <a:rPr lang="de-DE" sz="2800" dirty="0"/>
              <a:t> </a:t>
            </a:r>
            <a:r>
              <a:rPr lang="de-DE" sz="2800" dirty="0" err="1"/>
              <a:t>for</a:t>
            </a:r>
            <a:r>
              <a:rPr lang="de-DE" sz="2800" dirty="0"/>
              <a:t> well-</a:t>
            </a:r>
            <a:r>
              <a:rPr lang="de-DE" sz="2800" dirty="0" err="1"/>
              <a:t>being</a:t>
            </a:r>
            <a:r>
              <a:rPr lang="de-DE" sz="2800" dirty="0"/>
              <a:t> </a:t>
            </a:r>
            <a:r>
              <a:rPr lang="de-DE" sz="2800" dirty="0" err="1"/>
              <a:t>monitoring</a:t>
            </a:r>
            <a:r>
              <a:rPr lang="de-DE" sz="2800" dirty="0"/>
              <a:t> </a:t>
            </a:r>
            <a:endParaRPr lang="de-DE" sz="2800" dirty="0">
              <a:solidFill>
                <a:schemeClr val="accent5"/>
              </a:solidFill>
            </a:endParaRPr>
          </a:p>
        </p:txBody>
      </p:sp>
      <p:sp>
        <p:nvSpPr>
          <p:cNvPr id="8" name="Textfeld 7">
            <a:extLst>
              <a:ext uri="{FF2B5EF4-FFF2-40B4-BE49-F238E27FC236}">
                <a16:creationId xmlns:a16="http://schemas.microsoft.com/office/drawing/2014/main" id="{EAD353B5-50A1-CF62-86D7-9340C49E2349}"/>
              </a:ext>
            </a:extLst>
          </p:cNvPr>
          <p:cNvSpPr txBox="1"/>
          <p:nvPr/>
        </p:nvSpPr>
        <p:spPr>
          <a:xfrm>
            <a:off x="1556098" y="3349276"/>
            <a:ext cx="9454025" cy="646331"/>
          </a:xfrm>
          <a:prstGeom prst="rect">
            <a:avLst/>
          </a:prstGeom>
          <a:noFill/>
        </p:spPr>
        <p:txBody>
          <a:bodyPr wrap="square">
            <a:spAutoFit/>
          </a:bodyPr>
          <a:lstStyle/>
          <a:p>
            <a:r>
              <a:rPr lang="en-US" sz="1800" dirty="0">
                <a:solidFill>
                  <a:srgbClr val="FF0000"/>
                </a:solidFill>
              </a:rPr>
              <a:t>Are results from multi-dimensional well-being applications more robust or more volatile [over time] than one-dimensional results?</a:t>
            </a:r>
            <a:endParaRPr lang="de-DE" b="1" dirty="0">
              <a:solidFill>
                <a:srgbClr val="FF0000"/>
              </a:solidFill>
            </a:endParaRPr>
          </a:p>
        </p:txBody>
      </p:sp>
      <p:sp>
        <p:nvSpPr>
          <p:cNvPr id="9" name="Textfeld 8">
            <a:extLst>
              <a:ext uri="{FF2B5EF4-FFF2-40B4-BE49-F238E27FC236}">
                <a16:creationId xmlns:a16="http://schemas.microsoft.com/office/drawing/2014/main" id="{05CCEF6A-C31F-EF29-223A-14394E248E31}"/>
              </a:ext>
            </a:extLst>
          </p:cNvPr>
          <p:cNvSpPr txBox="1"/>
          <p:nvPr/>
        </p:nvSpPr>
        <p:spPr>
          <a:xfrm>
            <a:off x="614824" y="4382716"/>
            <a:ext cx="10962349" cy="954107"/>
          </a:xfrm>
          <a:prstGeom prst="rect">
            <a:avLst/>
          </a:prstGeom>
          <a:noFill/>
        </p:spPr>
        <p:txBody>
          <a:bodyPr wrap="square">
            <a:spAutoFit/>
          </a:bodyPr>
          <a:lstStyle/>
          <a:p>
            <a:r>
              <a:rPr lang="de-DE" sz="2800" dirty="0"/>
              <a:t>5.2	</a:t>
            </a:r>
            <a:r>
              <a:rPr lang="en-US" sz="2800" dirty="0">
                <a:solidFill>
                  <a:schemeClr val="accent5"/>
                </a:solidFill>
              </a:rPr>
              <a:t>Programs</a:t>
            </a:r>
            <a:r>
              <a:rPr lang="de-DE" sz="2800" dirty="0"/>
              <a:t> – </a:t>
            </a:r>
            <a:r>
              <a:rPr lang="de-DE" sz="2800" dirty="0" err="1"/>
              <a:t>adjustments</a:t>
            </a:r>
            <a:r>
              <a:rPr lang="de-DE" sz="2800" dirty="0"/>
              <a:t> | </a:t>
            </a:r>
            <a:r>
              <a:rPr lang="de-DE" sz="2800" dirty="0" err="1"/>
              <a:t>help</a:t>
            </a:r>
            <a:r>
              <a:rPr lang="de-DE" sz="2800" dirty="0"/>
              <a:t> </a:t>
            </a:r>
            <a:r>
              <a:rPr lang="de-DE" sz="2800" dirty="0" err="1"/>
              <a:t>files</a:t>
            </a:r>
            <a:r>
              <a:rPr lang="de-DE" sz="2800" dirty="0"/>
              <a:t> - </a:t>
            </a:r>
            <a:r>
              <a:rPr lang="de-DE" sz="2800" dirty="0" err="1"/>
              <a:t>description</a:t>
            </a:r>
            <a:endParaRPr lang="de-DE" sz="2800" dirty="0"/>
          </a:p>
          <a:p>
            <a:endParaRPr lang="de-DE" sz="2800" dirty="0">
              <a:solidFill>
                <a:schemeClr val="accent5"/>
              </a:solidFill>
            </a:endParaRPr>
          </a:p>
        </p:txBody>
      </p:sp>
      <p:sp>
        <p:nvSpPr>
          <p:cNvPr id="10" name="Textfeld 9">
            <a:extLst>
              <a:ext uri="{FF2B5EF4-FFF2-40B4-BE49-F238E27FC236}">
                <a16:creationId xmlns:a16="http://schemas.microsoft.com/office/drawing/2014/main" id="{42AE03D3-49A5-98CE-3299-25B8FEF0145F}"/>
              </a:ext>
            </a:extLst>
          </p:cNvPr>
          <p:cNvSpPr txBox="1"/>
          <p:nvPr/>
        </p:nvSpPr>
        <p:spPr>
          <a:xfrm>
            <a:off x="614824" y="5088180"/>
            <a:ext cx="10962349" cy="1384995"/>
          </a:xfrm>
          <a:prstGeom prst="rect">
            <a:avLst/>
          </a:prstGeom>
          <a:noFill/>
        </p:spPr>
        <p:txBody>
          <a:bodyPr wrap="square">
            <a:spAutoFit/>
          </a:bodyPr>
          <a:lstStyle/>
          <a:p>
            <a:r>
              <a:rPr lang="de-DE" sz="2800" dirty="0"/>
              <a:t>5.3	</a:t>
            </a:r>
            <a:r>
              <a:rPr lang="en-US" sz="2800" dirty="0" err="1">
                <a:solidFill>
                  <a:schemeClr val="accent5"/>
                </a:solidFill>
              </a:rPr>
              <a:t>TimeTable</a:t>
            </a:r>
            <a:r>
              <a:rPr lang="en-US" sz="2800" dirty="0">
                <a:solidFill>
                  <a:schemeClr val="accent5"/>
                </a:solidFill>
              </a:rPr>
              <a:t> </a:t>
            </a:r>
            <a:r>
              <a:rPr lang="en-US" sz="2800" dirty="0"/>
              <a:t>– </a:t>
            </a:r>
            <a:r>
              <a:rPr lang="de-DE" sz="2800" dirty="0"/>
              <a:t>beta-release </a:t>
            </a:r>
            <a:r>
              <a:rPr lang="de-DE" sz="2800" dirty="0" err="1"/>
              <a:t>by</a:t>
            </a:r>
            <a:r>
              <a:rPr lang="de-DE" sz="2800" dirty="0"/>
              <a:t> September/</a:t>
            </a:r>
            <a:r>
              <a:rPr lang="de-DE" sz="2800" dirty="0" err="1"/>
              <a:t>October</a:t>
            </a:r>
            <a:r>
              <a:rPr lang="de-DE" sz="2800" dirty="0"/>
              <a:t> – </a:t>
            </a:r>
            <a:br>
              <a:rPr lang="de-DE" sz="2800" dirty="0"/>
            </a:br>
            <a:r>
              <a:rPr lang="de-DE" sz="2800" dirty="0"/>
              <a:t>			release </a:t>
            </a:r>
            <a:r>
              <a:rPr lang="de-DE" sz="2800" dirty="0" err="1"/>
              <a:t>by</a:t>
            </a:r>
            <a:r>
              <a:rPr lang="de-DE" sz="2800" dirty="0"/>
              <a:t> </a:t>
            </a:r>
            <a:r>
              <a:rPr lang="de-DE" sz="2800" dirty="0" err="1"/>
              <a:t>December</a:t>
            </a:r>
            <a:r>
              <a:rPr lang="de-DE" sz="2800" dirty="0"/>
              <a:t> 2024</a:t>
            </a:r>
          </a:p>
          <a:p>
            <a:endParaRPr lang="de-DE" sz="2800" dirty="0">
              <a:solidFill>
                <a:schemeClr val="accent5"/>
              </a:solidFill>
            </a:endParaRPr>
          </a:p>
        </p:txBody>
      </p:sp>
    </p:spTree>
    <p:extLst>
      <p:ext uri="{BB962C8B-B14F-4D97-AF65-F5344CB8AC3E}">
        <p14:creationId xmlns:p14="http://schemas.microsoft.com/office/powerpoint/2010/main" val="4080048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E905FD9-627C-8EDA-16D0-48BB705DBB65}"/>
              </a:ext>
            </a:extLst>
          </p:cNvPr>
          <p:cNvPicPr>
            <a:picLocks noChangeAspect="1"/>
          </p:cNvPicPr>
          <p:nvPr/>
        </p:nvPicPr>
        <p:blipFill>
          <a:blip r:embed="rId2"/>
          <a:stretch>
            <a:fillRect/>
          </a:stretch>
        </p:blipFill>
        <p:spPr>
          <a:xfrm>
            <a:off x="546259" y="1027522"/>
            <a:ext cx="8302215" cy="4574341"/>
          </a:xfrm>
          <a:prstGeom prst="rect">
            <a:avLst/>
          </a:prstGeom>
        </p:spPr>
      </p:pic>
      <p:sp>
        <p:nvSpPr>
          <p:cNvPr id="4" name="Textfeld 3">
            <a:extLst>
              <a:ext uri="{FF2B5EF4-FFF2-40B4-BE49-F238E27FC236}">
                <a16:creationId xmlns:a16="http://schemas.microsoft.com/office/drawing/2014/main" id="{39D3E893-D1E3-282D-BE88-A4CCEB85E4FB}"/>
              </a:ext>
            </a:extLst>
          </p:cNvPr>
          <p:cNvSpPr txBox="1"/>
          <p:nvPr/>
        </p:nvSpPr>
        <p:spPr>
          <a:xfrm>
            <a:off x="926184" y="5743789"/>
            <a:ext cx="6094428" cy="710707"/>
          </a:xfrm>
          <a:prstGeom prst="rect">
            <a:avLst/>
          </a:prstGeom>
          <a:noFill/>
        </p:spPr>
        <p:txBody>
          <a:bodyPr wrap="square">
            <a:spAutoFit/>
          </a:bodyPr>
          <a:lstStyle/>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Baden-Wuerttemberg [BW] and Saxony-Anhalt [ST]  [SOEPv35, 2018: Med-C: </a:t>
            </a: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22.431 EUR; </a:t>
            </a:r>
            <a:r>
              <a:rPr lang="en-US" sz="1800" dirty="0">
                <a:effectLst/>
                <a:latin typeface="Calibri" panose="020F0502020204030204" pitchFamily="34" charset="0"/>
                <a:ea typeface="Calibri" panose="020F0502020204030204" pitchFamily="34" charset="0"/>
                <a:cs typeface="Times New Roman" panose="02020603050405020304" pitchFamily="18" charset="0"/>
              </a:rPr>
              <a:t>Med-BW: </a:t>
            </a: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24.982 EUR; </a:t>
            </a:r>
            <a:r>
              <a:rPr lang="en-US" sz="1800" dirty="0">
                <a:effectLst/>
                <a:latin typeface="Calibri" panose="020F0502020204030204" pitchFamily="34" charset="0"/>
                <a:ea typeface="Calibri" panose="020F0502020204030204" pitchFamily="34" charset="0"/>
                <a:cs typeface="Times New Roman" panose="02020603050405020304" pitchFamily="18" charset="0"/>
              </a:rPr>
              <a:t>Med-ST: </a:t>
            </a: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18.318 EUR].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9748446D-381C-6E35-BE8A-5C25A5DD4719}"/>
              </a:ext>
            </a:extLst>
          </p:cNvPr>
          <p:cNvSpPr txBox="1"/>
          <p:nvPr/>
        </p:nvSpPr>
        <p:spPr>
          <a:xfrm>
            <a:off x="8917756" y="5718374"/>
            <a:ext cx="3186259" cy="646331"/>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Results refer to the entire national population [C]. </a:t>
            </a:r>
            <a:endParaRPr lang="de-DE" dirty="0"/>
          </a:p>
        </p:txBody>
      </p:sp>
      <p:sp>
        <p:nvSpPr>
          <p:cNvPr id="8" name="Textfeld 7">
            <a:extLst>
              <a:ext uri="{FF2B5EF4-FFF2-40B4-BE49-F238E27FC236}">
                <a16:creationId xmlns:a16="http://schemas.microsoft.com/office/drawing/2014/main" id="{C2200084-9E4C-5C00-E7DD-193F8BD6489B}"/>
              </a:ext>
            </a:extLst>
          </p:cNvPr>
          <p:cNvSpPr txBox="1"/>
          <p:nvPr/>
        </p:nvSpPr>
        <p:spPr>
          <a:xfrm>
            <a:off x="8917756" y="2432116"/>
            <a:ext cx="3186259" cy="1477328"/>
          </a:xfrm>
          <a:prstGeom prst="rect">
            <a:avLst/>
          </a:prstGeom>
          <a:noFill/>
        </p:spPr>
        <p:txBody>
          <a:bodyPr wrap="square" rtlCol="0">
            <a:spAutoFit/>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z</a:t>
            </a:r>
            <a:r>
              <a:rPr lang="en-US" sz="1800" baseline="-25000" dirty="0" err="1">
                <a:effectLst/>
                <a:latin typeface="Calibri" panose="020F0502020204030204" pitchFamily="34" charset="0"/>
                <a:ea typeface="Calibri" panose="020F0502020204030204" pitchFamily="34" charset="0"/>
                <a:cs typeface="Times New Roman" panose="02020603050405020304" pitchFamily="18" charset="0"/>
              </a:rPr>
              <a:t>c</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national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pov</a:t>
            </a:r>
            <a:r>
              <a:rPr lang="en-US" sz="1800" dirty="0">
                <a:effectLst/>
                <a:latin typeface="Calibri" panose="020F0502020204030204" pitchFamily="34" charset="0"/>
                <a:ea typeface="Calibri" panose="020F0502020204030204" pitchFamily="34" charset="0"/>
                <a:cs typeface="Times New Roman" panose="02020603050405020304" pitchFamily="18" charset="0"/>
              </a:rPr>
              <a:t>-line [country]</a:t>
            </a:r>
          </a:p>
          <a:p>
            <a:r>
              <a:rPr lang="en-US" sz="1800" dirty="0" err="1">
                <a:effectLst/>
                <a:latin typeface="Calibri" panose="020F0502020204030204" pitchFamily="34" charset="0"/>
                <a:ea typeface="Calibri" panose="020F0502020204030204" pitchFamily="34" charset="0"/>
                <a:cs typeface="Times New Roman" panose="02020603050405020304" pitchFamily="18" charset="0"/>
              </a:rPr>
              <a:t>z</a:t>
            </a:r>
            <a:r>
              <a:rPr lang="en-US" sz="1800" baseline="-25000" dirty="0" err="1">
                <a:effectLst/>
                <a:latin typeface="Calibri" panose="020F0502020204030204" pitchFamily="34" charset="0"/>
                <a:ea typeface="Calibri" panose="020F0502020204030204" pitchFamily="34" charset="0"/>
                <a:cs typeface="Times New Roman" panose="02020603050405020304" pitchFamily="18" charset="0"/>
              </a:rPr>
              <a:t>r</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regional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pov</a:t>
            </a:r>
            <a:r>
              <a:rPr lang="en-US" sz="1800" dirty="0">
                <a:effectLst/>
                <a:latin typeface="Calibri" panose="020F0502020204030204" pitchFamily="34" charset="0"/>
                <a:ea typeface="Calibri" panose="020F0502020204030204" pitchFamily="34" charset="0"/>
                <a:cs typeface="Times New Roman" panose="02020603050405020304" pitchFamily="18" charset="0"/>
              </a:rPr>
              <a:t>-line [region]</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u</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c  </a:t>
            </a:r>
            <a:r>
              <a:rPr lang="en-US" sz="1800" dirty="0">
                <a:effectLst/>
                <a:latin typeface="Calibri" panose="020F0502020204030204" pitchFamily="34" charset="0"/>
                <a:ea typeface="Calibri" panose="020F0502020204030204" pitchFamily="34" charset="0"/>
                <a:cs typeface="Times New Roman" panose="02020603050405020304" pitchFamily="18" charset="0"/>
              </a:rPr>
              <a:t>national upper-line [country]</a:t>
            </a:r>
            <a:endParaRPr lang="de-DE" dirty="0"/>
          </a:p>
          <a:p>
            <a:r>
              <a:rPr lang="en-US" sz="1800" dirty="0" err="1">
                <a:effectLst/>
                <a:latin typeface="Calibri" panose="020F0502020204030204" pitchFamily="34" charset="0"/>
                <a:ea typeface="Calibri" panose="020F0502020204030204" pitchFamily="34" charset="0"/>
                <a:cs typeface="Times New Roman" panose="02020603050405020304" pitchFamily="18" charset="0"/>
              </a:rPr>
              <a:t>u</a:t>
            </a:r>
            <a:r>
              <a:rPr lang="en-US" sz="1800" baseline="-25000" dirty="0" err="1">
                <a:effectLst/>
                <a:latin typeface="Calibri" panose="020F0502020204030204" pitchFamily="34" charset="0"/>
                <a:ea typeface="Calibri" panose="020F0502020204030204" pitchFamily="34" charset="0"/>
                <a:cs typeface="Times New Roman" panose="02020603050405020304" pitchFamily="18" charset="0"/>
              </a:rPr>
              <a:t>r</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regional upper-line [region]</a:t>
            </a:r>
            <a:endParaRPr lang="de-DE" dirty="0"/>
          </a:p>
        </p:txBody>
      </p:sp>
      <p:sp>
        <p:nvSpPr>
          <p:cNvPr id="10" name="Textfeld 9">
            <a:extLst>
              <a:ext uri="{FF2B5EF4-FFF2-40B4-BE49-F238E27FC236}">
                <a16:creationId xmlns:a16="http://schemas.microsoft.com/office/drawing/2014/main" id="{0BB89C33-8D0D-9708-BC39-3A61BFF37048}"/>
              </a:ext>
            </a:extLst>
          </p:cNvPr>
          <p:cNvSpPr txBox="1"/>
          <p:nvPr/>
        </p:nvSpPr>
        <p:spPr>
          <a:xfrm>
            <a:off x="546259" y="275599"/>
            <a:ext cx="9794945" cy="677108"/>
          </a:xfrm>
          <a:prstGeom prst="rect">
            <a:avLst/>
          </a:prstGeom>
          <a:noFill/>
        </p:spPr>
        <p:txBody>
          <a:bodyPr wrap="square">
            <a:spAutoFit/>
          </a:bodyPr>
          <a:lstStyle/>
          <a:p>
            <a:pPr>
              <a:spcAft>
                <a:spcPts val="1000"/>
              </a:spcAft>
            </a:pPr>
            <a:r>
              <a:rPr lang="en-US" sz="2000" b="1" kern="0" spc="75" dirty="0">
                <a:solidFill>
                  <a:schemeClr val="tx2"/>
                </a:solidFill>
              </a:rPr>
              <a:t>Degrees of (partial) deprivation in national and regional settings (Germany, 2018)</a:t>
            </a:r>
            <a:br>
              <a:rPr lang="en-US" sz="2000" b="1" kern="0" spc="75" dirty="0">
                <a:solidFill>
                  <a:schemeClr val="tx2"/>
                </a:solidFill>
              </a:rPr>
            </a:br>
            <a:r>
              <a:rPr lang="en-US" sz="1800" b="0"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200" b="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feld 11">
            <a:extLst>
              <a:ext uri="{FF2B5EF4-FFF2-40B4-BE49-F238E27FC236}">
                <a16:creationId xmlns:a16="http://schemas.microsoft.com/office/drawing/2014/main" id="{0CF16C1A-C378-7D9D-E02C-CE886732F257}"/>
              </a:ext>
            </a:extLst>
          </p:cNvPr>
          <p:cNvSpPr txBox="1"/>
          <p:nvPr/>
        </p:nvSpPr>
        <p:spPr>
          <a:xfrm>
            <a:off x="7163577" y="1672506"/>
            <a:ext cx="4098471" cy="369332"/>
          </a:xfrm>
          <a:prstGeom prst="rect">
            <a:avLst/>
          </a:prstGeom>
          <a:noFill/>
        </p:spPr>
        <p:txBody>
          <a:bodyPr wrap="square">
            <a:spAutoFit/>
          </a:bodyPr>
          <a:lstStyle/>
          <a:p>
            <a:r>
              <a:rPr lang="de-DE" b="1" dirty="0" err="1">
                <a:solidFill>
                  <a:srgbClr val="FF0000"/>
                </a:solidFill>
                <a:latin typeface="Courier New" panose="02070309020205020404" pitchFamily="49" charset="0"/>
                <a:cs typeface="Courier New" panose="02070309020205020404" pitchFamily="49" charset="0"/>
              </a:rPr>
              <a:t>mppis</a:t>
            </a:r>
            <a:r>
              <a:rPr lang="de-DE" b="1" dirty="0">
                <a:solidFill>
                  <a:srgbClr val="FF0000"/>
                </a:solidFill>
                <a:latin typeface="Courier New" panose="02070309020205020404" pitchFamily="49" charset="0"/>
                <a:cs typeface="Courier New" panose="02070309020205020404" pitchFamily="49" charset="0"/>
              </a:rPr>
              <a:t> [</a:t>
            </a:r>
            <a:r>
              <a:rPr lang="de-DE" b="1" dirty="0" err="1">
                <a:solidFill>
                  <a:srgbClr val="FF0000"/>
                </a:solidFill>
                <a:latin typeface="Courier New" panose="02070309020205020404" pitchFamily="49" charset="0"/>
                <a:cs typeface="Courier New" panose="02070309020205020404" pitchFamily="49" charset="0"/>
              </a:rPr>
              <a:t>pd</a:t>
            </a:r>
            <a:r>
              <a:rPr lang="de-DE" b="1" dirty="0">
                <a:solidFill>
                  <a:srgbClr val="FF0000"/>
                </a:solidFill>
                <a:latin typeface="Courier New" panose="02070309020205020404" pitchFamily="49" charset="0"/>
                <a:cs typeface="Courier New" panose="02070309020205020404" pitchFamily="49" charset="0"/>
              </a:rPr>
              <a:t>] – </a:t>
            </a:r>
            <a:r>
              <a:rPr lang="de-DE" b="1" dirty="0" err="1">
                <a:solidFill>
                  <a:srgbClr val="FF0000"/>
                </a:solidFill>
                <a:latin typeface="Courier New" panose="02070309020205020404" pitchFamily="49" charset="0"/>
                <a:cs typeface="Courier New" panose="02070309020205020404" pitchFamily="49" charset="0"/>
              </a:rPr>
              <a:t>one</a:t>
            </a:r>
            <a:r>
              <a:rPr lang="de-DE" b="1" dirty="0">
                <a:solidFill>
                  <a:srgbClr val="FF0000"/>
                </a:solidFill>
                <a:latin typeface="Courier New" panose="02070309020205020404" pitchFamily="49" charset="0"/>
                <a:cs typeface="Courier New" panose="02070309020205020404" pitchFamily="49" charset="0"/>
              </a:rPr>
              <a:t>-dimensional</a:t>
            </a:r>
            <a:endParaRPr lang="de-DE" dirty="0"/>
          </a:p>
        </p:txBody>
      </p:sp>
    </p:spTree>
    <p:extLst>
      <p:ext uri="{BB962C8B-B14F-4D97-AF65-F5344CB8AC3E}">
        <p14:creationId xmlns:p14="http://schemas.microsoft.com/office/powerpoint/2010/main" val="30585758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3725" y="2353171"/>
            <a:ext cx="10515600" cy="2852737"/>
          </a:xfrm>
        </p:spPr>
        <p:txBody>
          <a:bodyPr/>
          <a:lstStyle/>
          <a:p>
            <a:pPr algn="r"/>
            <a:r>
              <a:rPr lang="en-US" b="1" dirty="0">
                <a:solidFill>
                  <a:srgbClr val="0070C0"/>
                </a:solidFill>
              </a:rPr>
              <a:t>Thank You</a:t>
            </a:r>
            <a:r>
              <a:rPr lang="en-US" dirty="0">
                <a:solidFill>
                  <a:srgbClr val="0070C0"/>
                </a:solidFill>
              </a:rPr>
              <a:t> </a:t>
            </a:r>
            <a:br>
              <a:rPr lang="en-US" dirty="0"/>
            </a:br>
            <a:endParaRPr lang="de-DE" dirty="0"/>
          </a:p>
        </p:txBody>
      </p:sp>
    </p:spTree>
    <p:extLst>
      <p:ext uri="{BB962C8B-B14F-4D97-AF65-F5344CB8AC3E}">
        <p14:creationId xmlns:p14="http://schemas.microsoft.com/office/powerpoint/2010/main" val="2885258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34E3215D-3FFD-4F2E-B32C-02DD8CBD8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422" y="2632556"/>
            <a:ext cx="5531585" cy="4136796"/>
          </a:xfrm>
          <a:prstGeom prst="rect">
            <a:avLst/>
          </a:prstGeom>
        </p:spPr>
      </p:pic>
      <p:pic>
        <p:nvPicPr>
          <p:cNvPr id="10" name="Grafik 9">
            <a:extLst>
              <a:ext uri="{FF2B5EF4-FFF2-40B4-BE49-F238E27FC236}">
                <a16:creationId xmlns:a16="http://schemas.microsoft.com/office/drawing/2014/main" id="{467C32FE-A2B1-29C9-1DAD-2791393C25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65" y="2724524"/>
            <a:ext cx="5855758" cy="4133476"/>
          </a:xfrm>
          <a:prstGeom prst="rect">
            <a:avLst/>
          </a:prstGeom>
        </p:spPr>
      </p:pic>
      <p:pic>
        <p:nvPicPr>
          <p:cNvPr id="15" name="Grafik 14">
            <a:extLst>
              <a:ext uri="{FF2B5EF4-FFF2-40B4-BE49-F238E27FC236}">
                <a16:creationId xmlns:a16="http://schemas.microsoft.com/office/drawing/2014/main" id="{71F3C85D-C913-B154-CEC2-8EA419958709}"/>
              </a:ext>
            </a:extLst>
          </p:cNvPr>
          <p:cNvPicPr>
            <a:picLocks noChangeAspect="1"/>
          </p:cNvPicPr>
          <p:nvPr/>
        </p:nvPicPr>
        <p:blipFill>
          <a:blip r:embed="rId4"/>
          <a:stretch>
            <a:fillRect/>
          </a:stretch>
        </p:blipFill>
        <p:spPr>
          <a:xfrm>
            <a:off x="8473440" y="194491"/>
            <a:ext cx="3102521" cy="2353637"/>
          </a:xfrm>
          <a:prstGeom prst="rect">
            <a:avLst/>
          </a:prstGeom>
        </p:spPr>
      </p:pic>
      <p:sp>
        <p:nvSpPr>
          <p:cNvPr id="16" name="Textfeld 15">
            <a:extLst>
              <a:ext uri="{FF2B5EF4-FFF2-40B4-BE49-F238E27FC236}">
                <a16:creationId xmlns:a16="http://schemas.microsoft.com/office/drawing/2014/main" id="{CC7B5266-0D9D-29AB-2584-DBEF75BD5A83}"/>
              </a:ext>
            </a:extLst>
          </p:cNvPr>
          <p:cNvSpPr txBox="1"/>
          <p:nvPr/>
        </p:nvSpPr>
        <p:spPr>
          <a:xfrm>
            <a:off x="9199222" y="3894057"/>
            <a:ext cx="1444409" cy="369332"/>
          </a:xfrm>
          <a:prstGeom prst="rect">
            <a:avLst/>
          </a:prstGeom>
          <a:noFill/>
        </p:spPr>
        <p:txBody>
          <a:bodyPr wrap="square" rtlCol="0">
            <a:spAutoFit/>
          </a:bodyPr>
          <a:lstStyle/>
          <a:p>
            <a:r>
              <a:rPr lang="de-DE" b="1" dirty="0"/>
              <a:t>1960 - 2020</a:t>
            </a:r>
          </a:p>
        </p:txBody>
      </p:sp>
      <p:sp>
        <p:nvSpPr>
          <p:cNvPr id="2" name="Textplatzhalter 2">
            <a:extLst>
              <a:ext uri="{FF2B5EF4-FFF2-40B4-BE49-F238E27FC236}">
                <a16:creationId xmlns:a16="http://schemas.microsoft.com/office/drawing/2014/main" id="{A173D6C0-184B-B27E-343D-D21751A1B99C}"/>
              </a:ext>
            </a:extLst>
          </p:cNvPr>
          <p:cNvSpPr txBox="1">
            <a:spLocks/>
          </p:cNvSpPr>
          <p:nvPr/>
        </p:nvSpPr>
        <p:spPr>
          <a:xfrm>
            <a:off x="487665" y="194490"/>
            <a:ext cx="7876405" cy="23536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kern="0" dirty="0">
                <a:ea typeface="Times New Roman" panose="02020603050405020304" pitchFamily="18" charset="0"/>
              </a:rPr>
              <a:t>Living conditions in urban areas differ from those in rural areas in the much higher density of the population on the one hand and the greater (multi-faceted) [group] diversity on the other. </a:t>
            </a:r>
            <a:br>
              <a:rPr lang="en-US" kern="0" dirty="0">
                <a:ea typeface="Times New Roman" panose="02020603050405020304" pitchFamily="18" charset="0"/>
              </a:rPr>
            </a:br>
            <a:r>
              <a:rPr lang="en-US" i="1" kern="0" dirty="0">
                <a:highlight>
                  <a:srgbClr val="FFFF00"/>
                </a:highlight>
                <a:ea typeface="Times New Roman" panose="02020603050405020304" pitchFamily="18" charset="0"/>
              </a:rPr>
              <a:t>Urban inequalities are closely related to urban </a:t>
            </a:r>
            <a:br>
              <a:rPr lang="en-US" i="1" kern="0" dirty="0">
                <a:highlight>
                  <a:srgbClr val="FFFF00"/>
                </a:highlight>
                <a:ea typeface="Times New Roman" panose="02020603050405020304" pitchFamily="18" charset="0"/>
              </a:rPr>
            </a:br>
            <a:r>
              <a:rPr lang="en-US" i="1" kern="0" dirty="0">
                <a:effectLst/>
                <a:highlight>
                  <a:srgbClr val="FFFF00"/>
                </a:highlight>
                <a:ea typeface="Times New Roman" panose="02020603050405020304" pitchFamily="18" charset="0"/>
                <a:sym typeface="Wingdings" panose="05000000000000000000" pitchFamily="2" charset="2"/>
              </a:rPr>
              <a:t> </a:t>
            </a:r>
            <a:r>
              <a:rPr lang="en-US" i="1" kern="0" dirty="0">
                <a:solidFill>
                  <a:srgbClr val="C00000"/>
                </a:solidFill>
                <a:effectLst/>
                <a:highlight>
                  <a:srgbClr val="FFFF00"/>
                </a:highlight>
                <a:ea typeface="Times New Roman" panose="02020603050405020304" pitchFamily="18" charset="0"/>
                <a:sym typeface="Wingdings" panose="05000000000000000000" pitchFamily="2" charset="2"/>
              </a:rPr>
              <a:t>Subgroup </a:t>
            </a:r>
            <a:r>
              <a:rPr lang="en-US" i="1" kern="0" dirty="0">
                <a:highlight>
                  <a:srgbClr val="FFFF00"/>
                </a:highlight>
                <a:ea typeface="Times New Roman" panose="02020603050405020304" pitchFamily="18" charset="0"/>
              </a:rPr>
              <a:t>diversities</a:t>
            </a:r>
            <a:r>
              <a:rPr lang="en-US" i="1" kern="0" dirty="0">
                <a:ea typeface="Times New Roman" panose="02020603050405020304" pitchFamily="18" charset="0"/>
              </a:rPr>
              <a:t>.  </a:t>
            </a:r>
            <a:r>
              <a:rPr lang="en-US" sz="1600" i="1" kern="0" dirty="0">
                <a:ea typeface="Times New Roman" panose="02020603050405020304" pitchFamily="18" charset="0"/>
              </a:rPr>
              <a:t>[Krause (2023/24) forthcoming]</a:t>
            </a:r>
            <a:r>
              <a:rPr lang="en-US" i="1" kern="0" dirty="0">
                <a:ea typeface="Times New Roman" panose="02020603050405020304" pitchFamily="18" charset="0"/>
              </a:rPr>
              <a:t> </a:t>
            </a:r>
          </a:p>
        </p:txBody>
      </p:sp>
      <p:sp>
        <p:nvSpPr>
          <p:cNvPr id="3" name="Textfeld 2">
            <a:extLst>
              <a:ext uri="{FF2B5EF4-FFF2-40B4-BE49-F238E27FC236}">
                <a16:creationId xmlns:a16="http://schemas.microsoft.com/office/drawing/2014/main" id="{2A1C41B1-FA7B-1B40-A5F4-B75301843E06}"/>
              </a:ext>
            </a:extLst>
          </p:cNvPr>
          <p:cNvSpPr txBox="1"/>
          <p:nvPr/>
        </p:nvSpPr>
        <p:spPr>
          <a:xfrm>
            <a:off x="3415544" y="3115031"/>
            <a:ext cx="1444409" cy="369332"/>
          </a:xfrm>
          <a:prstGeom prst="rect">
            <a:avLst/>
          </a:prstGeom>
          <a:noFill/>
        </p:spPr>
        <p:txBody>
          <a:bodyPr wrap="square" rtlCol="0">
            <a:spAutoFit/>
          </a:bodyPr>
          <a:lstStyle/>
          <a:p>
            <a:r>
              <a:rPr lang="de-DE" b="1" dirty="0"/>
              <a:t>1500 - 2021</a:t>
            </a:r>
          </a:p>
        </p:txBody>
      </p:sp>
    </p:spTree>
    <p:extLst>
      <p:ext uri="{BB962C8B-B14F-4D97-AF65-F5344CB8AC3E}">
        <p14:creationId xmlns:p14="http://schemas.microsoft.com/office/powerpoint/2010/main" val="6259197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a:graphicFrameLocks/>
          </p:cNvGraphicFramePr>
          <p:nvPr/>
        </p:nvGraphicFramePr>
        <p:xfrm>
          <a:off x="145800" y="769892"/>
          <a:ext cx="5995988" cy="38290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m 4"/>
          <p:cNvGraphicFramePr>
            <a:graphicFrameLocks/>
          </p:cNvGraphicFramePr>
          <p:nvPr>
            <p:extLst>
              <p:ext uri="{D42A27DB-BD31-4B8C-83A1-F6EECF244321}">
                <p14:modId xmlns:p14="http://schemas.microsoft.com/office/powerpoint/2010/main" val="1261764834"/>
              </p:ext>
            </p:extLst>
          </p:nvPr>
        </p:nvGraphicFramePr>
        <p:xfrm>
          <a:off x="5781663" y="2751093"/>
          <a:ext cx="5962650"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a:off x="296454" y="769892"/>
            <a:ext cx="3056345" cy="369332"/>
          </a:xfrm>
          <a:prstGeom prst="rect">
            <a:avLst/>
          </a:prstGeom>
          <a:noFill/>
        </p:spPr>
        <p:txBody>
          <a:bodyPr wrap="square" rtlCol="0">
            <a:spAutoFit/>
          </a:bodyPr>
          <a:lstStyle/>
          <a:p>
            <a:r>
              <a:rPr lang="de-DE" dirty="0" err="1"/>
              <a:t>Degrees</a:t>
            </a:r>
            <a:r>
              <a:rPr lang="de-DE" dirty="0"/>
              <a:t> (Partial) Deprivation</a:t>
            </a:r>
          </a:p>
        </p:txBody>
      </p:sp>
      <p:sp>
        <p:nvSpPr>
          <p:cNvPr id="7" name="Textfeld 6"/>
          <p:cNvSpPr txBox="1"/>
          <p:nvPr/>
        </p:nvSpPr>
        <p:spPr>
          <a:xfrm>
            <a:off x="9570720" y="2861310"/>
            <a:ext cx="2621280" cy="369332"/>
          </a:xfrm>
          <a:prstGeom prst="rect">
            <a:avLst/>
          </a:prstGeom>
          <a:noFill/>
        </p:spPr>
        <p:txBody>
          <a:bodyPr wrap="square" rtlCol="0">
            <a:spAutoFit/>
          </a:bodyPr>
          <a:lstStyle/>
          <a:p>
            <a:r>
              <a:rPr lang="de-DE" dirty="0" err="1"/>
              <a:t>Degrees</a:t>
            </a:r>
            <a:r>
              <a:rPr lang="de-DE" dirty="0"/>
              <a:t> (Partial) </a:t>
            </a:r>
            <a:r>
              <a:rPr lang="de-DE" dirty="0" err="1"/>
              <a:t>Wealth</a:t>
            </a:r>
            <a:endParaRPr lang="de-DE" dirty="0"/>
          </a:p>
        </p:txBody>
      </p:sp>
      <p:sp>
        <p:nvSpPr>
          <p:cNvPr id="8" name="Textfeld 7"/>
          <p:cNvSpPr txBox="1"/>
          <p:nvPr/>
        </p:nvSpPr>
        <p:spPr>
          <a:xfrm>
            <a:off x="1123406" y="165352"/>
            <a:ext cx="3727994" cy="461665"/>
          </a:xfrm>
          <a:prstGeom prst="rect">
            <a:avLst/>
          </a:prstGeom>
          <a:noFill/>
        </p:spPr>
        <p:txBody>
          <a:bodyPr wrap="square" rtlCol="0">
            <a:spAutoFit/>
          </a:bodyPr>
          <a:lstStyle/>
          <a:p>
            <a:r>
              <a:rPr lang="de-DE" sz="2400" b="1" dirty="0" err="1">
                <a:solidFill>
                  <a:schemeClr val="accent5"/>
                </a:solidFill>
              </a:rPr>
              <a:t>Fuzzy</a:t>
            </a:r>
            <a:r>
              <a:rPr lang="de-DE" sz="2400" b="1" dirty="0">
                <a:solidFill>
                  <a:schemeClr val="accent5"/>
                </a:solidFill>
              </a:rPr>
              <a:t> </a:t>
            </a:r>
            <a:r>
              <a:rPr lang="de-DE" sz="2400" b="1" dirty="0" err="1">
                <a:solidFill>
                  <a:schemeClr val="accent5"/>
                </a:solidFill>
              </a:rPr>
              <a:t>Zones</a:t>
            </a:r>
            <a:r>
              <a:rPr lang="de-DE" sz="2400" b="1" dirty="0">
                <a:solidFill>
                  <a:schemeClr val="accent5"/>
                </a:solidFill>
              </a:rPr>
              <a:t> </a:t>
            </a:r>
            <a:r>
              <a:rPr lang="de-DE" sz="2400" b="1" dirty="0" err="1">
                <a:solidFill>
                  <a:schemeClr val="accent5"/>
                </a:solidFill>
              </a:rPr>
              <a:t>of</a:t>
            </a:r>
            <a:r>
              <a:rPr lang="de-DE" sz="2400" b="1" dirty="0">
                <a:solidFill>
                  <a:schemeClr val="accent5"/>
                </a:solidFill>
              </a:rPr>
              <a:t> </a:t>
            </a:r>
            <a:r>
              <a:rPr lang="de-DE" sz="2400" b="1" dirty="0" err="1">
                <a:solidFill>
                  <a:schemeClr val="accent5"/>
                </a:solidFill>
              </a:rPr>
              <a:t>Precarity</a:t>
            </a:r>
            <a:endParaRPr lang="de-DE" sz="2400" b="1" dirty="0">
              <a:solidFill>
                <a:schemeClr val="accent5"/>
              </a:solidFill>
            </a:endParaRPr>
          </a:p>
        </p:txBody>
      </p:sp>
      <p:sp>
        <p:nvSpPr>
          <p:cNvPr id="9" name="Textfeld 8"/>
          <p:cNvSpPr txBox="1"/>
          <p:nvPr/>
        </p:nvSpPr>
        <p:spPr>
          <a:xfrm>
            <a:off x="8016319" y="165351"/>
            <a:ext cx="3727994" cy="461665"/>
          </a:xfrm>
          <a:prstGeom prst="rect">
            <a:avLst/>
          </a:prstGeom>
          <a:noFill/>
        </p:spPr>
        <p:txBody>
          <a:bodyPr wrap="square" rtlCol="0">
            <a:spAutoFit/>
          </a:bodyPr>
          <a:lstStyle/>
          <a:p>
            <a:r>
              <a:rPr lang="de-DE" sz="2400" b="1" dirty="0" err="1">
                <a:solidFill>
                  <a:schemeClr val="accent5"/>
                </a:solidFill>
              </a:rPr>
              <a:t>Fuzzy</a:t>
            </a:r>
            <a:r>
              <a:rPr lang="de-DE" sz="2400" b="1" dirty="0">
                <a:solidFill>
                  <a:schemeClr val="accent5"/>
                </a:solidFill>
              </a:rPr>
              <a:t> </a:t>
            </a:r>
            <a:r>
              <a:rPr lang="de-DE" sz="2400" b="1" dirty="0" err="1">
                <a:solidFill>
                  <a:schemeClr val="accent5"/>
                </a:solidFill>
              </a:rPr>
              <a:t>Zones</a:t>
            </a:r>
            <a:r>
              <a:rPr lang="de-DE" sz="2400" b="1" dirty="0">
                <a:solidFill>
                  <a:schemeClr val="accent5"/>
                </a:solidFill>
              </a:rPr>
              <a:t> </a:t>
            </a:r>
            <a:r>
              <a:rPr lang="de-DE" sz="2400" b="1" dirty="0" err="1">
                <a:solidFill>
                  <a:schemeClr val="accent5"/>
                </a:solidFill>
              </a:rPr>
              <a:t>of</a:t>
            </a:r>
            <a:r>
              <a:rPr lang="de-DE" sz="2400" b="1" dirty="0">
                <a:solidFill>
                  <a:schemeClr val="accent5"/>
                </a:solidFill>
              </a:rPr>
              <a:t> </a:t>
            </a:r>
            <a:r>
              <a:rPr lang="de-DE" sz="2400" b="1" dirty="0" err="1">
                <a:solidFill>
                  <a:schemeClr val="accent5"/>
                </a:solidFill>
              </a:rPr>
              <a:t>Prosperity</a:t>
            </a:r>
            <a:endParaRPr lang="de-DE" sz="2400" b="1" dirty="0">
              <a:solidFill>
                <a:schemeClr val="accent5"/>
              </a:solidFill>
            </a:endParaRPr>
          </a:p>
        </p:txBody>
      </p:sp>
      <p:sp>
        <p:nvSpPr>
          <p:cNvPr id="2" name="Textfeld 1"/>
          <p:cNvSpPr txBox="1"/>
          <p:nvPr/>
        </p:nvSpPr>
        <p:spPr>
          <a:xfrm>
            <a:off x="1123406" y="4826000"/>
            <a:ext cx="3524794" cy="1754326"/>
          </a:xfrm>
          <a:prstGeom prst="rect">
            <a:avLst/>
          </a:prstGeom>
          <a:noFill/>
        </p:spPr>
        <p:txBody>
          <a:bodyPr wrap="square" rtlCol="0">
            <a:spAutoFit/>
          </a:bodyPr>
          <a:lstStyle/>
          <a:p>
            <a:pPr marL="285750" indent="-285750">
              <a:buFont typeface="Arial" panose="020B0604020202020204" pitchFamily="34" charset="0"/>
              <a:buChar char="•"/>
            </a:pPr>
            <a:r>
              <a:rPr lang="de-DE" dirty="0" err="1"/>
              <a:t>select</a:t>
            </a:r>
            <a:r>
              <a:rPr lang="de-DE" dirty="0"/>
              <a:t> </a:t>
            </a:r>
            <a:r>
              <a:rPr lang="de-DE" dirty="0" err="1"/>
              <a:t>indicator</a:t>
            </a:r>
            <a:r>
              <a:rPr lang="de-DE" dirty="0"/>
              <a:t>(s) [</a:t>
            </a:r>
            <a:r>
              <a:rPr lang="de-DE" dirty="0" err="1"/>
              <a:t>dimension</a:t>
            </a:r>
            <a:r>
              <a:rPr lang="de-DE" dirty="0"/>
              <a:t>]</a:t>
            </a:r>
          </a:p>
          <a:p>
            <a:pPr marL="285750" indent="-285750">
              <a:buFont typeface="Arial" panose="020B0604020202020204" pitchFamily="34" charset="0"/>
              <a:buChar char="•"/>
            </a:pPr>
            <a:r>
              <a:rPr lang="de-DE" dirty="0" err="1"/>
              <a:t>define</a:t>
            </a:r>
            <a:r>
              <a:rPr lang="de-DE" dirty="0"/>
              <a:t> </a:t>
            </a:r>
            <a:r>
              <a:rPr lang="de-DE" dirty="0" err="1"/>
              <a:t>fuzzy</a:t>
            </a:r>
            <a:r>
              <a:rPr lang="de-DE" dirty="0"/>
              <a:t> </a:t>
            </a:r>
            <a:r>
              <a:rPr lang="de-DE" dirty="0" err="1"/>
              <a:t>zones</a:t>
            </a:r>
            <a:r>
              <a:rPr lang="de-DE" dirty="0"/>
              <a:t> </a:t>
            </a:r>
            <a:r>
              <a:rPr lang="de-DE" dirty="0" err="1"/>
              <a:t>of</a:t>
            </a:r>
            <a:r>
              <a:rPr lang="de-DE" dirty="0"/>
              <a:t> </a:t>
            </a:r>
            <a:r>
              <a:rPr lang="de-DE" dirty="0" err="1"/>
              <a:t>precarity</a:t>
            </a:r>
            <a:r>
              <a:rPr lang="de-DE" dirty="0"/>
              <a:t> [z, u]</a:t>
            </a:r>
          </a:p>
          <a:p>
            <a:pPr marL="285750" indent="-285750">
              <a:buFont typeface="Arial" panose="020B0604020202020204" pitchFamily="34" charset="0"/>
              <a:buChar char="•"/>
            </a:pPr>
            <a:r>
              <a:rPr lang="de-DE" dirty="0" err="1"/>
              <a:t>extract</a:t>
            </a:r>
            <a:r>
              <a:rPr lang="de-DE" dirty="0"/>
              <a:t> </a:t>
            </a:r>
            <a:r>
              <a:rPr lang="de-DE" dirty="0" err="1"/>
              <a:t>degrees</a:t>
            </a:r>
            <a:r>
              <a:rPr lang="de-DE" dirty="0"/>
              <a:t> </a:t>
            </a:r>
            <a:r>
              <a:rPr lang="de-DE" dirty="0" err="1"/>
              <a:t>of</a:t>
            </a:r>
            <a:r>
              <a:rPr lang="de-DE" dirty="0"/>
              <a:t> </a:t>
            </a:r>
            <a:r>
              <a:rPr lang="de-DE" dirty="0" err="1"/>
              <a:t>deprivation</a:t>
            </a:r>
            <a:endParaRPr lang="de-DE" dirty="0"/>
          </a:p>
          <a:p>
            <a:pPr marL="285750" indent="-285750">
              <a:buFont typeface="Arial" panose="020B0604020202020204" pitchFamily="34" charset="0"/>
              <a:buChar char="•"/>
            </a:pPr>
            <a:r>
              <a:rPr lang="de-DE" dirty="0" err="1"/>
              <a:t>run</a:t>
            </a:r>
            <a:r>
              <a:rPr lang="de-DE" dirty="0"/>
              <a:t> </a:t>
            </a:r>
            <a:r>
              <a:rPr lang="de-DE" dirty="0" err="1"/>
              <a:t>counting</a:t>
            </a:r>
            <a:r>
              <a:rPr lang="de-DE" dirty="0"/>
              <a:t> </a:t>
            </a:r>
            <a:r>
              <a:rPr lang="de-DE" dirty="0" err="1"/>
              <a:t>approach</a:t>
            </a:r>
            <a:endParaRPr lang="de-DE" dirty="0"/>
          </a:p>
          <a:p>
            <a:pPr marL="285750" indent="-285750">
              <a:buFont typeface="Arial" panose="020B0604020202020204" pitchFamily="34" charset="0"/>
              <a:buChar char="•"/>
            </a:pPr>
            <a:endParaRPr lang="de-DE" dirty="0"/>
          </a:p>
        </p:txBody>
      </p:sp>
      <p:sp>
        <p:nvSpPr>
          <p:cNvPr id="10" name="Textfeld 9"/>
          <p:cNvSpPr txBox="1"/>
          <p:nvPr/>
        </p:nvSpPr>
        <p:spPr>
          <a:xfrm>
            <a:off x="8016319" y="1076937"/>
            <a:ext cx="3524794" cy="1477328"/>
          </a:xfrm>
          <a:prstGeom prst="rect">
            <a:avLst/>
          </a:prstGeom>
          <a:noFill/>
        </p:spPr>
        <p:txBody>
          <a:bodyPr wrap="square" rtlCol="0">
            <a:spAutoFit/>
          </a:bodyPr>
          <a:lstStyle/>
          <a:p>
            <a:pPr marL="285750" indent="-285750">
              <a:buFont typeface="Arial" panose="020B0604020202020204" pitchFamily="34" charset="0"/>
              <a:buChar char="•"/>
            </a:pPr>
            <a:r>
              <a:rPr lang="de-DE" dirty="0" err="1"/>
              <a:t>select</a:t>
            </a:r>
            <a:r>
              <a:rPr lang="de-DE" dirty="0"/>
              <a:t> </a:t>
            </a:r>
            <a:r>
              <a:rPr lang="de-DE" dirty="0" err="1"/>
              <a:t>indicator</a:t>
            </a:r>
            <a:r>
              <a:rPr lang="de-DE" dirty="0"/>
              <a:t>(s) [</a:t>
            </a:r>
            <a:r>
              <a:rPr lang="de-DE" dirty="0" err="1"/>
              <a:t>dimension</a:t>
            </a:r>
            <a:r>
              <a:rPr lang="de-DE" dirty="0"/>
              <a:t>]</a:t>
            </a:r>
          </a:p>
          <a:p>
            <a:pPr marL="285750" indent="-285750">
              <a:buFont typeface="Arial" panose="020B0604020202020204" pitchFamily="34" charset="0"/>
              <a:buChar char="•"/>
            </a:pPr>
            <a:r>
              <a:rPr lang="de-DE" dirty="0" err="1"/>
              <a:t>define</a:t>
            </a:r>
            <a:r>
              <a:rPr lang="de-DE" dirty="0"/>
              <a:t> </a:t>
            </a:r>
            <a:r>
              <a:rPr lang="de-DE" dirty="0" err="1"/>
              <a:t>fuzzy</a:t>
            </a:r>
            <a:r>
              <a:rPr lang="de-DE" dirty="0"/>
              <a:t> </a:t>
            </a:r>
            <a:r>
              <a:rPr lang="de-DE" dirty="0" err="1"/>
              <a:t>zones</a:t>
            </a:r>
            <a:r>
              <a:rPr lang="de-DE" dirty="0"/>
              <a:t> </a:t>
            </a:r>
            <a:r>
              <a:rPr lang="de-DE" dirty="0" err="1"/>
              <a:t>of</a:t>
            </a:r>
            <a:r>
              <a:rPr lang="de-DE" dirty="0"/>
              <a:t> </a:t>
            </a:r>
            <a:r>
              <a:rPr lang="de-DE" dirty="0" err="1"/>
              <a:t>prosperity</a:t>
            </a:r>
            <a:r>
              <a:rPr lang="de-DE" dirty="0"/>
              <a:t> [w, l]</a:t>
            </a:r>
          </a:p>
          <a:p>
            <a:pPr marL="285750" indent="-285750">
              <a:buFont typeface="Arial" panose="020B0604020202020204" pitchFamily="34" charset="0"/>
              <a:buChar char="•"/>
            </a:pPr>
            <a:r>
              <a:rPr lang="de-DE" dirty="0" err="1"/>
              <a:t>extract</a:t>
            </a:r>
            <a:r>
              <a:rPr lang="de-DE" dirty="0"/>
              <a:t> </a:t>
            </a:r>
            <a:r>
              <a:rPr lang="de-DE" dirty="0" err="1"/>
              <a:t>degrees</a:t>
            </a:r>
            <a:r>
              <a:rPr lang="de-DE" dirty="0"/>
              <a:t> </a:t>
            </a:r>
            <a:r>
              <a:rPr lang="de-DE" dirty="0" err="1"/>
              <a:t>of</a:t>
            </a:r>
            <a:r>
              <a:rPr lang="de-DE" dirty="0"/>
              <a:t> </a:t>
            </a:r>
            <a:r>
              <a:rPr lang="de-DE" dirty="0" err="1"/>
              <a:t>wealth</a:t>
            </a:r>
            <a:endParaRPr lang="de-DE" dirty="0"/>
          </a:p>
          <a:p>
            <a:pPr marL="285750" indent="-285750">
              <a:buFont typeface="Arial" panose="020B0604020202020204" pitchFamily="34" charset="0"/>
              <a:buChar char="•"/>
            </a:pPr>
            <a:r>
              <a:rPr lang="de-DE" dirty="0" err="1"/>
              <a:t>run</a:t>
            </a:r>
            <a:r>
              <a:rPr lang="de-DE" dirty="0"/>
              <a:t> </a:t>
            </a:r>
            <a:r>
              <a:rPr lang="de-DE" dirty="0" err="1"/>
              <a:t>counting</a:t>
            </a:r>
            <a:r>
              <a:rPr lang="de-DE" dirty="0"/>
              <a:t> </a:t>
            </a:r>
            <a:r>
              <a:rPr lang="de-DE" dirty="0" err="1"/>
              <a:t>approach</a:t>
            </a:r>
            <a:endParaRPr lang="de-DE" dirty="0"/>
          </a:p>
        </p:txBody>
      </p:sp>
      <p:sp>
        <p:nvSpPr>
          <p:cNvPr id="3" name="Textfeld 2">
            <a:extLst>
              <a:ext uri="{FF2B5EF4-FFF2-40B4-BE49-F238E27FC236}">
                <a16:creationId xmlns:a16="http://schemas.microsoft.com/office/drawing/2014/main" id="{F785A33E-DC6C-BAD4-E01B-7DF636152C1B}"/>
              </a:ext>
            </a:extLst>
          </p:cNvPr>
          <p:cNvSpPr txBox="1"/>
          <p:nvPr/>
        </p:nvSpPr>
        <p:spPr>
          <a:xfrm>
            <a:off x="4567038" y="542835"/>
            <a:ext cx="3289215" cy="461665"/>
          </a:xfrm>
          <a:prstGeom prst="rect">
            <a:avLst/>
          </a:prstGeom>
          <a:noFill/>
        </p:spPr>
        <p:txBody>
          <a:bodyPr wrap="square" rtlCol="0">
            <a:spAutoFit/>
          </a:bodyPr>
          <a:lstStyle/>
          <a:p>
            <a:r>
              <a:rPr lang="de-DE" sz="2400" b="1" i="1" dirty="0">
                <a:solidFill>
                  <a:srgbClr val="C00000"/>
                </a:solidFill>
              </a:rPr>
              <a:t>Fixed-</a:t>
            </a:r>
            <a:r>
              <a:rPr lang="de-DE" sz="2400" b="1" i="1" dirty="0" err="1">
                <a:solidFill>
                  <a:srgbClr val="C00000"/>
                </a:solidFill>
              </a:rPr>
              <a:t>Fuzzy</a:t>
            </a:r>
            <a:r>
              <a:rPr lang="de-DE" sz="2400" b="1" i="1" dirty="0">
                <a:solidFill>
                  <a:srgbClr val="C00000"/>
                </a:solidFill>
              </a:rPr>
              <a:t>-Approach</a:t>
            </a:r>
          </a:p>
        </p:txBody>
      </p:sp>
      <p:sp>
        <p:nvSpPr>
          <p:cNvPr id="12" name="Textfeld 11">
            <a:extLst>
              <a:ext uri="{FF2B5EF4-FFF2-40B4-BE49-F238E27FC236}">
                <a16:creationId xmlns:a16="http://schemas.microsoft.com/office/drawing/2014/main" id="{197501AC-5CB2-8CB3-01A3-30D18E4FC9D0}"/>
              </a:ext>
            </a:extLst>
          </p:cNvPr>
          <p:cNvSpPr txBox="1"/>
          <p:nvPr/>
        </p:nvSpPr>
        <p:spPr>
          <a:xfrm>
            <a:off x="6096000" y="6210994"/>
            <a:ext cx="3934691" cy="369332"/>
          </a:xfrm>
          <a:prstGeom prst="rect">
            <a:avLst/>
          </a:prstGeom>
          <a:noFill/>
        </p:spPr>
        <p:txBody>
          <a:bodyPr wrap="square">
            <a:spAutoFit/>
          </a:bodyPr>
          <a:lstStyle/>
          <a:p>
            <a:r>
              <a:rPr lang="en-US" sz="1800" i="1" kern="0" dirty="0">
                <a:highlight>
                  <a:srgbClr val="FFFF00"/>
                </a:highlight>
                <a:ea typeface="Times New Roman" panose="02020603050405020304" pitchFamily="18" charset="0"/>
              </a:rPr>
              <a:t>[</a:t>
            </a:r>
            <a:r>
              <a:rPr lang="en-US" sz="1800" i="1" kern="0" dirty="0">
                <a:ea typeface="Times New Roman" panose="02020603050405020304" pitchFamily="18" charset="0"/>
              </a:rPr>
              <a:t>Krause (2019; 2023/24) forthcoming]</a:t>
            </a:r>
            <a:r>
              <a:rPr lang="en-US" i="1" kern="0" dirty="0">
                <a:ea typeface="Times New Roman" panose="02020603050405020304" pitchFamily="18" charset="0"/>
              </a:rPr>
              <a:t> </a:t>
            </a:r>
            <a:endParaRPr lang="de-DE" dirty="0"/>
          </a:p>
        </p:txBody>
      </p:sp>
    </p:spTree>
    <p:extLst>
      <p:ext uri="{BB962C8B-B14F-4D97-AF65-F5344CB8AC3E}">
        <p14:creationId xmlns:p14="http://schemas.microsoft.com/office/powerpoint/2010/main" val="1711167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35267BE-A1AD-1531-A386-5C53A1E33340}"/>
              </a:ext>
            </a:extLst>
          </p:cNvPr>
          <p:cNvSpPr>
            <a:spLocks noGrp="1"/>
          </p:cNvSpPr>
          <p:nvPr>
            <p:ph type="body" idx="1"/>
          </p:nvPr>
        </p:nvSpPr>
        <p:spPr>
          <a:xfrm>
            <a:off x="826943" y="851363"/>
            <a:ext cx="10538114" cy="936073"/>
          </a:xfrm>
        </p:spPr>
        <p:txBody>
          <a:bodyPr>
            <a:noAutofit/>
          </a:bodyPr>
          <a:lstStyle/>
          <a:p>
            <a:br>
              <a:rPr lang="en-US" kern="0" dirty="0">
                <a:effectLst/>
                <a:ea typeface="Times New Roman" panose="02020603050405020304" pitchFamily="18" charset="0"/>
              </a:rPr>
            </a:br>
            <a:r>
              <a:rPr lang="en-US" i="1" kern="0" dirty="0">
                <a:effectLst/>
                <a:ea typeface="Times New Roman" panose="02020603050405020304" pitchFamily="18" charset="0"/>
              </a:rPr>
              <a:t>[Urban] inequalities are closely related to [urban] </a:t>
            </a:r>
            <a:r>
              <a:rPr lang="en-US" i="1" kern="0" dirty="0">
                <a:ea typeface="Times New Roman" panose="02020603050405020304" pitchFamily="18" charset="0"/>
                <a:sym typeface="Wingdings" panose="05000000000000000000" pitchFamily="2" charset="2"/>
              </a:rPr>
              <a:t> </a:t>
            </a:r>
            <a:r>
              <a:rPr lang="en-US" i="1" kern="0" dirty="0">
                <a:solidFill>
                  <a:srgbClr val="C00000"/>
                </a:solidFill>
                <a:ea typeface="Times New Roman" panose="02020603050405020304" pitchFamily="18" charset="0"/>
                <a:sym typeface="Wingdings" panose="05000000000000000000" pitchFamily="2" charset="2"/>
              </a:rPr>
              <a:t>Subgroup</a:t>
            </a:r>
            <a:r>
              <a:rPr lang="en-US" i="1" kern="0" dirty="0">
                <a:ea typeface="Times New Roman" panose="02020603050405020304" pitchFamily="18" charset="0"/>
                <a:sym typeface="Wingdings" panose="05000000000000000000" pitchFamily="2" charset="2"/>
              </a:rPr>
              <a:t> </a:t>
            </a:r>
            <a:r>
              <a:rPr lang="en-US" i="1" kern="0" dirty="0">
                <a:effectLst/>
                <a:ea typeface="Times New Roman" panose="02020603050405020304" pitchFamily="18" charset="0"/>
              </a:rPr>
              <a:t>diversities. </a:t>
            </a:r>
          </a:p>
        </p:txBody>
      </p:sp>
      <p:sp>
        <p:nvSpPr>
          <p:cNvPr id="7" name="Textfeld 6">
            <a:extLst>
              <a:ext uri="{FF2B5EF4-FFF2-40B4-BE49-F238E27FC236}">
                <a16:creationId xmlns:a16="http://schemas.microsoft.com/office/drawing/2014/main" id="{CAD814FE-6A75-BDF1-8F82-649C40212824}"/>
              </a:ext>
            </a:extLst>
          </p:cNvPr>
          <p:cNvSpPr txBox="1"/>
          <p:nvPr/>
        </p:nvSpPr>
        <p:spPr>
          <a:xfrm>
            <a:off x="826943" y="2001925"/>
            <a:ext cx="8058215" cy="2308324"/>
          </a:xfrm>
          <a:prstGeom prst="rect">
            <a:avLst/>
          </a:prstGeom>
          <a:noFill/>
        </p:spPr>
        <p:txBody>
          <a:bodyPr wrap="square">
            <a:spAutoFit/>
          </a:bodyPr>
          <a:lstStyle/>
          <a:p>
            <a:r>
              <a:rPr lang="en-US" sz="2400" b="1" kern="0" dirty="0">
                <a:solidFill>
                  <a:schemeClr val="accent5"/>
                </a:solidFill>
                <a:effectLst/>
                <a:ea typeface="Times New Roman" panose="02020603050405020304" pitchFamily="18" charset="0"/>
              </a:rPr>
              <a:t>Inequality </a:t>
            </a:r>
            <a:r>
              <a:rPr lang="en-US" sz="2400" kern="0" dirty="0">
                <a:effectLst/>
                <a:ea typeface="Times New Roman" panose="02020603050405020304" pitchFamily="18" charset="0"/>
              </a:rPr>
              <a:t>indicates differences in living conditions as tensions between having and not-having along the (</a:t>
            </a:r>
            <a:r>
              <a:rPr lang="en-US" sz="2400" kern="0" dirty="0">
                <a:solidFill>
                  <a:srgbClr val="FF0000"/>
                </a:solidFill>
                <a:effectLst/>
                <a:ea typeface="Times New Roman" panose="02020603050405020304" pitchFamily="18" charset="0"/>
              </a:rPr>
              <a:t>vertical</a:t>
            </a:r>
            <a:r>
              <a:rPr lang="en-US" sz="2400" kern="0" dirty="0">
                <a:effectLst/>
                <a:ea typeface="Times New Roman" panose="02020603050405020304" pitchFamily="18" charset="0"/>
              </a:rPr>
              <a:t>) rich-poor dimension, </a:t>
            </a:r>
          </a:p>
          <a:p>
            <a:endParaRPr lang="en-US" sz="2400" kern="0" dirty="0">
              <a:ea typeface="Times New Roman" panose="02020603050405020304" pitchFamily="18" charset="0"/>
            </a:endParaRPr>
          </a:p>
          <a:p>
            <a:r>
              <a:rPr lang="en-US" sz="2400" kern="0" dirty="0">
                <a:effectLst/>
                <a:ea typeface="Times New Roman" panose="02020603050405020304" pitchFamily="18" charset="0"/>
              </a:rPr>
              <a:t>whereas </a:t>
            </a:r>
            <a:r>
              <a:rPr lang="en-US" sz="2400" b="1" kern="0" dirty="0">
                <a:solidFill>
                  <a:schemeClr val="accent5"/>
                </a:solidFill>
                <a:effectLst/>
                <a:ea typeface="Times New Roman" panose="02020603050405020304" pitchFamily="18" charset="0"/>
              </a:rPr>
              <a:t>Diversity</a:t>
            </a:r>
            <a:r>
              <a:rPr lang="en-US" sz="2400" kern="0" dirty="0">
                <a:effectLst/>
                <a:ea typeface="Times New Roman" panose="02020603050405020304" pitchFamily="18" charset="0"/>
              </a:rPr>
              <a:t> reflects (</a:t>
            </a:r>
            <a:r>
              <a:rPr lang="en-US" sz="2400" kern="0" dirty="0">
                <a:solidFill>
                  <a:srgbClr val="FF0000"/>
                </a:solidFill>
                <a:effectLst/>
                <a:ea typeface="Times New Roman" panose="02020603050405020304" pitchFamily="18" charset="0"/>
              </a:rPr>
              <a:t>horizontal</a:t>
            </a:r>
            <a:r>
              <a:rPr lang="en-US" sz="2400" kern="0" dirty="0">
                <a:effectLst/>
                <a:ea typeface="Times New Roman" panose="02020603050405020304" pitchFamily="18" charset="0"/>
              </a:rPr>
              <a:t>) between-group variations in ways of living.</a:t>
            </a:r>
          </a:p>
        </p:txBody>
      </p:sp>
      <p:sp>
        <p:nvSpPr>
          <p:cNvPr id="9" name="Textfeld 8">
            <a:extLst>
              <a:ext uri="{FF2B5EF4-FFF2-40B4-BE49-F238E27FC236}">
                <a16:creationId xmlns:a16="http://schemas.microsoft.com/office/drawing/2014/main" id="{389FC6B6-4AE5-B436-D6B1-0D25AD168136}"/>
              </a:ext>
            </a:extLst>
          </p:cNvPr>
          <p:cNvSpPr txBox="1"/>
          <p:nvPr/>
        </p:nvSpPr>
        <p:spPr>
          <a:xfrm>
            <a:off x="724540" y="4969996"/>
            <a:ext cx="9817741" cy="830997"/>
          </a:xfrm>
          <a:prstGeom prst="rect">
            <a:avLst/>
          </a:prstGeom>
          <a:noFill/>
        </p:spPr>
        <p:txBody>
          <a:bodyPr wrap="square">
            <a:spAutoFit/>
          </a:bodyPr>
          <a:lstStyle/>
          <a:p>
            <a:r>
              <a:rPr lang="en-US" sz="2400" i="1" kern="0" dirty="0"/>
              <a:t>Diversities may be characterized – in contrast to horizontal inequalities – </a:t>
            </a:r>
            <a:br>
              <a:rPr lang="en-US" sz="2400" i="1" kern="0" dirty="0"/>
            </a:br>
            <a:r>
              <a:rPr lang="en-US" sz="2400" i="1" kern="0" dirty="0"/>
              <a:t>as common variations in (multi-dimensional) well-being(s).</a:t>
            </a:r>
            <a:endParaRPr lang="de-DE" sz="2400" i="1" dirty="0"/>
          </a:p>
        </p:txBody>
      </p:sp>
    </p:spTree>
    <p:extLst>
      <p:ext uri="{BB962C8B-B14F-4D97-AF65-F5344CB8AC3E}">
        <p14:creationId xmlns:p14="http://schemas.microsoft.com/office/powerpoint/2010/main" val="1386595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6853" y="404298"/>
            <a:ext cx="10515600" cy="2852737"/>
          </a:xfrm>
        </p:spPr>
        <p:txBody>
          <a:bodyPr/>
          <a:lstStyle/>
          <a:p>
            <a:pPr algn="r"/>
            <a:r>
              <a:rPr lang="de-DE" dirty="0">
                <a:solidFill>
                  <a:srgbClr val="0070C0"/>
                </a:solidFill>
              </a:rPr>
              <a:t>Methods – Gini-</a:t>
            </a:r>
            <a:r>
              <a:rPr lang="de-DE" dirty="0" err="1">
                <a:solidFill>
                  <a:srgbClr val="0070C0"/>
                </a:solidFill>
              </a:rPr>
              <a:t>based</a:t>
            </a:r>
            <a:r>
              <a:rPr lang="de-DE" dirty="0">
                <a:solidFill>
                  <a:srgbClr val="0070C0"/>
                </a:solidFill>
              </a:rPr>
              <a:t> Indices  </a:t>
            </a:r>
            <a:r>
              <a:rPr lang="en-US" dirty="0">
                <a:solidFill>
                  <a:srgbClr val="0070C0"/>
                </a:solidFill>
              </a:rPr>
              <a:t> </a:t>
            </a:r>
            <a:br>
              <a:rPr lang="en-US" dirty="0"/>
            </a:br>
            <a:endParaRPr lang="de-DE" dirty="0"/>
          </a:p>
        </p:txBody>
      </p:sp>
      <p:sp>
        <p:nvSpPr>
          <p:cNvPr id="3" name="Textplatzhalter 2"/>
          <p:cNvSpPr>
            <a:spLocks noGrp="1"/>
          </p:cNvSpPr>
          <p:nvPr>
            <p:ph type="body" idx="1"/>
          </p:nvPr>
        </p:nvSpPr>
        <p:spPr>
          <a:xfrm>
            <a:off x="831849" y="4589463"/>
            <a:ext cx="10646559" cy="1972702"/>
          </a:xfrm>
        </p:spPr>
        <p:txBody>
          <a:bodyPr>
            <a:normAutofit/>
          </a:bodyPr>
          <a:lstStyle/>
          <a:p>
            <a:r>
              <a:rPr lang="de-DE" b="1" dirty="0"/>
              <a:t>[2]	Methods – </a:t>
            </a:r>
            <a:r>
              <a:rPr lang="de-DE" sz="2400" dirty="0"/>
              <a:t>Gini Indices: </a:t>
            </a:r>
            <a:r>
              <a:rPr lang="de-DE" sz="2400" dirty="0" err="1"/>
              <a:t>Inequality</a:t>
            </a:r>
            <a:r>
              <a:rPr lang="de-DE" sz="2400" dirty="0"/>
              <a:t> and </a:t>
            </a:r>
            <a:r>
              <a:rPr lang="de-DE" sz="2400" dirty="0" err="1"/>
              <a:t>Diversity</a:t>
            </a:r>
            <a:r>
              <a:rPr lang="en-US" dirty="0"/>
              <a:t> </a:t>
            </a:r>
            <a:endParaRPr lang="de-DE" b="1" dirty="0"/>
          </a:p>
          <a:p>
            <a:r>
              <a:rPr lang="de-DE" dirty="0"/>
              <a:t>	2.1	Gini-</a:t>
            </a:r>
            <a:r>
              <a:rPr lang="de-DE" dirty="0" err="1"/>
              <a:t>based</a:t>
            </a:r>
            <a:r>
              <a:rPr lang="de-DE" dirty="0"/>
              <a:t> </a:t>
            </a:r>
            <a:r>
              <a:rPr lang="de-DE" dirty="0" err="1"/>
              <a:t>inequality</a:t>
            </a:r>
            <a:r>
              <a:rPr lang="de-DE" dirty="0"/>
              <a:t>(</a:t>
            </a:r>
            <a:r>
              <a:rPr lang="de-DE" dirty="0" err="1"/>
              <a:t>ies</a:t>
            </a:r>
            <a:r>
              <a:rPr lang="de-DE" dirty="0"/>
              <a:t>) | </a:t>
            </a:r>
            <a:r>
              <a:rPr lang="de-DE" dirty="0" err="1"/>
              <a:t>within</a:t>
            </a:r>
            <a:r>
              <a:rPr lang="de-DE" dirty="0"/>
              <a:t>-</a:t>
            </a:r>
            <a:r>
              <a:rPr lang="de-DE" dirty="0" err="1"/>
              <a:t>between</a:t>
            </a:r>
            <a:r>
              <a:rPr lang="de-DE" dirty="0"/>
              <a:t>-group </a:t>
            </a:r>
            <a:r>
              <a:rPr lang="de-DE" dirty="0" err="1"/>
              <a:t>decompositions</a:t>
            </a:r>
            <a:endParaRPr lang="de-DE" dirty="0"/>
          </a:p>
          <a:p>
            <a:r>
              <a:rPr lang="de-DE" dirty="0"/>
              <a:t>	2.2	Gini-</a:t>
            </a:r>
            <a:r>
              <a:rPr lang="de-DE" dirty="0" err="1"/>
              <a:t>based</a:t>
            </a:r>
            <a:r>
              <a:rPr lang="de-DE" dirty="0"/>
              <a:t> </a:t>
            </a:r>
            <a:r>
              <a:rPr lang="de-DE" dirty="0" err="1"/>
              <a:t>diversity</a:t>
            </a:r>
            <a:r>
              <a:rPr lang="de-DE" dirty="0"/>
              <a:t>(</a:t>
            </a:r>
            <a:r>
              <a:rPr lang="de-DE" dirty="0" err="1"/>
              <a:t>ies</a:t>
            </a:r>
            <a:r>
              <a:rPr lang="de-DE" dirty="0"/>
              <a:t>)</a:t>
            </a:r>
          </a:p>
          <a:p>
            <a:endParaRPr lang="de-DE" dirty="0"/>
          </a:p>
        </p:txBody>
      </p:sp>
    </p:spTree>
    <p:extLst>
      <p:ext uri="{BB962C8B-B14F-4D97-AF65-F5344CB8AC3E}">
        <p14:creationId xmlns:p14="http://schemas.microsoft.com/office/powerpoint/2010/main" val="17273705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6853" y="404298"/>
            <a:ext cx="10515600" cy="2852737"/>
          </a:xfrm>
        </p:spPr>
        <p:txBody>
          <a:bodyPr/>
          <a:lstStyle/>
          <a:p>
            <a:pPr algn="r"/>
            <a:r>
              <a:rPr lang="en-US" dirty="0">
                <a:solidFill>
                  <a:srgbClr val="0070C0"/>
                </a:solidFill>
              </a:rPr>
              <a:t>Data and Indicators </a:t>
            </a:r>
            <a:br>
              <a:rPr lang="en-US" dirty="0"/>
            </a:br>
            <a:endParaRPr lang="de-DE" dirty="0"/>
          </a:p>
        </p:txBody>
      </p:sp>
      <p:sp>
        <p:nvSpPr>
          <p:cNvPr id="3" name="Textplatzhalter 2"/>
          <p:cNvSpPr>
            <a:spLocks noGrp="1"/>
          </p:cNvSpPr>
          <p:nvPr>
            <p:ph type="body" idx="1"/>
          </p:nvPr>
        </p:nvSpPr>
        <p:spPr>
          <a:xfrm>
            <a:off x="831849" y="4589463"/>
            <a:ext cx="10646559" cy="1972702"/>
          </a:xfrm>
        </p:spPr>
        <p:txBody>
          <a:bodyPr>
            <a:normAutofit/>
          </a:bodyPr>
          <a:lstStyle/>
          <a:p>
            <a:r>
              <a:rPr lang="de-DE" b="1" dirty="0"/>
              <a:t>[3]	</a:t>
            </a:r>
            <a:r>
              <a:rPr lang="en-US" dirty="0">
                <a:solidFill>
                  <a:srgbClr val="0070C0"/>
                </a:solidFill>
              </a:rPr>
              <a:t> </a:t>
            </a:r>
            <a:r>
              <a:rPr lang="en-US" b="1" dirty="0"/>
              <a:t>Data and Indicators </a:t>
            </a:r>
            <a:r>
              <a:rPr lang="de-DE" b="1" dirty="0"/>
              <a:t>– </a:t>
            </a:r>
            <a:r>
              <a:rPr lang="en-US" sz="2400" dirty="0"/>
              <a:t>SOEP | Indicators, Design</a:t>
            </a:r>
            <a:endParaRPr lang="de-DE" b="1" dirty="0"/>
          </a:p>
          <a:p>
            <a:r>
              <a:rPr lang="de-DE" dirty="0"/>
              <a:t>	3.1	</a:t>
            </a:r>
            <a:r>
              <a:rPr lang="en-US" dirty="0"/>
              <a:t>Database SOEP</a:t>
            </a:r>
            <a:endParaRPr lang="de-DE" dirty="0"/>
          </a:p>
          <a:p>
            <a:r>
              <a:rPr lang="de-DE" dirty="0"/>
              <a:t>	3.2	Key variables</a:t>
            </a:r>
          </a:p>
          <a:p>
            <a:r>
              <a:rPr lang="de-DE" dirty="0"/>
              <a:t>	3.3	</a:t>
            </a:r>
            <a:r>
              <a:rPr lang="de-DE" dirty="0" err="1"/>
              <a:t>Indicators</a:t>
            </a:r>
            <a:r>
              <a:rPr lang="de-DE" dirty="0"/>
              <a:t> and design</a:t>
            </a:r>
          </a:p>
          <a:p>
            <a:endParaRPr lang="de-DE" dirty="0"/>
          </a:p>
        </p:txBody>
      </p:sp>
    </p:spTree>
    <p:extLst>
      <p:ext uri="{BB962C8B-B14F-4D97-AF65-F5344CB8AC3E}">
        <p14:creationId xmlns:p14="http://schemas.microsoft.com/office/powerpoint/2010/main" val="38395748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074B139-C007-C022-11BC-F4510A2522D9}"/>
              </a:ext>
            </a:extLst>
          </p:cNvPr>
          <p:cNvSpPr txBox="1"/>
          <p:nvPr/>
        </p:nvSpPr>
        <p:spPr>
          <a:xfrm>
            <a:off x="643944" y="1711767"/>
            <a:ext cx="10315977" cy="4952125"/>
          </a:xfrm>
          <a:prstGeom prst="rect">
            <a:avLst/>
          </a:prstGeom>
          <a:noFill/>
        </p:spPr>
        <p:txBody>
          <a:bodyPr wrap="square">
            <a:spAutoFit/>
          </a:bodyPr>
          <a:lstStyle/>
          <a:p>
            <a:pPr indent="457200" algn="just">
              <a:lnSpc>
                <a:spcPct val="115000"/>
              </a:lnSpc>
              <a:spcAft>
                <a:spcPts val="600"/>
              </a:spcAft>
            </a:pPr>
            <a:r>
              <a:rPr lang="en-US" dirty="0">
                <a:effectLst/>
                <a:ea typeface="Times New Roman" panose="02020603050405020304" pitchFamily="18" charset="0"/>
                <a:cs typeface="Times New Roman" panose="02020603050405020304" pitchFamily="18" charset="0"/>
              </a:rPr>
              <a:t>For the empirical analyses of urban development, we use the German Socio-Economic Panel (</a:t>
            </a:r>
            <a:r>
              <a:rPr lang="en-US" dirty="0">
                <a:solidFill>
                  <a:srgbClr val="C00000"/>
                </a:solidFill>
                <a:effectLst/>
                <a:ea typeface="Times New Roman" panose="02020603050405020304" pitchFamily="18" charset="0"/>
                <a:cs typeface="Times New Roman" panose="02020603050405020304" pitchFamily="18" charset="0"/>
              </a:rPr>
              <a:t>SOEPv37</a:t>
            </a:r>
            <a:r>
              <a:rPr lang="en-US" dirty="0">
                <a:effectLst/>
                <a:ea typeface="Times New Roman" panose="02020603050405020304" pitchFamily="18" charset="0"/>
                <a:cs typeface="Times New Roman" panose="02020603050405020304" pitchFamily="18" charset="0"/>
              </a:rPr>
              <a:t>), with its 1,052,596 (continuous) individual observations over the period </a:t>
            </a:r>
            <a:r>
              <a:rPr lang="en-US" dirty="0">
                <a:solidFill>
                  <a:srgbClr val="C00000"/>
                </a:solidFill>
                <a:effectLst/>
                <a:ea typeface="Times New Roman" panose="02020603050405020304" pitchFamily="18" charset="0"/>
                <a:cs typeface="Times New Roman" panose="02020603050405020304" pitchFamily="18" charset="0"/>
              </a:rPr>
              <a:t>1984 to 2020</a:t>
            </a:r>
            <a:r>
              <a:rPr lang="en-US" dirty="0">
                <a:effectLst/>
                <a:ea typeface="Times New Roman" panose="02020603050405020304" pitchFamily="18" charset="0"/>
                <a:cs typeface="Times New Roman" panose="02020603050405020304" pitchFamily="18" charset="0"/>
              </a:rPr>
              <a:t>, which is approximately 15,000 to 50,000 annual observations of individuals in private households per year. </a:t>
            </a:r>
          </a:p>
          <a:p>
            <a:pPr indent="457200" algn="just">
              <a:lnSpc>
                <a:spcPct val="115000"/>
              </a:lnSpc>
              <a:spcAft>
                <a:spcPts val="600"/>
              </a:spcAft>
            </a:pPr>
            <a:r>
              <a:rPr lang="en-US" dirty="0">
                <a:effectLst/>
                <a:ea typeface="Times New Roman" panose="02020603050405020304" pitchFamily="18" charset="0"/>
                <a:cs typeface="Times New Roman" panose="02020603050405020304" pitchFamily="18" charset="0"/>
              </a:rPr>
              <a:t>The SOEP is a representative longitudinal scientific survey launched in West Germany in 1984 (Wagner, Frick, Schupp 2007). Every year since then, in each SOEP household, a </a:t>
            </a:r>
            <a:r>
              <a:rPr lang="en-US" dirty="0">
                <a:solidFill>
                  <a:srgbClr val="0070C0"/>
                </a:solidFill>
                <a:effectLst/>
                <a:ea typeface="Times New Roman" panose="02020603050405020304" pitchFamily="18" charset="0"/>
                <a:cs typeface="Times New Roman" panose="02020603050405020304" pitchFamily="18" charset="0"/>
              </a:rPr>
              <a:t>personal interview </a:t>
            </a:r>
            <a:r>
              <a:rPr lang="en-US" dirty="0">
                <a:effectLst/>
                <a:ea typeface="Times New Roman" panose="02020603050405020304" pitchFamily="18" charset="0"/>
                <a:cs typeface="Times New Roman" panose="02020603050405020304" pitchFamily="18" charset="0"/>
              </a:rPr>
              <a:t>has been conducted with each individual aged 16 and older. In addition, a </a:t>
            </a:r>
            <a:r>
              <a:rPr lang="en-US" dirty="0">
                <a:solidFill>
                  <a:srgbClr val="0070C0"/>
                </a:solidFill>
                <a:effectLst/>
                <a:ea typeface="Times New Roman" panose="02020603050405020304" pitchFamily="18" charset="0"/>
                <a:cs typeface="Times New Roman" panose="02020603050405020304" pitchFamily="18" charset="0"/>
              </a:rPr>
              <a:t>household questionnaire</a:t>
            </a:r>
            <a:r>
              <a:rPr lang="en-US" dirty="0">
                <a:effectLst/>
                <a:ea typeface="Times New Roman" panose="02020603050405020304" pitchFamily="18" charset="0"/>
                <a:cs typeface="Times New Roman" panose="02020603050405020304" pitchFamily="18" charset="0"/>
              </a:rPr>
              <a:t> is completed by the head of the household or the household member who knows the most about household matters. All households and adult household members are surveyed annually through personal interviews. The main topics covered in the questionnaire are demographics as well as indicators of living conditions, including economic welfare and satisfaction with life (happiness) and different life domains. </a:t>
            </a:r>
          </a:p>
          <a:p>
            <a:pPr indent="457200" algn="just">
              <a:lnSpc>
                <a:spcPct val="115000"/>
              </a:lnSpc>
              <a:spcAft>
                <a:spcPts val="600"/>
              </a:spcAft>
            </a:pPr>
            <a:r>
              <a:rPr lang="en-US" dirty="0">
                <a:solidFill>
                  <a:srgbClr val="0070C0"/>
                </a:solidFill>
                <a:effectLst/>
                <a:ea typeface="Times New Roman" panose="02020603050405020304" pitchFamily="18" charset="0"/>
                <a:cs typeface="Times New Roman" panose="02020603050405020304" pitchFamily="18" charset="0"/>
              </a:rPr>
              <a:t>Differentiated information is collected on personal and household incomes and further indicators of wealth, housing, labor market issues, health, and leisure </a:t>
            </a:r>
            <a:r>
              <a:rPr lang="en-US" dirty="0">
                <a:effectLst/>
                <a:ea typeface="Times New Roman" panose="02020603050405020304" pitchFamily="18" charset="0"/>
                <a:cs typeface="Times New Roman" panose="02020603050405020304" pitchFamily="18" charset="0"/>
              </a:rPr>
              <a:t>(Goebel et al. 2018; </a:t>
            </a:r>
            <a:r>
              <a:rPr lang="en-US" dirty="0" err="1">
                <a:effectLst/>
                <a:ea typeface="Times New Roman" panose="02020603050405020304" pitchFamily="18" charset="0"/>
                <a:cs typeface="Times New Roman" panose="02020603050405020304" pitchFamily="18" charset="0"/>
              </a:rPr>
              <a:t>Gießelmann</a:t>
            </a:r>
            <a:r>
              <a:rPr lang="en-US" dirty="0">
                <a:effectLst/>
                <a:ea typeface="Times New Roman" panose="02020603050405020304" pitchFamily="18" charset="0"/>
                <a:cs typeface="Times New Roman" panose="02020603050405020304" pitchFamily="18" charset="0"/>
              </a:rPr>
              <a:t> et al. 2019). The SOEP was extended to cover the East German population in 1990, so that the transformation of living conditions following unification can be analyzed from the beginning of this process.</a:t>
            </a:r>
            <a:endParaRPr lang="de-DE" dirty="0">
              <a:effectLst/>
              <a:ea typeface="Times New Roman" panose="02020603050405020304" pitchFamily="18" charset="0"/>
              <a:cs typeface="Times New Roman" panose="02020603050405020304" pitchFamily="18" charset="0"/>
            </a:endParaRPr>
          </a:p>
          <a:p>
            <a:pPr algn="just"/>
            <a:r>
              <a:rPr lang="en-US" sz="1100" dirty="0">
                <a:effectLst/>
                <a:latin typeface="Times New Roman" panose="02020603050405020304" pitchFamily="18" charset="0"/>
                <a:ea typeface="Times New Roman" panose="02020603050405020304" pitchFamily="18" charset="0"/>
              </a:rPr>
              <a:t>SOEPv35, </a:t>
            </a:r>
            <a:r>
              <a:rPr lang="en-GB" sz="1100" dirty="0">
                <a:effectLst/>
                <a:latin typeface="Times New Roman" panose="02020603050405020304" pitchFamily="18" charset="0"/>
                <a:ea typeface="Times New Roman" panose="02020603050405020304" pitchFamily="18" charset="0"/>
              </a:rPr>
              <a:t>doi:10.5684/</a:t>
            </a:r>
            <a:r>
              <a:rPr lang="en-GB" sz="1100" dirty="0" err="1">
                <a:effectLst/>
                <a:latin typeface="Times New Roman" panose="02020603050405020304" pitchFamily="18" charset="0"/>
                <a:ea typeface="Times New Roman" panose="02020603050405020304" pitchFamily="18" charset="0"/>
              </a:rPr>
              <a:t>soep.v</a:t>
            </a:r>
            <a:r>
              <a:rPr lang="en-US" sz="1100" dirty="0">
                <a:effectLst/>
                <a:latin typeface="Times New Roman" panose="02020603050405020304" pitchFamily="18" charset="0"/>
                <a:ea typeface="Times New Roman" panose="02020603050405020304" pitchFamily="18" charset="0"/>
              </a:rPr>
              <a:t>37.</a:t>
            </a:r>
            <a:endParaRPr lang="de-DE" sz="1200" dirty="0">
              <a:effectLst/>
              <a:latin typeface="Times New Roman" panose="02020603050405020304" pitchFamily="18" charset="0"/>
              <a:ea typeface="Times New Roman" panose="02020603050405020304" pitchFamily="18" charset="0"/>
            </a:endParaRPr>
          </a:p>
        </p:txBody>
      </p:sp>
      <p:sp>
        <p:nvSpPr>
          <p:cNvPr id="6" name="Textplatzhalter 2">
            <a:extLst>
              <a:ext uri="{FF2B5EF4-FFF2-40B4-BE49-F238E27FC236}">
                <a16:creationId xmlns:a16="http://schemas.microsoft.com/office/drawing/2014/main" id="{E6064F60-D700-483C-14C2-FED0959D9F3D}"/>
              </a:ext>
            </a:extLst>
          </p:cNvPr>
          <p:cNvSpPr>
            <a:spLocks noGrp="1"/>
          </p:cNvSpPr>
          <p:nvPr>
            <p:ph type="body" idx="1"/>
          </p:nvPr>
        </p:nvSpPr>
        <p:spPr>
          <a:xfrm>
            <a:off x="643944" y="828415"/>
            <a:ext cx="10325677" cy="315047"/>
          </a:xfrm>
        </p:spPr>
        <p:txBody>
          <a:bodyPr>
            <a:noAutofit/>
          </a:bodyPr>
          <a:lstStyle/>
          <a:p>
            <a:r>
              <a:rPr lang="en-US" b="1" kern="0" spc="75" dirty="0">
                <a:solidFill>
                  <a:schemeClr val="accent5"/>
                </a:solidFill>
                <a:effectLst/>
                <a:ea typeface="Times New Roman" panose="02020603050405020304" pitchFamily="18" charset="0"/>
              </a:rPr>
              <a:t>Database 	German Socio-Economic Panel (SOEP)</a:t>
            </a:r>
            <a:endParaRPr lang="de-DE" b="1" dirty="0">
              <a:solidFill>
                <a:schemeClr val="accent5"/>
              </a:solidFill>
            </a:endParaRPr>
          </a:p>
        </p:txBody>
      </p:sp>
    </p:spTree>
    <p:extLst>
      <p:ext uri="{BB962C8B-B14F-4D97-AF65-F5344CB8AC3E}">
        <p14:creationId xmlns:p14="http://schemas.microsoft.com/office/powerpoint/2010/main" val="949095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0D2DBC1-4111-425A-3201-F00138634F96}"/>
              </a:ext>
            </a:extLst>
          </p:cNvPr>
          <p:cNvSpPr>
            <a:spLocks noGrp="1"/>
          </p:cNvSpPr>
          <p:nvPr>
            <p:ph type="body" idx="1"/>
          </p:nvPr>
        </p:nvSpPr>
        <p:spPr>
          <a:xfrm>
            <a:off x="815010" y="1021315"/>
            <a:ext cx="10605052" cy="4574415"/>
          </a:xfrm>
        </p:spPr>
        <p:txBody>
          <a:bodyPr>
            <a:normAutofit fontScale="32500" lnSpcReduction="20000"/>
          </a:bodyPr>
          <a:lstStyle/>
          <a:p>
            <a:pPr algn="just">
              <a:lnSpc>
                <a:spcPct val="115000"/>
              </a:lnSpc>
              <a:spcAft>
                <a:spcPts val="600"/>
              </a:spcAft>
            </a:pPr>
            <a:r>
              <a:rPr lang="en-US" sz="7400" i="1" spc="75" dirty="0">
                <a:effectLst/>
                <a:ea typeface="Times New Roman" panose="02020603050405020304" pitchFamily="18" charset="0"/>
                <a:cs typeface="Times New Roman" panose="02020603050405020304" pitchFamily="18" charset="0"/>
              </a:rPr>
              <a:t>Individual well-being</a:t>
            </a:r>
            <a:r>
              <a:rPr lang="en-US" sz="7400" dirty="0">
                <a:effectLst/>
                <a:ea typeface="Times New Roman" panose="02020603050405020304" pitchFamily="18" charset="0"/>
                <a:cs typeface="Times New Roman" panose="02020603050405020304" pitchFamily="18" charset="0"/>
              </a:rPr>
              <a:t>: For </a:t>
            </a:r>
            <a:r>
              <a:rPr lang="en-US" sz="7400" i="1" dirty="0">
                <a:effectLst/>
                <a:ea typeface="Times New Roman" panose="02020603050405020304" pitchFamily="18" charset="0"/>
                <a:cs typeface="Times New Roman" panose="02020603050405020304" pitchFamily="18" charset="0"/>
              </a:rPr>
              <a:t>unidimensional analyses</a:t>
            </a:r>
            <a:r>
              <a:rPr lang="en-US" sz="7400" dirty="0">
                <a:effectLst/>
                <a:ea typeface="Times New Roman" panose="02020603050405020304" pitchFamily="18" charset="0"/>
                <a:cs typeface="Times New Roman" panose="02020603050405020304" pitchFamily="18" charset="0"/>
              </a:rPr>
              <a:t>, we concentrate on economic and subjective well-being.</a:t>
            </a:r>
            <a:endParaRPr lang="de-DE" sz="7400" dirty="0">
              <a:effectLst/>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Wingdings" panose="05000000000000000000" pitchFamily="2" charset="2"/>
              <a:buChar char=""/>
            </a:pPr>
            <a:r>
              <a:rPr lang="en-US" sz="7400" i="1" dirty="0">
                <a:solidFill>
                  <a:schemeClr val="accent1"/>
                </a:solidFill>
                <a:effectLst/>
                <a:ea typeface="Times New Roman" panose="02020603050405020304" pitchFamily="18" charset="0"/>
                <a:cs typeface="Times New Roman" panose="02020603050405020304" pitchFamily="18" charset="0"/>
              </a:rPr>
              <a:t>Economic well-being</a:t>
            </a:r>
            <a:r>
              <a:rPr lang="en-US" sz="7400" i="1" dirty="0">
                <a:effectLst/>
                <a:ea typeface="Times New Roman" panose="02020603050405020304" pitchFamily="18" charset="0"/>
                <a:cs typeface="Times New Roman" panose="02020603050405020304" pitchFamily="18" charset="0"/>
              </a:rPr>
              <a:t> </a:t>
            </a:r>
          </a:p>
          <a:p>
            <a:pPr lvl="1">
              <a:lnSpc>
                <a:spcPct val="115000"/>
              </a:lnSpc>
              <a:spcAft>
                <a:spcPts val="600"/>
              </a:spcAft>
            </a:pPr>
            <a:r>
              <a:rPr lang="en-US" sz="7000" dirty="0">
                <a:solidFill>
                  <a:srgbClr val="C00000"/>
                </a:solidFill>
                <a:effectLst/>
                <a:ea typeface="Times New Roman" panose="02020603050405020304" pitchFamily="18" charset="0"/>
                <a:cs typeface="Times New Roman" panose="02020603050405020304" pitchFamily="18" charset="0"/>
              </a:rPr>
              <a:t>Annual household net equivalent incomes </a:t>
            </a:r>
            <a:r>
              <a:rPr lang="en-US" sz="7000" dirty="0">
                <a:effectLst/>
                <a:ea typeface="Times New Roman" panose="02020603050405020304" pitchFamily="18" charset="0"/>
                <a:cs typeface="Times New Roman" panose="02020603050405020304" pitchFamily="18" charset="0"/>
              </a:rPr>
              <a:t>(annual previous year incomes at 2020 price levels, adjusted at income-years (t-1); revised OECD scale)</a:t>
            </a:r>
            <a:endParaRPr lang="de-DE" sz="7000" dirty="0">
              <a:effectLst/>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Wingdings" panose="05000000000000000000" pitchFamily="2" charset="2"/>
              <a:buChar char=""/>
            </a:pPr>
            <a:r>
              <a:rPr lang="en-US" sz="7400" i="1" dirty="0">
                <a:solidFill>
                  <a:schemeClr val="accent1"/>
                </a:solidFill>
                <a:effectLst/>
                <a:ea typeface="Times New Roman" panose="02020603050405020304" pitchFamily="18" charset="0"/>
                <a:cs typeface="Times New Roman" panose="02020603050405020304" pitchFamily="18" charset="0"/>
              </a:rPr>
              <a:t>Subjective well-being</a:t>
            </a:r>
          </a:p>
          <a:p>
            <a:pPr lvl="1" algn="just">
              <a:lnSpc>
                <a:spcPct val="115000"/>
              </a:lnSpc>
              <a:spcAft>
                <a:spcPts val="600"/>
              </a:spcAft>
            </a:pPr>
            <a:r>
              <a:rPr lang="en-US" sz="7200" dirty="0">
                <a:solidFill>
                  <a:srgbClr val="C00000"/>
                </a:solidFill>
                <a:cs typeface="Times New Roman" panose="02020603050405020304" pitchFamily="18" charset="0"/>
              </a:rPr>
              <a:t>Life satisfaction </a:t>
            </a:r>
            <a:r>
              <a:rPr lang="en-US" sz="7200" dirty="0">
                <a:cs typeface="Times New Roman" panose="02020603050405020304" pitchFamily="18" charset="0"/>
              </a:rPr>
              <a:t>(0-10 scale, 0 = completely dissatisfied, 10 = completely satisfied)</a:t>
            </a:r>
          </a:p>
          <a:p>
            <a:pPr lvl="1" algn="just">
              <a:lnSpc>
                <a:spcPct val="115000"/>
              </a:lnSpc>
              <a:spcAft>
                <a:spcPts val="600"/>
              </a:spcAft>
            </a:pPr>
            <a:endParaRPr lang="en-US" sz="7200" dirty="0">
              <a:cs typeface="Times New Roman" panose="02020603050405020304" pitchFamily="18" charset="0"/>
            </a:endParaRPr>
          </a:p>
          <a:p>
            <a:pPr lvl="1">
              <a:lnSpc>
                <a:spcPct val="115000"/>
              </a:lnSpc>
              <a:spcAft>
                <a:spcPts val="600"/>
              </a:spcAft>
            </a:pPr>
            <a:r>
              <a:rPr lang="en-US" sz="7200" dirty="0">
                <a:ea typeface="Times New Roman" panose="02020603050405020304" pitchFamily="18" charset="0"/>
                <a:cs typeface="Times New Roman" panose="02020603050405020304" pitchFamily="18" charset="0"/>
              </a:rPr>
              <a:t>— both measures are further used as </a:t>
            </a:r>
            <a:r>
              <a:rPr lang="en-US" sz="7200" i="1" dirty="0">
                <a:solidFill>
                  <a:srgbClr val="C00000"/>
                </a:solidFill>
                <a:ea typeface="Times New Roman" panose="02020603050405020304" pitchFamily="18" charset="0"/>
                <a:cs typeface="Times New Roman" panose="02020603050405020304" pitchFamily="18" charset="0"/>
              </a:rPr>
              <a:t>key variables </a:t>
            </a:r>
            <a:br>
              <a:rPr lang="en-US" sz="7200" i="1" dirty="0">
                <a:solidFill>
                  <a:schemeClr val="accent2"/>
                </a:solidFill>
                <a:ea typeface="Times New Roman" panose="02020603050405020304" pitchFamily="18" charset="0"/>
                <a:cs typeface="Times New Roman" panose="02020603050405020304" pitchFamily="18" charset="0"/>
              </a:rPr>
            </a:br>
            <a:r>
              <a:rPr lang="en-US" sz="7200" dirty="0">
                <a:ea typeface="Times New Roman" panose="02020603050405020304" pitchFamily="18" charset="0"/>
                <a:cs typeface="Times New Roman" panose="02020603050405020304" pitchFamily="18" charset="0"/>
              </a:rPr>
              <a:t>to derive (individual) multi-dimensional weighting schemes</a:t>
            </a:r>
            <a:endParaRPr lang="de-DE" sz="7200" dirty="0">
              <a:cs typeface="Times New Roman" panose="02020603050405020304" pitchFamily="18" charset="0"/>
            </a:endParaRPr>
          </a:p>
          <a:p>
            <a:endParaRPr lang="de-DE" dirty="0"/>
          </a:p>
        </p:txBody>
      </p:sp>
    </p:spTree>
    <p:extLst>
      <p:ext uri="{BB962C8B-B14F-4D97-AF65-F5344CB8AC3E}">
        <p14:creationId xmlns:p14="http://schemas.microsoft.com/office/powerpoint/2010/main" val="35297127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EFD2620-9277-5B0E-720C-E08F31EF607C}"/>
              </a:ext>
            </a:extLst>
          </p:cNvPr>
          <p:cNvSpPr txBox="1"/>
          <p:nvPr/>
        </p:nvSpPr>
        <p:spPr>
          <a:xfrm>
            <a:off x="1210089" y="841085"/>
            <a:ext cx="10160966" cy="461665"/>
          </a:xfrm>
          <a:prstGeom prst="rect">
            <a:avLst/>
          </a:prstGeom>
          <a:noFill/>
        </p:spPr>
        <p:txBody>
          <a:bodyPr wrap="square">
            <a:spAutoFit/>
          </a:bodyPr>
          <a:lstStyle/>
          <a:p>
            <a:r>
              <a:rPr lang="en-US" sz="2400" b="1" i="1" kern="0" spc="75" dirty="0">
                <a:solidFill>
                  <a:schemeClr val="accent5"/>
                </a:solidFill>
                <a:effectLst/>
                <a:ea typeface="Times New Roman" panose="02020603050405020304" pitchFamily="18" charset="0"/>
              </a:rPr>
              <a:t>Multidimensional Economic Well-Being</a:t>
            </a:r>
            <a:endParaRPr lang="en-US" sz="2400" b="1" kern="0" dirty="0">
              <a:solidFill>
                <a:schemeClr val="accent5"/>
              </a:solidFill>
              <a:effectLst/>
              <a:ea typeface="Times New Roman" panose="02020603050405020304" pitchFamily="18" charset="0"/>
            </a:endParaRPr>
          </a:p>
        </p:txBody>
      </p:sp>
      <p:sp>
        <p:nvSpPr>
          <p:cNvPr id="6" name="Textfeld 5">
            <a:extLst>
              <a:ext uri="{FF2B5EF4-FFF2-40B4-BE49-F238E27FC236}">
                <a16:creationId xmlns:a16="http://schemas.microsoft.com/office/drawing/2014/main" id="{E0CA165B-4F27-B772-3E5E-7833750B454A}"/>
              </a:ext>
            </a:extLst>
          </p:cNvPr>
          <p:cNvSpPr txBox="1"/>
          <p:nvPr/>
        </p:nvSpPr>
        <p:spPr>
          <a:xfrm>
            <a:off x="1041468" y="1302750"/>
            <a:ext cx="10498207" cy="707886"/>
          </a:xfrm>
          <a:prstGeom prst="rect">
            <a:avLst/>
          </a:prstGeom>
          <a:noFill/>
        </p:spPr>
        <p:txBody>
          <a:bodyPr wrap="square">
            <a:spAutoFit/>
          </a:bodyPr>
          <a:lstStyle/>
          <a:p>
            <a:r>
              <a:rPr lang="en-US" sz="2000" kern="0" dirty="0">
                <a:effectLst/>
                <a:ea typeface="Times New Roman" panose="02020603050405020304" pitchFamily="18" charset="0"/>
              </a:rPr>
              <a:t>The indicator design defines the reference frame for the analyses; open cells (without indicators) are not considered for interpretation. Cells with several indicators are accordingly down-weighted. </a:t>
            </a:r>
            <a:endParaRPr lang="de-DE" sz="2000" dirty="0"/>
          </a:p>
        </p:txBody>
      </p:sp>
      <p:sp>
        <p:nvSpPr>
          <p:cNvPr id="5" name="Textfeld 4">
            <a:extLst>
              <a:ext uri="{FF2B5EF4-FFF2-40B4-BE49-F238E27FC236}">
                <a16:creationId xmlns:a16="http://schemas.microsoft.com/office/drawing/2014/main" id="{E4E56231-4A58-6E42-3242-9DB1CF4BD25C}"/>
              </a:ext>
            </a:extLst>
          </p:cNvPr>
          <p:cNvSpPr txBox="1"/>
          <p:nvPr/>
        </p:nvSpPr>
        <p:spPr>
          <a:xfrm>
            <a:off x="1041467" y="6488668"/>
            <a:ext cx="10498207" cy="307777"/>
          </a:xfrm>
          <a:prstGeom prst="rect">
            <a:avLst/>
          </a:prstGeom>
          <a:noFill/>
        </p:spPr>
        <p:txBody>
          <a:bodyPr wrap="square">
            <a:spAutoFit/>
          </a:bodyPr>
          <a:lstStyle/>
          <a:p>
            <a:r>
              <a:rPr lang="en-US" sz="1400" kern="0" dirty="0">
                <a:effectLst/>
                <a:ea typeface="Times New Roman" panose="02020603050405020304" pitchFamily="18" charset="0"/>
              </a:rPr>
              <a:t>Total population; Satisfaction scores for children are derived from (both) </a:t>
            </a:r>
            <a:r>
              <a:rPr lang="en-US" sz="1400" kern="0" dirty="0" err="1">
                <a:effectLst/>
                <a:ea typeface="Times New Roman" panose="02020603050405020304" pitchFamily="18" charset="0"/>
              </a:rPr>
              <a:t>parents|responsible</a:t>
            </a:r>
            <a:r>
              <a:rPr lang="en-US" sz="1400" kern="0" dirty="0">
                <a:effectLst/>
                <a:ea typeface="Times New Roman" panose="02020603050405020304" pitchFamily="18" charset="0"/>
              </a:rPr>
              <a:t> household members.</a:t>
            </a:r>
            <a:endParaRPr lang="de-DE" sz="1400" dirty="0"/>
          </a:p>
        </p:txBody>
      </p:sp>
      <p:pic>
        <p:nvPicPr>
          <p:cNvPr id="9" name="Grafik 8">
            <a:extLst>
              <a:ext uri="{FF2B5EF4-FFF2-40B4-BE49-F238E27FC236}">
                <a16:creationId xmlns:a16="http://schemas.microsoft.com/office/drawing/2014/main" id="{5C6D5037-50DB-DC4B-1480-5BA25CC837F8}"/>
              </a:ext>
            </a:extLst>
          </p:cNvPr>
          <p:cNvPicPr>
            <a:picLocks noChangeAspect="1"/>
          </p:cNvPicPr>
          <p:nvPr/>
        </p:nvPicPr>
        <p:blipFill>
          <a:blip r:embed="rId2"/>
          <a:stretch>
            <a:fillRect/>
          </a:stretch>
        </p:blipFill>
        <p:spPr>
          <a:xfrm>
            <a:off x="1330161" y="3943082"/>
            <a:ext cx="8804197" cy="2659723"/>
          </a:xfrm>
          <a:prstGeom prst="rect">
            <a:avLst/>
          </a:prstGeom>
        </p:spPr>
      </p:pic>
      <p:pic>
        <p:nvPicPr>
          <p:cNvPr id="10" name="Grafik 9">
            <a:extLst>
              <a:ext uri="{FF2B5EF4-FFF2-40B4-BE49-F238E27FC236}">
                <a16:creationId xmlns:a16="http://schemas.microsoft.com/office/drawing/2014/main" id="{7C98D9B2-BAC7-EAB4-B0E4-D5D2580421F9}"/>
              </a:ext>
            </a:extLst>
          </p:cNvPr>
          <p:cNvPicPr>
            <a:picLocks noChangeAspect="1"/>
          </p:cNvPicPr>
          <p:nvPr/>
        </p:nvPicPr>
        <p:blipFill>
          <a:blip r:embed="rId3"/>
          <a:stretch>
            <a:fillRect/>
          </a:stretch>
        </p:blipFill>
        <p:spPr>
          <a:xfrm>
            <a:off x="1330161" y="2191609"/>
            <a:ext cx="8804197" cy="1751473"/>
          </a:xfrm>
          <a:prstGeom prst="rect">
            <a:avLst/>
          </a:prstGeom>
        </p:spPr>
      </p:pic>
    </p:spTree>
    <p:extLst>
      <p:ext uri="{BB962C8B-B14F-4D97-AF65-F5344CB8AC3E}">
        <p14:creationId xmlns:p14="http://schemas.microsoft.com/office/powerpoint/2010/main" val="13980944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DB6FB211-15DF-301F-0B37-44B4BFCD1281}"/>
              </a:ext>
            </a:extLst>
          </p:cNvPr>
          <p:cNvPicPr>
            <a:picLocks noGrp="1" noChangeAspect="1"/>
          </p:cNvPicPr>
          <p:nvPr>
            <p:ph idx="1"/>
          </p:nvPr>
        </p:nvPicPr>
        <p:blipFill>
          <a:blip r:embed="rId2"/>
          <a:stretch>
            <a:fillRect/>
          </a:stretch>
        </p:blipFill>
        <p:spPr>
          <a:xfrm>
            <a:off x="3779516" y="2139047"/>
            <a:ext cx="8283240" cy="4587855"/>
          </a:xfrm>
          <a:prstGeom prst="rect">
            <a:avLst/>
          </a:prstGeom>
        </p:spPr>
      </p:pic>
      <p:sp>
        <p:nvSpPr>
          <p:cNvPr id="3" name="Textfeld 2">
            <a:extLst>
              <a:ext uri="{FF2B5EF4-FFF2-40B4-BE49-F238E27FC236}">
                <a16:creationId xmlns:a16="http://schemas.microsoft.com/office/drawing/2014/main" id="{8296F479-6C65-B08F-0A3B-8A4182530EA2}"/>
              </a:ext>
            </a:extLst>
          </p:cNvPr>
          <p:cNvSpPr txBox="1"/>
          <p:nvPr/>
        </p:nvSpPr>
        <p:spPr>
          <a:xfrm>
            <a:off x="3916017" y="0"/>
            <a:ext cx="5854148" cy="461665"/>
          </a:xfrm>
          <a:prstGeom prst="rect">
            <a:avLst/>
          </a:prstGeom>
          <a:noFill/>
        </p:spPr>
        <p:txBody>
          <a:bodyPr wrap="square">
            <a:spAutoFit/>
          </a:bodyPr>
          <a:lstStyle/>
          <a:p>
            <a:r>
              <a:rPr lang="en-US" sz="2400" b="1" kern="0" dirty="0">
                <a:effectLst/>
                <a:ea typeface="Times New Roman" panose="02020603050405020304" pitchFamily="18" charset="0"/>
              </a:rPr>
              <a:t>Generalized well-being applications</a:t>
            </a:r>
            <a:endParaRPr lang="de-DE" sz="2400" b="1" dirty="0"/>
          </a:p>
        </p:txBody>
      </p:sp>
      <p:sp>
        <p:nvSpPr>
          <p:cNvPr id="6" name="Textfeld 5">
            <a:extLst>
              <a:ext uri="{FF2B5EF4-FFF2-40B4-BE49-F238E27FC236}">
                <a16:creationId xmlns:a16="http://schemas.microsoft.com/office/drawing/2014/main" id="{37F99C19-16AE-F2B6-84A3-3D951391575D}"/>
              </a:ext>
            </a:extLst>
          </p:cNvPr>
          <p:cNvSpPr txBox="1"/>
          <p:nvPr/>
        </p:nvSpPr>
        <p:spPr>
          <a:xfrm>
            <a:off x="286960" y="200055"/>
            <a:ext cx="3492556" cy="1631216"/>
          </a:xfrm>
          <a:prstGeom prst="rect">
            <a:avLst/>
          </a:prstGeom>
          <a:noFill/>
        </p:spPr>
        <p:txBody>
          <a:bodyPr wrap="square">
            <a:spAutoFit/>
          </a:bodyPr>
          <a:lstStyle/>
          <a:p>
            <a:r>
              <a:rPr lang="en-US" sz="2000" kern="0" dirty="0">
                <a:effectLst/>
                <a:ea typeface="Times New Roman" panose="02020603050405020304" pitchFamily="18" charset="0"/>
              </a:rPr>
              <a:t>First, we distinguish (in the tradition of Maslow, 1946) two types of </a:t>
            </a:r>
            <a:r>
              <a:rPr lang="en-US" sz="2000" kern="0" dirty="0">
                <a:effectLst/>
                <a:highlight>
                  <a:srgbClr val="FFFF00"/>
                </a:highlight>
                <a:ea typeface="Times New Roman" panose="02020603050405020304" pitchFamily="18" charset="0"/>
              </a:rPr>
              <a:t>basic needs</a:t>
            </a:r>
            <a:r>
              <a:rPr lang="en-US" sz="2000" kern="0" dirty="0">
                <a:effectLst/>
                <a:ea typeface="Times New Roman" panose="02020603050405020304" pitchFamily="18" charset="0"/>
              </a:rPr>
              <a:t> dimensions—(daily) </a:t>
            </a:r>
            <a:r>
              <a:rPr lang="en-US" sz="2000" b="1" kern="0" dirty="0">
                <a:solidFill>
                  <a:schemeClr val="accent4"/>
                </a:solidFill>
                <a:effectLst/>
                <a:ea typeface="Times New Roman" panose="02020603050405020304" pitchFamily="18" charset="0"/>
              </a:rPr>
              <a:t>life</a:t>
            </a:r>
            <a:r>
              <a:rPr lang="en-US" sz="2000" kern="0" dirty="0">
                <a:effectLst/>
                <a:ea typeface="Times New Roman" panose="02020603050405020304" pitchFamily="18" charset="0"/>
              </a:rPr>
              <a:t> and </a:t>
            </a:r>
            <a:r>
              <a:rPr lang="en-US" sz="2000" b="1" kern="0" dirty="0">
                <a:solidFill>
                  <a:schemeClr val="accent3"/>
                </a:solidFill>
                <a:effectLst/>
                <a:ea typeface="Times New Roman" panose="02020603050405020304" pitchFamily="18" charset="0"/>
              </a:rPr>
              <a:t>home</a:t>
            </a:r>
            <a:r>
              <a:rPr lang="en-US" sz="2000" kern="0" dirty="0">
                <a:effectLst/>
                <a:ea typeface="Times New Roman" panose="02020603050405020304" pitchFamily="18" charset="0"/>
              </a:rPr>
              <a:t>—as absolute necessities. </a:t>
            </a:r>
            <a:endParaRPr lang="de-DE" sz="2000" dirty="0"/>
          </a:p>
        </p:txBody>
      </p:sp>
      <p:sp>
        <p:nvSpPr>
          <p:cNvPr id="8" name="Textfeld 7">
            <a:extLst>
              <a:ext uri="{FF2B5EF4-FFF2-40B4-BE49-F238E27FC236}">
                <a16:creationId xmlns:a16="http://schemas.microsoft.com/office/drawing/2014/main" id="{909D9E25-83AA-88D4-0535-A5E341136915}"/>
              </a:ext>
            </a:extLst>
          </p:cNvPr>
          <p:cNvSpPr txBox="1"/>
          <p:nvPr/>
        </p:nvSpPr>
        <p:spPr>
          <a:xfrm>
            <a:off x="270900" y="1858765"/>
            <a:ext cx="3053798" cy="3170099"/>
          </a:xfrm>
          <a:prstGeom prst="rect">
            <a:avLst/>
          </a:prstGeom>
          <a:noFill/>
        </p:spPr>
        <p:txBody>
          <a:bodyPr wrap="square">
            <a:spAutoFit/>
          </a:bodyPr>
          <a:lstStyle/>
          <a:p>
            <a:r>
              <a:rPr lang="en-US" sz="2000" kern="0" dirty="0">
                <a:effectLst/>
                <a:ea typeface="Times New Roman" panose="02020603050405020304" pitchFamily="18" charset="0"/>
              </a:rPr>
              <a:t>The following three types of </a:t>
            </a:r>
            <a:r>
              <a:rPr lang="en-US" sz="2000" b="1" kern="0" dirty="0">
                <a:solidFill>
                  <a:schemeClr val="accent1"/>
                </a:solidFill>
                <a:effectLst/>
                <a:ea typeface="Times New Roman" panose="02020603050405020304" pitchFamily="18" charset="0"/>
              </a:rPr>
              <a:t>economic</a:t>
            </a:r>
            <a:r>
              <a:rPr lang="en-US" sz="2000" kern="0" dirty="0">
                <a:effectLst/>
                <a:ea typeface="Times New Roman" panose="02020603050405020304" pitchFamily="18" charset="0"/>
              </a:rPr>
              <a:t>, </a:t>
            </a:r>
            <a:r>
              <a:rPr lang="en-US" sz="2000" b="1" kern="0" dirty="0">
                <a:solidFill>
                  <a:schemeClr val="accent2"/>
                </a:solidFill>
                <a:effectLst/>
                <a:ea typeface="Times New Roman" panose="02020603050405020304" pitchFamily="18" charset="0"/>
              </a:rPr>
              <a:t>social</a:t>
            </a:r>
            <a:r>
              <a:rPr lang="en-US" sz="2000" kern="0" dirty="0">
                <a:effectLst/>
                <a:ea typeface="Times New Roman" panose="02020603050405020304" pitchFamily="18" charset="0"/>
              </a:rPr>
              <a:t>, and </a:t>
            </a:r>
            <a:r>
              <a:rPr lang="en-US" sz="2000" b="1" kern="0" dirty="0">
                <a:solidFill>
                  <a:schemeClr val="accent6"/>
                </a:solidFill>
                <a:effectLst/>
                <a:ea typeface="Times New Roman" panose="02020603050405020304" pitchFamily="18" charset="0"/>
              </a:rPr>
              <a:t>cultural</a:t>
            </a:r>
            <a:r>
              <a:rPr lang="en-US" sz="2000" kern="0" dirty="0">
                <a:effectLst/>
                <a:ea typeface="Times New Roman" panose="02020603050405020304" pitchFamily="18" charset="0"/>
              </a:rPr>
              <a:t> well-being resources reflect </a:t>
            </a:r>
            <a:r>
              <a:rPr lang="en-US" sz="2000" kern="0" dirty="0">
                <a:effectLst/>
                <a:highlight>
                  <a:srgbClr val="FFFF00"/>
                </a:highlight>
                <a:ea typeface="Times New Roman" panose="02020603050405020304" pitchFamily="18" charset="0"/>
              </a:rPr>
              <a:t>Pierre Bourdieu’s (1986) capital </a:t>
            </a:r>
            <a:r>
              <a:rPr lang="en-US" sz="2000" kern="0" dirty="0">
                <a:effectLst/>
                <a:ea typeface="Times New Roman" panose="02020603050405020304" pitchFamily="18" charset="0"/>
              </a:rPr>
              <a:t>differentiation on the one hand, and </a:t>
            </a:r>
            <a:r>
              <a:rPr lang="en-US" sz="2000" kern="0" dirty="0">
                <a:effectLst/>
                <a:highlight>
                  <a:srgbClr val="FFFF00"/>
                </a:highlight>
                <a:ea typeface="Times New Roman" panose="02020603050405020304" pitchFamily="18" charset="0"/>
              </a:rPr>
              <a:t>Erik </a:t>
            </a:r>
            <a:r>
              <a:rPr lang="en-US" sz="2000" kern="0" dirty="0" err="1">
                <a:effectLst/>
                <a:highlight>
                  <a:srgbClr val="FFFF00"/>
                </a:highlight>
                <a:ea typeface="Times New Roman" panose="02020603050405020304" pitchFamily="18" charset="0"/>
              </a:rPr>
              <a:t>Allardt’s</a:t>
            </a:r>
            <a:r>
              <a:rPr lang="en-US" sz="2000" kern="0" dirty="0">
                <a:effectLst/>
                <a:highlight>
                  <a:srgbClr val="FFFF00"/>
                </a:highlight>
                <a:ea typeface="Times New Roman" panose="02020603050405020304" pitchFamily="18" charset="0"/>
              </a:rPr>
              <a:t> (1993) </a:t>
            </a:r>
            <a:r>
              <a:rPr lang="en-US" sz="2000" kern="0" dirty="0">
                <a:effectLst/>
                <a:ea typeface="Times New Roman" panose="02020603050405020304" pitchFamily="18" charset="0"/>
              </a:rPr>
              <a:t>distinction between </a:t>
            </a:r>
            <a:r>
              <a:rPr lang="en-US" sz="2000" kern="0" dirty="0">
                <a:effectLst/>
                <a:highlight>
                  <a:srgbClr val="FFFF00"/>
                </a:highlight>
                <a:ea typeface="Times New Roman" panose="02020603050405020304" pitchFamily="18" charset="0"/>
              </a:rPr>
              <a:t>having, loving, and being </a:t>
            </a:r>
            <a:r>
              <a:rPr lang="en-US" sz="2000" kern="0" dirty="0">
                <a:effectLst/>
                <a:ea typeface="Times New Roman" panose="02020603050405020304" pitchFamily="18" charset="0"/>
              </a:rPr>
              <a:t>on the other. </a:t>
            </a:r>
            <a:endParaRPr lang="de-DE" sz="2000" dirty="0"/>
          </a:p>
        </p:txBody>
      </p:sp>
      <p:sp>
        <p:nvSpPr>
          <p:cNvPr id="10" name="Textfeld 9">
            <a:extLst>
              <a:ext uri="{FF2B5EF4-FFF2-40B4-BE49-F238E27FC236}">
                <a16:creationId xmlns:a16="http://schemas.microsoft.com/office/drawing/2014/main" id="{55C5805E-F383-9FCD-9375-DD0432176BE2}"/>
              </a:ext>
            </a:extLst>
          </p:cNvPr>
          <p:cNvSpPr txBox="1"/>
          <p:nvPr/>
        </p:nvSpPr>
        <p:spPr>
          <a:xfrm>
            <a:off x="286960" y="5026729"/>
            <a:ext cx="3356883" cy="1631216"/>
          </a:xfrm>
          <a:prstGeom prst="rect">
            <a:avLst/>
          </a:prstGeom>
          <a:noFill/>
        </p:spPr>
        <p:txBody>
          <a:bodyPr wrap="square">
            <a:spAutoFit/>
          </a:bodyPr>
          <a:lstStyle/>
          <a:p>
            <a:r>
              <a:rPr lang="en-US" sz="2000" kern="0" dirty="0"/>
              <a:t>Each dimension is further differentiated by </a:t>
            </a:r>
            <a:r>
              <a:rPr lang="en-US" sz="2000" kern="0" dirty="0">
                <a:highlight>
                  <a:srgbClr val="FFFF00"/>
                </a:highlight>
              </a:rPr>
              <a:t>subdimensions </a:t>
            </a:r>
            <a:r>
              <a:rPr lang="en-US" sz="2000" kern="0" dirty="0"/>
              <a:t>– for </a:t>
            </a:r>
            <a:r>
              <a:rPr lang="en-US" sz="2000" i="1" kern="0" dirty="0">
                <a:highlight>
                  <a:srgbClr val="FFFF00"/>
                </a:highlight>
              </a:rPr>
              <a:t>positive aims </a:t>
            </a:r>
            <a:r>
              <a:rPr lang="en-US" sz="2000" kern="0" dirty="0">
                <a:highlight>
                  <a:srgbClr val="FFFF00"/>
                </a:highlight>
              </a:rPr>
              <a:t>and </a:t>
            </a:r>
            <a:r>
              <a:rPr lang="en-US" sz="2000" i="1" kern="0" dirty="0">
                <a:highlight>
                  <a:srgbClr val="FFFF00"/>
                </a:highlight>
              </a:rPr>
              <a:t>negative avoidances</a:t>
            </a:r>
            <a:r>
              <a:rPr lang="en-US" sz="2000" kern="0" dirty="0">
                <a:highlight>
                  <a:srgbClr val="FFFF00"/>
                </a:highlight>
              </a:rPr>
              <a:t> </a:t>
            </a:r>
            <a:r>
              <a:rPr lang="en-US" sz="2000" kern="0" dirty="0"/>
              <a:t>(loss aversion). </a:t>
            </a:r>
            <a:endParaRPr lang="de-DE" sz="2000" kern="0" dirty="0"/>
          </a:p>
        </p:txBody>
      </p:sp>
      <p:sp>
        <p:nvSpPr>
          <p:cNvPr id="12" name="Textfeld 11">
            <a:extLst>
              <a:ext uri="{FF2B5EF4-FFF2-40B4-BE49-F238E27FC236}">
                <a16:creationId xmlns:a16="http://schemas.microsoft.com/office/drawing/2014/main" id="{FD6CAE1F-B823-345F-4C63-9D30E934AB66}"/>
              </a:ext>
            </a:extLst>
          </p:cNvPr>
          <p:cNvSpPr txBox="1"/>
          <p:nvPr/>
        </p:nvSpPr>
        <p:spPr>
          <a:xfrm>
            <a:off x="3916017" y="646331"/>
            <a:ext cx="8146738" cy="369332"/>
          </a:xfrm>
          <a:prstGeom prst="rect">
            <a:avLst/>
          </a:prstGeom>
          <a:noFill/>
        </p:spPr>
        <p:txBody>
          <a:bodyPr wrap="square">
            <a:spAutoFit/>
          </a:bodyPr>
          <a:lstStyle/>
          <a:p>
            <a:r>
              <a:rPr lang="en-US" sz="1800" kern="0" dirty="0">
                <a:effectLst/>
                <a:latin typeface="Times New Roman" panose="02020603050405020304" pitchFamily="18" charset="0"/>
                <a:ea typeface="Times New Roman" panose="02020603050405020304" pitchFamily="18" charset="0"/>
              </a:rPr>
              <a:t>Social Reporting: </a:t>
            </a:r>
            <a:r>
              <a:rPr lang="en-US" sz="1800" kern="0" dirty="0">
                <a:effectLst/>
                <a:highlight>
                  <a:srgbClr val="FFFF00"/>
                </a:highlight>
                <a:latin typeface="Times New Roman" panose="02020603050405020304" pitchFamily="18" charset="0"/>
                <a:ea typeface="Times New Roman" panose="02020603050405020304" pitchFamily="18" charset="0"/>
              </a:rPr>
              <a:t>objective and subjective well-being indicators </a:t>
            </a:r>
            <a:r>
              <a:rPr lang="en-US" sz="1800" kern="0" dirty="0">
                <a:effectLst/>
                <a:latin typeface="Times New Roman" panose="02020603050405020304" pitchFamily="18" charset="0"/>
                <a:ea typeface="Times New Roman" panose="02020603050405020304" pitchFamily="18" charset="0"/>
              </a:rPr>
              <a:t>(Glatzer, Zapf 1984) </a:t>
            </a:r>
            <a:endParaRPr lang="de-DE" dirty="0"/>
          </a:p>
        </p:txBody>
      </p:sp>
      <p:sp>
        <p:nvSpPr>
          <p:cNvPr id="14" name="Textfeld 13">
            <a:extLst>
              <a:ext uri="{FF2B5EF4-FFF2-40B4-BE49-F238E27FC236}">
                <a16:creationId xmlns:a16="http://schemas.microsoft.com/office/drawing/2014/main" id="{D0A3DA1A-B4CD-EE68-7104-2E791D29047D}"/>
              </a:ext>
            </a:extLst>
          </p:cNvPr>
          <p:cNvSpPr txBox="1"/>
          <p:nvPr/>
        </p:nvSpPr>
        <p:spPr>
          <a:xfrm>
            <a:off x="3916017" y="1015663"/>
            <a:ext cx="7732643" cy="646331"/>
          </a:xfrm>
          <a:prstGeom prst="rect">
            <a:avLst/>
          </a:prstGeom>
          <a:noFill/>
        </p:spPr>
        <p:txBody>
          <a:bodyPr wrap="square">
            <a:spAutoFit/>
          </a:bodyPr>
          <a:lstStyle/>
          <a:p>
            <a:r>
              <a:rPr lang="en-US" kern="0" dirty="0">
                <a:latin typeface="Times New Roman" panose="02020603050405020304" pitchFamily="18" charset="0"/>
                <a:ea typeface="Times New Roman" panose="02020603050405020304" pitchFamily="18" charset="0"/>
              </a:rPr>
              <a:t>S</a:t>
            </a:r>
            <a:r>
              <a:rPr lang="en-US" sz="1800" kern="0" dirty="0">
                <a:effectLst/>
                <a:latin typeface="Times New Roman" panose="02020603050405020304" pitchFamily="18" charset="0"/>
                <a:ea typeface="Times New Roman" panose="02020603050405020304" pitchFamily="18" charset="0"/>
              </a:rPr>
              <a:t>ocial Indicators perspectives for </a:t>
            </a:r>
            <a:r>
              <a:rPr lang="en-US" sz="1800" kern="0" dirty="0">
                <a:effectLst/>
                <a:highlight>
                  <a:srgbClr val="FFFF00"/>
                </a:highlight>
                <a:latin typeface="Times New Roman" panose="02020603050405020304" pitchFamily="18" charset="0"/>
                <a:ea typeface="Times New Roman" panose="02020603050405020304" pitchFamily="18" charset="0"/>
              </a:rPr>
              <a:t>micro, </a:t>
            </a:r>
            <a:r>
              <a:rPr lang="en-US" sz="1800" kern="0" dirty="0" err="1">
                <a:effectLst/>
                <a:highlight>
                  <a:srgbClr val="FFFF00"/>
                </a:highlight>
                <a:latin typeface="Times New Roman" panose="02020603050405020304" pitchFamily="18" charset="0"/>
                <a:ea typeface="Times New Roman" panose="02020603050405020304" pitchFamily="18" charset="0"/>
              </a:rPr>
              <a:t>meso</a:t>
            </a:r>
            <a:r>
              <a:rPr lang="en-US" sz="1800" kern="0" dirty="0">
                <a:effectLst/>
                <a:highlight>
                  <a:srgbClr val="FFFF00"/>
                </a:highlight>
                <a:latin typeface="Times New Roman" panose="02020603050405020304" pitchFamily="18" charset="0"/>
                <a:ea typeface="Times New Roman" panose="02020603050405020304" pitchFamily="18" charset="0"/>
              </a:rPr>
              <a:t>, and macro aggregation levels </a:t>
            </a:r>
            <a:r>
              <a:rPr lang="en-US" sz="1800" kern="0" dirty="0">
                <a:effectLst/>
                <a:latin typeface="Times New Roman" panose="02020603050405020304" pitchFamily="18" charset="0"/>
                <a:ea typeface="Times New Roman" panose="02020603050405020304" pitchFamily="18" charset="0"/>
              </a:rPr>
              <a:t>(Noll 2018).</a:t>
            </a:r>
            <a:endParaRPr lang="de-DE" dirty="0"/>
          </a:p>
        </p:txBody>
      </p:sp>
      <p:sp>
        <p:nvSpPr>
          <p:cNvPr id="16" name="Textfeld 15">
            <a:extLst>
              <a:ext uri="{FF2B5EF4-FFF2-40B4-BE49-F238E27FC236}">
                <a16:creationId xmlns:a16="http://schemas.microsoft.com/office/drawing/2014/main" id="{6F71341E-2F7A-C72A-4B82-21FBF3E04BC4}"/>
              </a:ext>
            </a:extLst>
          </p:cNvPr>
          <p:cNvSpPr txBox="1"/>
          <p:nvPr/>
        </p:nvSpPr>
        <p:spPr>
          <a:xfrm>
            <a:off x="3993045" y="1608132"/>
            <a:ext cx="8146738" cy="369332"/>
          </a:xfrm>
          <a:prstGeom prst="rect">
            <a:avLst/>
          </a:prstGeom>
          <a:noFill/>
        </p:spPr>
        <p:txBody>
          <a:bodyPr wrap="square">
            <a:spAutoFit/>
          </a:bodyPr>
          <a:lstStyle/>
          <a:p>
            <a:r>
              <a:rPr lang="en-US" kern="0" dirty="0">
                <a:latin typeface="Times New Roman" panose="02020603050405020304" pitchFamily="18" charset="0"/>
                <a:ea typeface="Times New Roman" panose="02020603050405020304" pitchFamily="18" charset="0"/>
              </a:rPr>
              <a:t>S</a:t>
            </a:r>
            <a:r>
              <a:rPr lang="en-US" sz="1800" kern="0" dirty="0">
                <a:effectLst/>
                <a:latin typeface="Times New Roman" panose="02020603050405020304" pitchFamily="18" charset="0"/>
                <a:ea typeface="Times New Roman" panose="02020603050405020304" pitchFamily="18" charset="0"/>
              </a:rPr>
              <a:t>ocio-ecological perspective of </a:t>
            </a:r>
            <a:r>
              <a:rPr lang="en-US" kern="0" dirty="0">
                <a:highlight>
                  <a:srgbClr val="FFFF00"/>
                </a:highlight>
                <a:latin typeface="Times New Roman" panose="02020603050405020304" pitchFamily="18" charset="0"/>
                <a:ea typeface="Times New Roman" panose="02020603050405020304" pitchFamily="18" charset="0"/>
              </a:rPr>
              <a:t>interrelated </a:t>
            </a:r>
            <a:r>
              <a:rPr lang="en-US" sz="1800" kern="0" dirty="0">
                <a:effectLst/>
                <a:highlight>
                  <a:srgbClr val="FFFF00"/>
                </a:highlight>
                <a:latin typeface="Times New Roman" panose="02020603050405020304" pitchFamily="18" charset="0"/>
                <a:ea typeface="Times New Roman" panose="02020603050405020304" pitchFamily="18" charset="0"/>
              </a:rPr>
              <a:t>ecological spheres </a:t>
            </a:r>
            <a:r>
              <a:rPr lang="en-US" sz="1800" kern="0" dirty="0">
                <a:effectLst/>
                <a:latin typeface="Times New Roman" panose="02020603050405020304" pitchFamily="18" charset="0"/>
                <a:ea typeface="Times New Roman" panose="02020603050405020304" pitchFamily="18" charset="0"/>
              </a:rPr>
              <a:t>(Bronfenbrenner 1979)</a:t>
            </a:r>
            <a:endParaRPr lang="de-DE" dirty="0"/>
          </a:p>
        </p:txBody>
      </p:sp>
    </p:spTree>
    <p:extLst>
      <p:ext uri="{BB962C8B-B14F-4D97-AF65-F5344CB8AC3E}">
        <p14:creationId xmlns:p14="http://schemas.microsoft.com/office/powerpoint/2010/main" val="1162833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2446F89-65F5-7428-2D1C-0CB59454566B}"/>
              </a:ext>
            </a:extLst>
          </p:cNvPr>
          <p:cNvPicPr>
            <a:picLocks noChangeAspect="1"/>
          </p:cNvPicPr>
          <p:nvPr/>
        </p:nvPicPr>
        <p:blipFill>
          <a:blip r:embed="rId2"/>
          <a:stretch>
            <a:fillRect/>
          </a:stretch>
        </p:blipFill>
        <p:spPr>
          <a:xfrm>
            <a:off x="6934200" y="0"/>
            <a:ext cx="5168900" cy="3149576"/>
          </a:xfrm>
          <a:prstGeom prst="rect">
            <a:avLst/>
          </a:prstGeom>
        </p:spPr>
      </p:pic>
      <p:pic>
        <p:nvPicPr>
          <p:cNvPr id="5" name="Grafik 4">
            <a:extLst>
              <a:ext uri="{FF2B5EF4-FFF2-40B4-BE49-F238E27FC236}">
                <a16:creationId xmlns:a16="http://schemas.microsoft.com/office/drawing/2014/main" id="{A3731FC7-8B68-91CB-9BB4-9FECE168F9C3}"/>
              </a:ext>
            </a:extLst>
          </p:cNvPr>
          <p:cNvPicPr>
            <a:picLocks noChangeAspect="1"/>
          </p:cNvPicPr>
          <p:nvPr/>
        </p:nvPicPr>
        <p:blipFill>
          <a:blip r:embed="rId3"/>
          <a:stretch>
            <a:fillRect/>
          </a:stretch>
        </p:blipFill>
        <p:spPr>
          <a:xfrm>
            <a:off x="88900" y="2146506"/>
            <a:ext cx="7867650" cy="4711494"/>
          </a:xfrm>
          <a:prstGeom prst="rect">
            <a:avLst/>
          </a:prstGeom>
        </p:spPr>
      </p:pic>
      <p:sp>
        <p:nvSpPr>
          <p:cNvPr id="7" name="Textfeld 6">
            <a:extLst>
              <a:ext uri="{FF2B5EF4-FFF2-40B4-BE49-F238E27FC236}">
                <a16:creationId xmlns:a16="http://schemas.microsoft.com/office/drawing/2014/main" id="{A5B2887D-4A83-3CAE-A790-2569DFA300CE}"/>
              </a:ext>
            </a:extLst>
          </p:cNvPr>
          <p:cNvSpPr txBox="1"/>
          <p:nvPr/>
        </p:nvSpPr>
        <p:spPr>
          <a:xfrm>
            <a:off x="256483" y="311664"/>
            <a:ext cx="3439218" cy="400110"/>
          </a:xfrm>
          <a:prstGeom prst="rect">
            <a:avLst/>
          </a:prstGeom>
          <a:noFill/>
        </p:spPr>
        <p:txBody>
          <a:bodyPr wrap="square">
            <a:spAutoFit/>
          </a:bodyPr>
          <a:lstStyle/>
          <a:p>
            <a:r>
              <a:rPr lang="en-US" sz="2000" b="1" kern="0" spc="75" dirty="0">
                <a:solidFill>
                  <a:schemeClr val="accent5"/>
                </a:solidFill>
              </a:rPr>
              <a:t>Inequality and Diversity</a:t>
            </a:r>
            <a:endParaRPr lang="de-DE" sz="2000" dirty="0">
              <a:solidFill>
                <a:srgbClr val="C00000"/>
              </a:solidFill>
            </a:endParaRPr>
          </a:p>
        </p:txBody>
      </p:sp>
      <p:sp>
        <p:nvSpPr>
          <p:cNvPr id="8" name="Textfeld 7">
            <a:extLst>
              <a:ext uri="{FF2B5EF4-FFF2-40B4-BE49-F238E27FC236}">
                <a16:creationId xmlns:a16="http://schemas.microsoft.com/office/drawing/2014/main" id="{00A53CD9-A3F2-EE7D-CB45-358300C731CA}"/>
              </a:ext>
            </a:extLst>
          </p:cNvPr>
          <p:cNvSpPr txBox="1"/>
          <p:nvPr/>
        </p:nvSpPr>
        <p:spPr>
          <a:xfrm>
            <a:off x="256483" y="940042"/>
            <a:ext cx="3337617" cy="400110"/>
          </a:xfrm>
          <a:prstGeom prst="rect">
            <a:avLst/>
          </a:prstGeom>
          <a:noFill/>
        </p:spPr>
        <p:txBody>
          <a:bodyPr wrap="square">
            <a:spAutoFit/>
          </a:bodyPr>
          <a:lstStyle/>
          <a:p>
            <a:r>
              <a:rPr lang="en-US" sz="2000" b="1" kern="0" spc="75" dirty="0">
                <a:solidFill>
                  <a:srgbClr val="00B050"/>
                </a:solidFill>
              </a:rPr>
              <a:t>HH-Net-</a:t>
            </a:r>
            <a:r>
              <a:rPr lang="en-US" sz="2000" b="1" kern="0" spc="75" dirty="0" err="1">
                <a:solidFill>
                  <a:srgbClr val="00B050"/>
                </a:solidFill>
              </a:rPr>
              <a:t>Eq.Incomes</a:t>
            </a:r>
            <a:endParaRPr lang="de-DE" sz="2000" dirty="0">
              <a:solidFill>
                <a:srgbClr val="00B050"/>
              </a:solidFill>
            </a:endParaRPr>
          </a:p>
        </p:txBody>
      </p:sp>
      <p:sp>
        <p:nvSpPr>
          <p:cNvPr id="3" name="Textfeld 2">
            <a:extLst>
              <a:ext uri="{FF2B5EF4-FFF2-40B4-BE49-F238E27FC236}">
                <a16:creationId xmlns:a16="http://schemas.microsoft.com/office/drawing/2014/main" id="{30FF41DC-9168-48A6-A671-20CBC290444C}"/>
              </a:ext>
            </a:extLst>
          </p:cNvPr>
          <p:cNvSpPr txBox="1"/>
          <p:nvPr/>
        </p:nvSpPr>
        <p:spPr>
          <a:xfrm>
            <a:off x="3389755" y="970820"/>
            <a:ext cx="3337617" cy="369332"/>
          </a:xfrm>
          <a:prstGeom prst="rect">
            <a:avLst/>
          </a:prstGeom>
          <a:noFill/>
        </p:spPr>
        <p:txBody>
          <a:bodyPr wrap="square">
            <a:spAutoFit/>
          </a:bodyPr>
          <a:lstStyle/>
          <a:p>
            <a:r>
              <a:rPr lang="de-DE" b="1" dirty="0" err="1">
                <a:solidFill>
                  <a:srgbClr val="FF0000"/>
                </a:solidFill>
                <a:latin typeface="Courier New" panose="02070309020205020404" pitchFamily="49" charset="0"/>
                <a:cs typeface="Courier New" panose="02070309020205020404" pitchFamily="49" charset="0"/>
              </a:rPr>
              <a:t>mgdiv</a:t>
            </a:r>
            <a:r>
              <a:rPr lang="de-DE" b="1" dirty="0">
                <a:solidFill>
                  <a:srgbClr val="FF0000"/>
                </a:solidFill>
                <a:latin typeface="Courier New" panose="02070309020205020404" pitchFamily="49" charset="0"/>
                <a:cs typeface="Courier New" panose="02070309020205020404" pitchFamily="49" charset="0"/>
              </a:rPr>
              <a:t> – </a:t>
            </a:r>
            <a:r>
              <a:rPr lang="de-DE" b="1" dirty="0" err="1">
                <a:solidFill>
                  <a:srgbClr val="FF0000"/>
                </a:solidFill>
                <a:latin typeface="Courier New" panose="02070309020205020404" pitchFamily="49" charset="0"/>
                <a:cs typeface="Courier New" panose="02070309020205020404" pitchFamily="49" charset="0"/>
              </a:rPr>
              <a:t>one</a:t>
            </a:r>
            <a:r>
              <a:rPr lang="de-DE" b="1" dirty="0">
                <a:solidFill>
                  <a:srgbClr val="FF0000"/>
                </a:solidFill>
                <a:latin typeface="Courier New" panose="02070309020205020404" pitchFamily="49" charset="0"/>
                <a:cs typeface="Courier New" panose="02070309020205020404" pitchFamily="49" charset="0"/>
              </a:rPr>
              <a:t>-dimensional </a:t>
            </a:r>
            <a:endParaRPr lang="de-DE" dirty="0"/>
          </a:p>
        </p:txBody>
      </p:sp>
    </p:spTree>
    <p:extLst>
      <p:ext uri="{BB962C8B-B14F-4D97-AF65-F5344CB8AC3E}">
        <p14:creationId xmlns:p14="http://schemas.microsoft.com/office/powerpoint/2010/main" val="30554488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A092C90-E41E-EB52-95C3-F0C6A164AE4A}"/>
              </a:ext>
            </a:extLst>
          </p:cNvPr>
          <p:cNvPicPr>
            <a:picLocks noChangeAspect="1"/>
          </p:cNvPicPr>
          <p:nvPr/>
        </p:nvPicPr>
        <p:blipFill>
          <a:blip r:embed="rId2"/>
          <a:stretch>
            <a:fillRect/>
          </a:stretch>
        </p:blipFill>
        <p:spPr>
          <a:xfrm>
            <a:off x="769833" y="721217"/>
            <a:ext cx="8033873" cy="3106921"/>
          </a:xfrm>
          <a:prstGeom prst="rect">
            <a:avLst/>
          </a:prstGeom>
        </p:spPr>
      </p:pic>
      <p:sp>
        <p:nvSpPr>
          <p:cNvPr id="5" name="Textfeld 4">
            <a:extLst>
              <a:ext uri="{FF2B5EF4-FFF2-40B4-BE49-F238E27FC236}">
                <a16:creationId xmlns:a16="http://schemas.microsoft.com/office/drawing/2014/main" id="{585E2E66-B4CC-3971-297D-4932250EE1BC}"/>
              </a:ext>
            </a:extLst>
          </p:cNvPr>
          <p:cNvSpPr txBox="1"/>
          <p:nvPr/>
        </p:nvSpPr>
        <p:spPr>
          <a:xfrm>
            <a:off x="1031182" y="210064"/>
            <a:ext cx="9941618" cy="461665"/>
          </a:xfrm>
          <a:prstGeom prst="rect">
            <a:avLst/>
          </a:prstGeom>
          <a:noFill/>
        </p:spPr>
        <p:txBody>
          <a:bodyPr wrap="square">
            <a:spAutoFit/>
          </a:bodyPr>
          <a:lstStyle/>
          <a:p>
            <a:r>
              <a:rPr lang="en-US" sz="2400" b="1" kern="0" spc="75" dirty="0">
                <a:solidFill>
                  <a:schemeClr val="accent5"/>
                </a:solidFill>
              </a:rPr>
              <a:t>Individual Multidimensional Weighting Scheme and Rescaling</a:t>
            </a:r>
            <a:endParaRPr lang="de-DE" sz="2400" dirty="0">
              <a:solidFill>
                <a:srgbClr val="C00000"/>
              </a:solidFill>
            </a:endParaRPr>
          </a:p>
        </p:txBody>
      </p:sp>
      <p:pic>
        <p:nvPicPr>
          <p:cNvPr id="7" name="Grafik 6">
            <a:extLst>
              <a:ext uri="{FF2B5EF4-FFF2-40B4-BE49-F238E27FC236}">
                <a16:creationId xmlns:a16="http://schemas.microsoft.com/office/drawing/2014/main" id="{757B74DC-FB3E-A024-1BEF-C0EC9277D087}"/>
              </a:ext>
            </a:extLst>
          </p:cNvPr>
          <p:cNvPicPr>
            <a:picLocks noChangeAspect="1"/>
          </p:cNvPicPr>
          <p:nvPr/>
        </p:nvPicPr>
        <p:blipFill>
          <a:blip r:embed="rId3"/>
          <a:stretch>
            <a:fillRect/>
          </a:stretch>
        </p:blipFill>
        <p:spPr>
          <a:xfrm>
            <a:off x="3953814" y="4378511"/>
            <a:ext cx="7721013" cy="2133733"/>
          </a:xfrm>
          <a:prstGeom prst="rect">
            <a:avLst/>
          </a:prstGeom>
        </p:spPr>
      </p:pic>
    </p:spTree>
    <p:extLst>
      <p:ext uri="{BB962C8B-B14F-4D97-AF65-F5344CB8AC3E}">
        <p14:creationId xmlns:p14="http://schemas.microsoft.com/office/powerpoint/2010/main" val="731869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99642AC-08D7-BED4-05BC-99D4E717D3EF}"/>
              </a:ext>
            </a:extLst>
          </p:cNvPr>
          <p:cNvPicPr>
            <a:picLocks noChangeAspect="1"/>
          </p:cNvPicPr>
          <p:nvPr/>
        </p:nvPicPr>
        <p:blipFill>
          <a:blip r:embed="rId2"/>
          <a:stretch>
            <a:fillRect/>
          </a:stretch>
        </p:blipFill>
        <p:spPr>
          <a:xfrm>
            <a:off x="1441450" y="752475"/>
            <a:ext cx="9309100" cy="5353050"/>
          </a:xfrm>
          <a:prstGeom prst="rect">
            <a:avLst/>
          </a:prstGeom>
        </p:spPr>
      </p:pic>
    </p:spTree>
    <p:extLst>
      <p:ext uri="{BB962C8B-B14F-4D97-AF65-F5344CB8AC3E}">
        <p14:creationId xmlns:p14="http://schemas.microsoft.com/office/powerpoint/2010/main" val="4208264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6853" y="404298"/>
            <a:ext cx="10515600" cy="2852737"/>
          </a:xfrm>
        </p:spPr>
        <p:txBody>
          <a:bodyPr/>
          <a:lstStyle/>
          <a:p>
            <a:pPr algn="r"/>
            <a:r>
              <a:rPr lang="de-DE" dirty="0" err="1">
                <a:solidFill>
                  <a:srgbClr val="0070C0"/>
                </a:solidFill>
              </a:rPr>
              <a:t>Results</a:t>
            </a:r>
            <a:r>
              <a:rPr lang="de-DE" dirty="0">
                <a:solidFill>
                  <a:srgbClr val="0070C0"/>
                </a:solidFill>
              </a:rPr>
              <a:t> </a:t>
            </a:r>
            <a:r>
              <a:rPr lang="en-US" dirty="0">
                <a:solidFill>
                  <a:srgbClr val="0070C0"/>
                </a:solidFill>
              </a:rPr>
              <a:t> </a:t>
            </a:r>
            <a:br>
              <a:rPr lang="en-US" dirty="0"/>
            </a:br>
            <a:endParaRPr lang="de-DE" dirty="0"/>
          </a:p>
        </p:txBody>
      </p:sp>
      <p:sp>
        <p:nvSpPr>
          <p:cNvPr id="3" name="Textplatzhalter 2"/>
          <p:cNvSpPr>
            <a:spLocks noGrp="1"/>
          </p:cNvSpPr>
          <p:nvPr>
            <p:ph type="body" idx="1"/>
          </p:nvPr>
        </p:nvSpPr>
        <p:spPr>
          <a:xfrm>
            <a:off x="708337" y="4589463"/>
            <a:ext cx="10994115" cy="1972702"/>
          </a:xfrm>
        </p:spPr>
        <p:txBody>
          <a:bodyPr>
            <a:normAutofit/>
          </a:bodyPr>
          <a:lstStyle/>
          <a:p>
            <a:r>
              <a:rPr lang="de-DE" b="1" dirty="0"/>
              <a:t>[4]	</a:t>
            </a:r>
            <a:r>
              <a:rPr lang="de-DE" b="1" dirty="0" err="1"/>
              <a:t>Results</a:t>
            </a:r>
            <a:r>
              <a:rPr lang="de-DE" b="1" dirty="0"/>
              <a:t> – </a:t>
            </a:r>
            <a:r>
              <a:rPr lang="de-DE" sz="2400" dirty="0"/>
              <a:t>Urban Population | Income, Multi-dimensional (</a:t>
            </a:r>
            <a:r>
              <a:rPr lang="de-DE" sz="2400" dirty="0" err="1"/>
              <a:t>Economic</a:t>
            </a:r>
            <a:r>
              <a:rPr lang="de-DE" sz="2400" dirty="0"/>
              <a:t>) Well-</a:t>
            </a:r>
            <a:r>
              <a:rPr lang="de-DE" sz="2400" dirty="0" err="1"/>
              <a:t>Being</a:t>
            </a:r>
            <a:endParaRPr lang="de-DE" b="1" dirty="0"/>
          </a:p>
          <a:p>
            <a:r>
              <a:rPr lang="de-DE" dirty="0"/>
              <a:t>	4.1	AF </a:t>
            </a:r>
            <a:r>
              <a:rPr lang="en-US" dirty="0"/>
              <a:t>Fixed-fuzzy-approach for deprivation(s) and well-being(s)</a:t>
            </a:r>
            <a:endParaRPr lang="de-DE" dirty="0"/>
          </a:p>
          <a:p>
            <a:r>
              <a:rPr lang="de-DE" dirty="0"/>
              <a:t>	4.2	Gini-</a:t>
            </a:r>
            <a:r>
              <a:rPr lang="de-DE" dirty="0" err="1"/>
              <a:t>based</a:t>
            </a:r>
            <a:r>
              <a:rPr lang="de-DE" dirty="0"/>
              <a:t> </a:t>
            </a:r>
            <a:r>
              <a:rPr lang="de-DE" dirty="0" err="1"/>
              <a:t>inequality</a:t>
            </a:r>
            <a:r>
              <a:rPr lang="de-DE" dirty="0"/>
              <a:t>(</a:t>
            </a:r>
            <a:r>
              <a:rPr lang="de-DE" dirty="0" err="1"/>
              <a:t>ies</a:t>
            </a:r>
            <a:r>
              <a:rPr lang="de-DE" dirty="0"/>
              <a:t>) and </a:t>
            </a:r>
            <a:r>
              <a:rPr lang="de-DE" dirty="0" err="1"/>
              <a:t>diversity</a:t>
            </a:r>
            <a:r>
              <a:rPr lang="de-DE" dirty="0"/>
              <a:t>(</a:t>
            </a:r>
            <a:r>
              <a:rPr lang="de-DE" dirty="0" err="1"/>
              <a:t>ies</a:t>
            </a:r>
            <a:r>
              <a:rPr lang="de-DE" dirty="0"/>
              <a:t>)</a:t>
            </a:r>
          </a:p>
          <a:p>
            <a:r>
              <a:rPr lang="de-DE" dirty="0"/>
              <a:t>	</a:t>
            </a:r>
          </a:p>
        </p:txBody>
      </p:sp>
    </p:spTree>
    <p:extLst>
      <p:ext uri="{BB962C8B-B14F-4D97-AF65-F5344CB8AC3E}">
        <p14:creationId xmlns:p14="http://schemas.microsoft.com/office/powerpoint/2010/main" val="28006288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E83AA32-8E47-80E7-7BA1-510053455608}"/>
              </a:ext>
            </a:extLst>
          </p:cNvPr>
          <p:cNvPicPr>
            <a:picLocks noChangeAspect="1"/>
          </p:cNvPicPr>
          <p:nvPr/>
        </p:nvPicPr>
        <p:blipFill>
          <a:blip r:embed="rId2"/>
          <a:stretch>
            <a:fillRect/>
          </a:stretch>
        </p:blipFill>
        <p:spPr>
          <a:xfrm>
            <a:off x="1408429" y="11793"/>
            <a:ext cx="8207287" cy="3860800"/>
          </a:xfrm>
          <a:prstGeom prst="rect">
            <a:avLst/>
          </a:prstGeom>
        </p:spPr>
      </p:pic>
      <p:pic>
        <p:nvPicPr>
          <p:cNvPr id="5" name="Grafik 4">
            <a:extLst>
              <a:ext uri="{FF2B5EF4-FFF2-40B4-BE49-F238E27FC236}">
                <a16:creationId xmlns:a16="http://schemas.microsoft.com/office/drawing/2014/main" id="{A7F5E25F-2746-B848-F1ED-4CF5F910E14E}"/>
              </a:ext>
            </a:extLst>
          </p:cNvPr>
          <p:cNvPicPr>
            <a:picLocks noChangeAspect="1"/>
          </p:cNvPicPr>
          <p:nvPr/>
        </p:nvPicPr>
        <p:blipFill>
          <a:blip r:embed="rId3"/>
          <a:stretch>
            <a:fillRect/>
          </a:stretch>
        </p:blipFill>
        <p:spPr>
          <a:xfrm>
            <a:off x="0" y="3872593"/>
            <a:ext cx="6035434" cy="2985408"/>
          </a:xfrm>
          <a:prstGeom prst="rect">
            <a:avLst/>
          </a:prstGeom>
        </p:spPr>
      </p:pic>
      <p:pic>
        <p:nvPicPr>
          <p:cNvPr id="6" name="Grafik 5">
            <a:extLst>
              <a:ext uri="{FF2B5EF4-FFF2-40B4-BE49-F238E27FC236}">
                <a16:creationId xmlns:a16="http://schemas.microsoft.com/office/drawing/2014/main" id="{F65ECE07-367A-542A-3A22-E2F31D49CB4D}"/>
              </a:ext>
            </a:extLst>
          </p:cNvPr>
          <p:cNvPicPr>
            <a:picLocks noChangeAspect="1"/>
          </p:cNvPicPr>
          <p:nvPr/>
        </p:nvPicPr>
        <p:blipFill>
          <a:blip r:embed="rId4"/>
          <a:stretch>
            <a:fillRect/>
          </a:stretch>
        </p:blipFill>
        <p:spPr>
          <a:xfrm>
            <a:off x="6123969" y="3860800"/>
            <a:ext cx="6068031" cy="2997201"/>
          </a:xfrm>
          <a:prstGeom prst="rect">
            <a:avLst/>
          </a:prstGeom>
        </p:spPr>
      </p:pic>
      <p:sp>
        <p:nvSpPr>
          <p:cNvPr id="7" name="Textfeld 6">
            <a:extLst>
              <a:ext uri="{FF2B5EF4-FFF2-40B4-BE49-F238E27FC236}">
                <a16:creationId xmlns:a16="http://schemas.microsoft.com/office/drawing/2014/main" id="{170083A4-6F65-2C98-B785-0A4C2A64DF89}"/>
              </a:ext>
            </a:extLst>
          </p:cNvPr>
          <p:cNvSpPr txBox="1"/>
          <p:nvPr/>
        </p:nvSpPr>
        <p:spPr>
          <a:xfrm>
            <a:off x="1789043" y="4005469"/>
            <a:ext cx="2146852" cy="369332"/>
          </a:xfrm>
          <a:prstGeom prst="rect">
            <a:avLst/>
          </a:prstGeom>
          <a:noFill/>
        </p:spPr>
        <p:txBody>
          <a:bodyPr wrap="square" rtlCol="0">
            <a:spAutoFit/>
          </a:bodyPr>
          <a:lstStyle/>
          <a:p>
            <a:r>
              <a:rPr lang="de-DE" dirty="0"/>
              <a:t>HH-Net-</a:t>
            </a:r>
            <a:r>
              <a:rPr lang="de-DE" dirty="0" err="1"/>
              <a:t>eq.Income</a:t>
            </a:r>
            <a:endParaRPr lang="de-DE" dirty="0"/>
          </a:p>
        </p:txBody>
      </p:sp>
      <p:sp>
        <p:nvSpPr>
          <p:cNvPr id="8" name="Textfeld 7">
            <a:extLst>
              <a:ext uri="{FF2B5EF4-FFF2-40B4-BE49-F238E27FC236}">
                <a16:creationId xmlns:a16="http://schemas.microsoft.com/office/drawing/2014/main" id="{25863CF9-45EE-AFE8-2621-FFC6D1590CAA}"/>
              </a:ext>
            </a:extLst>
          </p:cNvPr>
          <p:cNvSpPr txBox="1"/>
          <p:nvPr/>
        </p:nvSpPr>
        <p:spPr>
          <a:xfrm>
            <a:off x="8162407" y="4005469"/>
            <a:ext cx="2146852" cy="369332"/>
          </a:xfrm>
          <a:prstGeom prst="rect">
            <a:avLst/>
          </a:prstGeom>
          <a:noFill/>
        </p:spPr>
        <p:txBody>
          <a:bodyPr wrap="square" rtlCol="0">
            <a:spAutoFit/>
          </a:bodyPr>
          <a:lstStyle/>
          <a:p>
            <a:r>
              <a:rPr lang="de-DE" dirty="0"/>
              <a:t>Life </a:t>
            </a:r>
            <a:r>
              <a:rPr lang="de-DE" dirty="0" err="1"/>
              <a:t>Satisfaction</a:t>
            </a:r>
            <a:endParaRPr lang="de-DE" dirty="0"/>
          </a:p>
        </p:txBody>
      </p:sp>
    </p:spTree>
    <p:extLst>
      <p:ext uri="{BB962C8B-B14F-4D97-AF65-F5344CB8AC3E}">
        <p14:creationId xmlns:p14="http://schemas.microsoft.com/office/powerpoint/2010/main" val="20907036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0A20B54-CF22-14C8-36A7-CEA6EAD8E47D}"/>
              </a:ext>
            </a:extLst>
          </p:cNvPr>
          <p:cNvPicPr>
            <a:picLocks noChangeAspect="1"/>
          </p:cNvPicPr>
          <p:nvPr/>
        </p:nvPicPr>
        <p:blipFill>
          <a:blip r:embed="rId2"/>
          <a:stretch>
            <a:fillRect/>
          </a:stretch>
        </p:blipFill>
        <p:spPr>
          <a:xfrm>
            <a:off x="6680200" y="0"/>
            <a:ext cx="5511800" cy="2803415"/>
          </a:xfrm>
          <a:prstGeom prst="rect">
            <a:avLst/>
          </a:prstGeom>
        </p:spPr>
      </p:pic>
      <p:pic>
        <p:nvPicPr>
          <p:cNvPr id="5" name="Grafik 4">
            <a:extLst>
              <a:ext uri="{FF2B5EF4-FFF2-40B4-BE49-F238E27FC236}">
                <a16:creationId xmlns:a16="http://schemas.microsoft.com/office/drawing/2014/main" id="{6B451634-B8B5-626A-2DBB-287A3C6D50E2}"/>
              </a:ext>
            </a:extLst>
          </p:cNvPr>
          <p:cNvPicPr>
            <a:picLocks noChangeAspect="1"/>
          </p:cNvPicPr>
          <p:nvPr/>
        </p:nvPicPr>
        <p:blipFill>
          <a:blip r:embed="rId3"/>
          <a:stretch>
            <a:fillRect/>
          </a:stretch>
        </p:blipFill>
        <p:spPr>
          <a:xfrm>
            <a:off x="0" y="2104676"/>
            <a:ext cx="7937500" cy="4753324"/>
          </a:xfrm>
          <a:prstGeom prst="rect">
            <a:avLst/>
          </a:prstGeom>
        </p:spPr>
      </p:pic>
      <p:sp>
        <p:nvSpPr>
          <p:cNvPr id="8" name="Textfeld 7">
            <a:extLst>
              <a:ext uri="{FF2B5EF4-FFF2-40B4-BE49-F238E27FC236}">
                <a16:creationId xmlns:a16="http://schemas.microsoft.com/office/drawing/2014/main" id="{5EC4585A-D68D-6AB1-0601-E86AA39C522D}"/>
              </a:ext>
            </a:extLst>
          </p:cNvPr>
          <p:cNvSpPr txBox="1"/>
          <p:nvPr/>
        </p:nvSpPr>
        <p:spPr>
          <a:xfrm>
            <a:off x="256483" y="311664"/>
            <a:ext cx="3439218" cy="400110"/>
          </a:xfrm>
          <a:prstGeom prst="rect">
            <a:avLst/>
          </a:prstGeom>
          <a:noFill/>
        </p:spPr>
        <p:txBody>
          <a:bodyPr wrap="square">
            <a:spAutoFit/>
          </a:bodyPr>
          <a:lstStyle/>
          <a:p>
            <a:r>
              <a:rPr lang="en-US" sz="2000" b="1" kern="0" spc="75" dirty="0">
                <a:solidFill>
                  <a:schemeClr val="accent5"/>
                </a:solidFill>
              </a:rPr>
              <a:t>Deprivation and Well-Being</a:t>
            </a:r>
            <a:endParaRPr lang="de-DE" sz="2000" dirty="0">
              <a:solidFill>
                <a:srgbClr val="C00000"/>
              </a:solidFill>
            </a:endParaRPr>
          </a:p>
        </p:txBody>
      </p:sp>
      <p:sp>
        <p:nvSpPr>
          <p:cNvPr id="9" name="Textfeld 8">
            <a:extLst>
              <a:ext uri="{FF2B5EF4-FFF2-40B4-BE49-F238E27FC236}">
                <a16:creationId xmlns:a16="http://schemas.microsoft.com/office/drawing/2014/main" id="{01EF10C8-399F-7214-1AA7-7EB90D6F3A3B}"/>
              </a:ext>
            </a:extLst>
          </p:cNvPr>
          <p:cNvSpPr txBox="1"/>
          <p:nvPr/>
        </p:nvSpPr>
        <p:spPr>
          <a:xfrm>
            <a:off x="256483" y="940042"/>
            <a:ext cx="3337617" cy="400110"/>
          </a:xfrm>
          <a:prstGeom prst="rect">
            <a:avLst/>
          </a:prstGeom>
          <a:noFill/>
        </p:spPr>
        <p:txBody>
          <a:bodyPr wrap="square">
            <a:spAutoFit/>
          </a:bodyPr>
          <a:lstStyle/>
          <a:p>
            <a:r>
              <a:rPr lang="en-US" sz="2000" b="1" kern="0" spc="75" dirty="0">
                <a:solidFill>
                  <a:srgbClr val="C00000"/>
                </a:solidFill>
              </a:rPr>
              <a:t>HH-Net-</a:t>
            </a:r>
            <a:r>
              <a:rPr lang="en-US" sz="2000" b="1" kern="0" spc="75" dirty="0" err="1">
                <a:solidFill>
                  <a:srgbClr val="C00000"/>
                </a:solidFill>
              </a:rPr>
              <a:t>Eq.Incomes</a:t>
            </a:r>
            <a:endParaRPr lang="de-DE" sz="2000" dirty="0">
              <a:solidFill>
                <a:srgbClr val="C00000"/>
              </a:solidFill>
            </a:endParaRPr>
          </a:p>
        </p:txBody>
      </p:sp>
    </p:spTree>
    <p:extLst>
      <p:ext uri="{BB962C8B-B14F-4D97-AF65-F5344CB8AC3E}">
        <p14:creationId xmlns:p14="http://schemas.microsoft.com/office/powerpoint/2010/main" val="13815399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2446F89-65F5-7428-2D1C-0CB59454566B}"/>
              </a:ext>
            </a:extLst>
          </p:cNvPr>
          <p:cNvPicPr>
            <a:picLocks noChangeAspect="1"/>
          </p:cNvPicPr>
          <p:nvPr/>
        </p:nvPicPr>
        <p:blipFill>
          <a:blip r:embed="rId2"/>
          <a:stretch>
            <a:fillRect/>
          </a:stretch>
        </p:blipFill>
        <p:spPr>
          <a:xfrm>
            <a:off x="6934200" y="0"/>
            <a:ext cx="5168900" cy="3149576"/>
          </a:xfrm>
          <a:prstGeom prst="rect">
            <a:avLst/>
          </a:prstGeom>
        </p:spPr>
      </p:pic>
      <p:pic>
        <p:nvPicPr>
          <p:cNvPr id="5" name="Grafik 4">
            <a:extLst>
              <a:ext uri="{FF2B5EF4-FFF2-40B4-BE49-F238E27FC236}">
                <a16:creationId xmlns:a16="http://schemas.microsoft.com/office/drawing/2014/main" id="{A3731FC7-8B68-91CB-9BB4-9FECE168F9C3}"/>
              </a:ext>
            </a:extLst>
          </p:cNvPr>
          <p:cNvPicPr>
            <a:picLocks noChangeAspect="1"/>
          </p:cNvPicPr>
          <p:nvPr/>
        </p:nvPicPr>
        <p:blipFill>
          <a:blip r:embed="rId3"/>
          <a:stretch>
            <a:fillRect/>
          </a:stretch>
        </p:blipFill>
        <p:spPr>
          <a:xfrm>
            <a:off x="88900" y="2146506"/>
            <a:ext cx="7867650" cy="4711494"/>
          </a:xfrm>
          <a:prstGeom prst="rect">
            <a:avLst/>
          </a:prstGeom>
        </p:spPr>
      </p:pic>
      <p:sp>
        <p:nvSpPr>
          <p:cNvPr id="7" name="Textfeld 6">
            <a:extLst>
              <a:ext uri="{FF2B5EF4-FFF2-40B4-BE49-F238E27FC236}">
                <a16:creationId xmlns:a16="http://schemas.microsoft.com/office/drawing/2014/main" id="{A5B2887D-4A83-3CAE-A790-2569DFA300CE}"/>
              </a:ext>
            </a:extLst>
          </p:cNvPr>
          <p:cNvSpPr txBox="1"/>
          <p:nvPr/>
        </p:nvSpPr>
        <p:spPr>
          <a:xfrm>
            <a:off x="256483" y="311664"/>
            <a:ext cx="3439218" cy="400110"/>
          </a:xfrm>
          <a:prstGeom prst="rect">
            <a:avLst/>
          </a:prstGeom>
          <a:noFill/>
        </p:spPr>
        <p:txBody>
          <a:bodyPr wrap="square">
            <a:spAutoFit/>
          </a:bodyPr>
          <a:lstStyle/>
          <a:p>
            <a:r>
              <a:rPr lang="en-US" sz="2000" b="1" kern="0" spc="75" dirty="0">
                <a:solidFill>
                  <a:schemeClr val="accent5"/>
                </a:solidFill>
              </a:rPr>
              <a:t>Inequality and Diversity</a:t>
            </a:r>
            <a:endParaRPr lang="de-DE" sz="2000" dirty="0">
              <a:solidFill>
                <a:srgbClr val="C00000"/>
              </a:solidFill>
            </a:endParaRPr>
          </a:p>
        </p:txBody>
      </p:sp>
      <p:sp>
        <p:nvSpPr>
          <p:cNvPr id="8" name="Textfeld 7">
            <a:extLst>
              <a:ext uri="{FF2B5EF4-FFF2-40B4-BE49-F238E27FC236}">
                <a16:creationId xmlns:a16="http://schemas.microsoft.com/office/drawing/2014/main" id="{00A53CD9-A3F2-EE7D-CB45-358300C731CA}"/>
              </a:ext>
            </a:extLst>
          </p:cNvPr>
          <p:cNvSpPr txBox="1"/>
          <p:nvPr/>
        </p:nvSpPr>
        <p:spPr>
          <a:xfrm>
            <a:off x="256483" y="940042"/>
            <a:ext cx="3337617" cy="400110"/>
          </a:xfrm>
          <a:prstGeom prst="rect">
            <a:avLst/>
          </a:prstGeom>
          <a:noFill/>
        </p:spPr>
        <p:txBody>
          <a:bodyPr wrap="square">
            <a:spAutoFit/>
          </a:bodyPr>
          <a:lstStyle/>
          <a:p>
            <a:r>
              <a:rPr lang="en-US" sz="2000" b="1" kern="0" spc="75" dirty="0">
                <a:solidFill>
                  <a:srgbClr val="C00000"/>
                </a:solidFill>
              </a:rPr>
              <a:t>HH-Net-</a:t>
            </a:r>
            <a:r>
              <a:rPr lang="en-US" sz="2000" b="1" kern="0" spc="75" dirty="0" err="1">
                <a:solidFill>
                  <a:srgbClr val="C00000"/>
                </a:solidFill>
              </a:rPr>
              <a:t>Eq.Incomes</a:t>
            </a:r>
            <a:endParaRPr lang="de-DE" sz="2000" dirty="0">
              <a:solidFill>
                <a:srgbClr val="C00000"/>
              </a:solidFill>
            </a:endParaRPr>
          </a:p>
        </p:txBody>
      </p:sp>
    </p:spTree>
    <p:extLst>
      <p:ext uri="{BB962C8B-B14F-4D97-AF65-F5344CB8AC3E}">
        <p14:creationId xmlns:p14="http://schemas.microsoft.com/office/powerpoint/2010/main" val="24550508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EB37DF3-5914-C7E5-06FC-85D68EDF6BA3}"/>
              </a:ext>
            </a:extLst>
          </p:cNvPr>
          <p:cNvPicPr>
            <a:picLocks noChangeAspect="1"/>
          </p:cNvPicPr>
          <p:nvPr/>
        </p:nvPicPr>
        <p:blipFill>
          <a:blip r:embed="rId2"/>
          <a:stretch>
            <a:fillRect/>
          </a:stretch>
        </p:blipFill>
        <p:spPr>
          <a:xfrm>
            <a:off x="529652" y="1231900"/>
            <a:ext cx="11494958" cy="5435600"/>
          </a:xfrm>
          <a:prstGeom prst="rect">
            <a:avLst/>
          </a:prstGeom>
        </p:spPr>
      </p:pic>
      <p:sp>
        <p:nvSpPr>
          <p:cNvPr id="6" name="Textfeld 5">
            <a:extLst>
              <a:ext uri="{FF2B5EF4-FFF2-40B4-BE49-F238E27FC236}">
                <a16:creationId xmlns:a16="http://schemas.microsoft.com/office/drawing/2014/main" id="{689E66E1-149A-EB6D-A5F6-B94736353C5B}"/>
              </a:ext>
            </a:extLst>
          </p:cNvPr>
          <p:cNvSpPr txBox="1"/>
          <p:nvPr/>
        </p:nvSpPr>
        <p:spPr>
          <a:xfrm>
            <a:off x="396183" y="349764"/>
            <a:ext cx="3439218" cy="400110"/>
          </a:xfrm>
          <a:prstGeom prst="rect">
            <a:avLst/>
          </a:prstGeom>
          <a:noFill/>
        </p:spPr>
        <p:txBody>
          <a:bodyPr wrap="square">
            <a:spAutoFit/>
          </a:bodyPr>
          <a:lstStyle/>
          <a:p>
            <a:r>
              <a:rPr lang="en-US" sz="2000" b="1" kern="0" spc="75" dirty="0">
                <a:solidFill>
                  <a:schemeClr val="accent5"/>
                </a:solidFill>
              </a:rPr>
              <a:t>Inequality and Diversity</a:t>
            </a:r>
            <a:endParaRPr lang="de-DE" sz="2000" dirty="0">
              <a:solidFill>
                <a:srgbClr val="C00000"/>
              </a:solidFill>
            </a:endParaRPr>
          </a:p>
        </p:txBody>
      </p:sp>
      <p:sp>
        <p:nvSpPr>
          <p:cNvPr id="7" name="Textfeld 6">
            <a:extLst>
              <a:ext uri="{FF2B5EF4-FFF2-40B4-BE49-F238E27FC236}">
                <a16:creationId xmlns:a16="http://schemas.microsoft.com/office/drawing/2014/main" id="{21FC7D84-DDE6-88D6-1D61-9B22C3BDAF78}"/>
              </a:ext>
            </a:extLst>
          </p:cNvPr>
          <p:cNvSpPr txBox="1"/>
          <p:nvPr/>
        </p:nvSpPr>
        <p:spPr>
          <a:xfrm>
            <a:off x="3835401" y="349764"/>
            <a:ext cx="3337617" cy="400110"/>
          </a:xfrm>
          <a:prstGeom prst="rect">
            <a:avLst/>
          </a:prstGeom>
          <a:noFill/>
        </p:spPr>
        <p:txBody>
          <a:bodyPr wrap="square">
            <a:spAutoFit/>
          </a:bodyPr>
          <a:lstStyle/>
          <a:p>
            <a:r>
              <a:rPr lang="en-US" sz="2000" b="1" kern="0" spc="75" dirty="0">
                <a:solidFill>
                  <a:srgbClr val="C00000"/>
                </a:solidFill>
              </a:rPr>
              <a:t>HH-Net-</a:t>
            </a:r>
            <a:r>
              <a:rPr lang="en-US" sz="2000" b="1" kern="0" spc="75" dirty="0" err="1">
                <a:solidFill>
                  <a:srgbClr val="C00000"/>
                </a:solidFill>
              </a:rPr>
              <a:t>Eq.Incomes</a:t>
            </a:r>
            <a:endParaRPr lang="de-DE" sz="2000" dirty="0">
              <a:solidFill>
                <a:srgbClr val="C00000"/>
              </a:solidFill>
            </a:endParaRPr>
          </a:p>
        </p:txBody>
      </p:sp>
    </p:spTree>
    <p:extLst>
      <p:ext uri="{BB962C8B-B14F-4D97-AF65-F5344CB8AC3E}">
        <p14:creationId xmlns:p14="http://schemas.microsoft.com/office/powerpoint/2010/main" val="10215748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5C180D0-D7CE-B8B1-D970-D53EDED80239}"/>
              </a:ext>
            </a:extLst>
          </p:cNvPr>
          <p:cNvPicPr>
            <a:picLocks noChangeAspect="1"/>
          </p:cNvPicPr>
          <p:nvPr/>
        </p:nvPicPr>
        <p:blipFill>
          <a:blip r:embed="rId2"/>
          <a:stretch>
            <a:fillRect/>
          </a:stretch>
        </p:blipFill>
        <p:spPr>
          <a:xfrm>
            <a:off x="20626" y="850710"/>
            <a:ext cx="3018357" cy="4163250"/>
          </a:xfrm>
          <a:prstGeom prst="rect">
            <a:avLst/>
          </a:prstGeom>
        </p:spPr>
      </p:pic>
      <p:pic>
        <p:nvPicPr>
          <p:cNvPr id="6" name="Grafik 5">
            <a:extLst>
              <a:ext uri="{FF2B5EF4-FFF2-40B4-BE49-F238E27FC236}">
                <a16:creationId xmlns:a16="http://schemas.microsoft.com/office/drawing/2014/main" id="{A19E6751-5C21-4484-22F2-A9B548B9D987}"/>
              </a:ext>
            </a:extLst>
          </p:cNvPr>
          <p:cNvPicPr>
            <a:picLocks noChangeAspect="1"/>
          </p:cNvPicPr>
          <p:nvPr/>
        </p:nvPicPr>
        <p:blipFill>
          <a:blip r:embed="rId3"/>
          <a:stretch>
            <a:fillRect/>
          </a:stretch>
        </p:blipFill>
        <p:spPr>
          <a:xfrm>
            <a:off x="3014460" y="865377"/>
            <a:ext cx="3004229" cy="4163250"/>
          </a:xfrm>
          <a:prstGeom prst="rect">
            <a:avLst/>
          </a:prstGeom>
        </p:spPr>
      </p:pic>
      <p:pic>
        <p:nvPicPr>
          <p:cNvPr id="7" name="Grafik 6">
            <a:extLst>
              <a:ext uri="{FF2B5EF4-FFF2-40B4-BE49-F238E27FC236}">
                <a16:creationId xmlns:a16="http://schemas.microsoft.com/office/drawing/2014/main" id="{59BB2C4A-ECB0-1BD4-61F9-D9D2EBD349F0}"/>
              </a:ext>
            </a:extLst>
          </p:cNvPr>
          <p:cNvPicPr>
            <a:picLocks noChangeAspect="1"/>
          </p:cNvPicPr>
          <p:nvPr/>
        </p:nvPicPr>
        <p:blipFill>
          <a:blip r:embed="rId4"/>
          <a:stretch>
            <a:fillRect/>
          </a:stretch>
        </p:blipFill>
        <p:spPr>
          <a:xfrm>
            <a:off x="6166961" y="865377"/>
            <a:ext cx="2986056" cy="4163250"/>
          </a:xfrm>
          <a:prstGeom prst="rect">
            <a:avLst/>
          </a:prstGeom>
        </p:spPr>
      </p:pic>
      <p:pic>
        <p:nvPicPr>
          <p:cNvPr id="8" name="Grafik 7">
            <a:extLst>
              <a:ext uri="{FF2B5EF4-FFF2-40B4-BE49-F238E27FC236}">
                <a16:creationId xmlns:a16="http://schemas.microsoft.com/office/drawing/2014/main" id="{5ED572C3-5157-EA5A-BB07-B90D7649649A}"/>
              </a:ext>
            </a:extLst>
          </p:cNvPr>
          <p:cNvPicPr>
            <a:picLocks noChangeAspect="1"/>
          </p:cNvPicPr>
          <p:nvPr/>
        </p:nvPicPr>
        <p:blipFill>
          <a:blip r:embed="rId5"/>
          <a:stretch>
            <a:fillRect/>
          </a:stretch>
        </p:blipFill>
        <p:spPr>
          <a:xfrm>
            <a:off x="9012523" y="876586"/>
            <a:ext cx="2986056" cy="4152041"/>
          </a:xfrm>
          <a:prstGeom prst="rect">
            <a:avLst/>
          </a:prstGeom>
        </p:spPr>
      </p:pic>
      <p:pic>
        <p:nvPicPr>
          <p:cNvPr id="9" name="Grafik 8">
            <a:extLst>
              <a:ext uri="{FF2B5EF4-FFF2-40B4-BE49-F238E27FC236}">
                <a16:creationId xmlns:a16="http://schemas.microsoft.com/office/drawing/2014/main" id="{82B38E0B-8574-4603-C944-9832D1993310}"/>
              </a:ext>
            </a:extLst>
          </p:cNvPr>
          <p:cNvPicPr>
            <a:picLocks noChangeAspect="1"/>
          </p:cNvPicPr>
          <p:nvPr/>
        </p:nvPicPr>
        <p:blipFill>
          <a:blip r:embed="rId6"/>
          <a:stretch>
            <a:fillRect/>
          </a:stretch>
        </p:blipFill>
        <p:spPr>
          <a:xfrm>
            <a:off x="2618073" y="5076968"/>
            <a:ext cx="6394450" cy="1831310"/>
          </a:xfrm>
          <a:prstGeom prst="rect">
            <a:avLst/>
          </a:prstGeom>
        </p:spPr>
      </p:pic>
      <p:sp>
        <p:nvSpPr>
          <p:cNvPr id="11" name="Textfeld 10">
            <a:extLst>
              <a:ext uri="{FF2B5EF4-FFF2-40B4-BE49-F238E27FC236}">
                <a16:creationId xmlns:a16="http://schemas.microsoft.com/office/drawing/2014/main" id="{AE0D8464-9EFA-A43A-CA2B-698B8EEAA9FB}"/>
              </a:ext>
            </a:extLst>
          </p:cNvPr>
          <p:cNvSpPr txBox="1"/>
          <p:nvPr/>
        </p:nvSpPr>
        <p:spPr>
          <a:xfrm>
            <a:off x="396182" y="349764"/>
            <a:ext cx="11470697" cy="400110"/>
          </a:xfrm>
          <a:prstGeom prst="rect">
            <a:avLst/>
          </a:prstGeom>
          <a:noFill/>
        </p:spPr>
        <p:txBody>
          <a:bodyPr wrap="square">
            <a:spAutoFit/>
          </a:bodyPr>
          <a:lstStyle/>
          <a:p>
            <a:r>
              <a:rPr lang="en-US" sz="2000" b="1" kern="0" spc="75" dirty="0">
                <a:solidFill>
                  <a:schemeClr val="accent5"/>
                </a:solidFill>
              </a:rPr>
              <a:t>M-Dim Economic Resources – Deprivation and Well-Being [standard and fixed-fuzzy approach, AF]</a:t>
            </a:r>
            <a:endParaRPr lang="de-DE" sz="2000" dirty="0">
              <a:solidFill>
                <a:srgbClr val="C00000"/>
              </a:solidFill>
            </a:endParaRPr>
          </a:p>
        </p:txBody>
      </p:sp>
      <p:sp>
        <p:nvSpPr>
          <p:cNvPr id="12" name="Textfeld 11">
            <a:extLst>
              <a:ext uri="{FF2B5EF4-FFF2-40B4-BE49-F238E27FC236}">
                <a16:creationId xmlns:a16="http://schemas.microsoft.com/office/drawing/2014/main" id="{AE14E9C2-44B2-1306-D5EA-42B3B3D27AF8}"/>
              </a:ext>
            </a:extLst>
          </p:cNvPr>
          <p:cNvSpPr txBox="1"/>
          <p:nvPr/>
        </p:nvSpPr>
        <p:spPr>
          <a:xfrm>
            <a:off x="20626" y="5213576"/>
            <a:ext cx="1350974" cy="430887"/>
          </a:xfrm>
          <a:prstGeom prst="rect">
            <a:avLst/>
          </a:prstGeom>
          <a:noFill/>
        </p:spPr>
        <p:txBody>
          <a:bodyPr wrap="square">
            <a:spAutoFit/>
          </a:bodyPr>
          <a:lstStyle/>
          <a:p>
            <a:r>
              <a:rPr lang="en-US" sz="1100" kern="0" spc="75" dirty="0"/>
              <a:t>SOEPv37 [2017; total population]</a:t>
            </a:r>
            <a:endParaRPr lang="de-DE" sz="1100" dirty="0"/>
          </a:p>
        </p:txBody>
      </p:sp>
    </p:spTree>
    <p:extLst>
      <p:ext uri="{BB962C8B-B14F-4D97-AF65-F5344CB8AC3E}">
        <p14:creationId xmlns:p14="http://schemas.microsoft.com/office/powerpoint/2010/main" val="23792709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119ADC3-5091-AFD3-315A-ABFB26F63312}"/>
              </a:ext>
            </a:extLst>
          </p:cNvPr>
          <p:cNvPicPr>
            <a:picLocks noChangeAspect="1"/>
          </p:cNvPicPr>
          <p:nvPr/>
        </p:nvPicPr>
        <p:blipFill>
          <a:blip r:embed="rId2"/>
          <a:stretch>
            <a:fillRect/>
          </a:stretch>
        </p:blipFill>
        <p:spPr>
          <a:xfrm>
            <a:off x="730871" y="983389"/>
            <a:ext cx="3465883" cy="4588541"/>
          </a:xfrm>
          <a:prstGeom prst="rect">
            <a:avLst/>
          </a:prstGeom>
        </p:spPr>
      </p:pic>
      <p:pic>
        <p:nvPicPr>
          <p:cNvPr id="5" name="Grafik 4">
            <a:extLst>
              <a:ext uri="{FF2B5EF4-FFF2-40B4-BE49-F238E27FC236}">
                <a16:creationId xmlns:a16="http://schemas.microsoft.com/office/drawing/2014/main" id="{6E6D319B-A18E-1E59-2337-ECD74F100DAB}"/>
              </a:ext>
            </a:extLst>
          </p:cNvPr>
          <p:cNvPicPr>
            <a:picLocks noChangeAspect="1"/>
          </p:cNvPicPr>
          <p:nvPr/>
        </p:nvPicPr>
        <p:blipFill>
          <a:blip r:embed="rId3"/>
          <a:stretch>
            <a:fillRect/>
          </a:stretch>
        </p:blipFill>
        <p:spPr>
          <a:xfrm>
            <a:off x="4286871" y="983389"/>
            <a:ext cx="3403371" cy="4600734"/>
          </a:xfrm>
          <a:prstGeom prst="rect">
            <a:avLst/>
          </a:prstGeom>
        </p:spPr>
      </p:pic>
      <p:pic>
        <p:nvPicPr>
          <p:cNvPr id="6" name="Grafik 5">
            <a:extLst>
              <a:ext uri="{FF2B5EF4-FFF2-40B4-BE49-F238E27FC236}">
                <a16:creationId xmlns:a16="http://schemas.microsoft.com/office/drawing/2014/main" id="{564ADF88-F6A6-5C47-84AD-F7C8143EEF72}"/>
              </a:ext>
            </a:extLst>
          </p:cNvPr>
          <p:cNvPicPr>
            <a:picLocks noChangeAspect="1"/>
          </p:cNvPicPr>
          <p:nvPr/>
        </p:nvPicPr>
        <p:blipFill>
          <a:blip r:embed="rId4"/>
          <a:stretch>
            <a:fillRect/>
          </a:stretch>
        </p:blipFill>
        <p:spPr>
          <a:xfrm>
            <a:off x="7842871" y="995582"/>
            <a:ext cx="3403371" cy="4600734"/>
          </a:xfrm>
          <a:prstGeom prst="rect">
            <a:avLst/>
          </a:prstGeom>
        </p:spPr>
      </p:pic>
      <p:pic>
        <p:nvPicPr>
          <p:cNvPr id="7" name="Grafik 6">
            <a:extLst>
              <a:ext uri="{FF2B5EF4-FFF2-40B4-BE49-F238E27FC236}">
                <a16:creationId xmlns:a16="http://schemas.microsoft.com/office/drawing/2014/main" id="{870B5DC1-1011-FCD9-B64E-398FD9B46CF6}"/>
              </a:ext>
            </a:extLst>
          </p:cNvPr>
          <p:cNvPicPr>
            <a:picLocks noChangeAspect="1"/>
          </p:cNvPicPr>
          <p:nvPr/>
        </p:nvPicPr>
        <p:blipFill>
          <a:blip r:embed="rId5"/>
          <a:stretch>
            <a:fillRect/>
          </a:stretch>
        </p:blipFill>
        <p:spPr>
          <a:xfrm>
            <a:off x="2553731" y="5596316"/>
            <a:ext cx="6322286" cy="1261684"/>
          </a:xfrm>
          <a:prstGeom prst="rect">
            <a:avLst/>
          </a:prstGeom>
        </p:spPr>
      </p:pic>
      <p:sp>
        <p:nvSpPr>
          <p:cNvPr id="8" name="Textfeld 7">
            <a:extLst>
              <a:ext uri="{FF2B5EF4-FFF2-40B4-BE49-F238E27FC236}">
                <a16:creationId xmlns:a16="http://schemas.microsoft.com/office/drawing/2014/main" id="{3A68563C-5B26-9237-7C62-F468FBE1BCFC}"/>
              </a:ext>
            </a:extLst>
          </p:cNvPr>
          <p:cNvSpPr txBox="1"/>
          <p:nvPr/>
        </p:nvSpPr>
        <p:spPr>
          <a:xfrm>
            <a:off x="599746" y="5659167"/>
            <a:ext cx="1350974" cy="430887"/>
          </a:xfrm>
          <a:prstGeom prst="rect">
            <a:avLst/>
          </a:prstGeom>
          <a:noFill/>
        </p:spPr>
        <p:txBody>
          <a:bodyPr wrap="square">
            <a:spAutoFit/>
          </a:bodyPr>
          <a:lstStyle/>
          <a:p>
            <a:r>
              <a:rPr lang="en-US" sz="1100" kern="0" spc="75" dirty="0"/>
              <a:t>SOEPv37 [2017; total population]</a:t>
            </a:r>
            <a:endParaRPr lang="de-DE" sz="1100" dirty="0"/>
          </a:p>
        </p:txBody>
      </p:sp>
      <p:sp>
        <p:nvSpPr>
          <p:cNvPr id="9" name="Textfeld 8">
            <a:extLst>
              <a:ext uri="{FF2B5EF4-FFF2-40B4-BE49-F238E27FC236}">
                <a16:creationId xmlns:a16="http://schemas.microsoft.com/office/drawing/2014/main" id="{1B2B60CE-124D-02B8-B0CF-F1E4551C38C4}"/>
              </a:ext>
            </a:extLst>
          </p:cNvPr>
          <p:cNvSpPr txBox="1"/>
          <p:nvPr/>
        </p:nvSpPr>
        <p:spPr>
          <a:xfrm>
            <a:off x="396182" y="349764"/>
            <a:ext cx="11470697" cy="400110"/>
          </a:xfrm>
          <a:prstGeom prst="rect">
            <a:avLst/>
          </a:prstGeom>
          <a:noFill/>
        </p:spPr>
        <p:txBody>
          <a:bodyPr wrap="square">
            <a:spAutoFit/>
          </a:bodyPr>
          <a:lstStyle/>
          <a:p>
            <a:r>
              <a:rPr lang="en-US" sz="2000" b="1" kern="0" spc="75" dirty="0">
                <a:solidFill>
                  <a:schemeClr val="accent5"/>
                </a:solidFill>
              </a:rPr>
              <a:t>M-Dim Economic Resources – inequalities and diversities [Gini-based sub-indices]</a:t>
            </a:r>
            <a:endParaRPr lang="de-DE" sz="2000" dirty="0">
              <a:solidFill>
                <a:srgbClr val="C00000"/>
              </a:solidFill>
            </a:endParaRPr>
          </a:p>
        </p:txBody>
      </p:sp>
    </p:spTree>
    <p:extLst>
      <p:ext uri="{BB962C8B-B14F-4D97-AF65-F5344CB8AC3E}">
        <p14:creationId xmlns:p14="http://schemas.microsoft.com/office/powerpoint/2010/main" val="1209597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770723C-E08E-CF61-FC15-C668A0833FCF}"/>
              </a:ext>
            </a:extLst>
          </p:cNvPr>
          <p:cNvPicPr>
            <a:picLocks noChangeAspect="1"/>
          </p:cNvPicPr>
          <p:nvPr/>
        </p:nvPicPr>
        <p:blipFill>
          <a:blip r:embed="rId2"/>
          <a:stretch>
            <a:fillRect/>
          </a:stretch>
        </p:blipFill>
        <p:spPr>
          <a:xfrm>
            <a:off x="1" y="1066800"/>
            <a:ext cx="3010512" cy="4404050"/>
          </a:xfrm>
          <a:prstGeom prst="rect">
            <a:avLst/>
          </a:prstGeom>
        </p:spPr>
      </p:pic>
      <p:pic>
        <p:nvPicPr>
          <p:cNvPr id="5" name="Grafik 4">
            <a:extLst>
              <a:ext uri="{FF2B5EF4-FFF2-40B4-BE49-F238E27FC236}">
                <a16:creationId xmlns:a16="http://schemas.microsoft.com/office/drawing/2014/main" id="{9A64C9A8-23B8-46C4-DB8A-02CA5A2D043D}"/>
              </a:ext>
            </a:extLst>
          </p:cNvPr>
          <p:cNvPicPr>
            <a:picLocks noChangeAspect="1"/>
          </p:cNvPicPr>
          <p:nvPr/>
        </p:nvPicPr>
        <p:blipFill>
          <a:blip r:embed="rId3"/>
          <a:stretch>
            <a:fillRect/>
          </a:stretch>
        </p:blipFill>
        <p:spPr>
          <a:xfrm>
            <a:off x="3010513" y="1055130"/>
            <a:ext cx="3010777" cy="4415014"/>
          </a:xfrm>
          <a:prstGeom prst="rect">
            <a:avLst/>
          </a:prstGeom>
        </p:spPr>
      </p:pic>
      <p:pic>
        <p:nvPicPr>
          <p:cNvPr id="6" name="Grafik 5">
            <a:extLst>
              <a:ext uri="{FF2B5EF4-FFF2-40B4-BE49-F238E27FC236}">
                <a16:creationId xmlns:a16="http://schemas.microsoft.com/office/drawing/2014/main" id="{BDD4F881-B551-15A1-77C5-17362F7EFC85}"/>
              </a:ext>
            </a:extLst>
          </p:cNvPr>
          <p:cNvPicPr>
            <a:picLocks noChangeAspect="1"/>
          </p:cNvPicPr>
          <p:nvPr/>
        </p:nvPicPr>
        <p:blipFill>
          <a:blip r:embed="rId4"/>
          <a:stretch>
            <a:fillRect/>
          </a:stretch>
        </p:blipFill>
        <p:spPr>
          <a:xfrm>
            <a:off x="6021025" y="1066800"/>
            <a:ext cx="3086339" cy="4415014"/>
          </a:xfrm>
          <a:prstGeom prst="rect">
            <a:avLst/>
          </a:prstGeom>
        </p:spPr>
      </p:pic>
      <p:pic>
        <p:nvPicPr>
          <p:cNvPr id="7" name="Grafik 6">
            <a:extLst>
              <a:ext uri="{FF2B5EF4-FFF2-40B4-BE49-F238E27FC236}">
                <a16:creationId xmlns:a16="http://schemas.microsoft.com/office/drawing/2014/main" id="{D3CAE972-E93E-B727-91CC-422F93C98A9B}"/>
              </a:ext>
            </a:extLst>
          </p:cNvPr>
          <p:cNvPicPr>
            <a:picLocks noChangeAspect="1"/>
          </p:cNvPicPr>
          <p:nvPr/>
        </p:nvPicPr>
        <p:blipFill>
          <a:blip r:embed="rId5"/>
          <a:stretch>
            <a:fillRect/>
          </a:stretch>
        </p:blipFill>
        <p:spPr>
          <a:xfrm>
            <a:off x="9107157" y="1055130"/>
            <a:ext cx="2982639" cy="4415014"/>
          </a:xfrm>
          <a:prstGeom prst="rect">
            <a:avLst/>
          </a:prstGeom>
        </p:spPr>
      </p:pic>
      <p:pic>
        <p:nvPicPr>
          <p:cNvPr id="8" name="Grafik 7">
            <a:extLst>
              <a:ext uri="{FF2B5EF4-FFF2-40B4-BE49-F238E27FC236}">
                <a16:creationId xmlns:a16="http://schemas.microsoft.com/office/drawing/2014/main" id="{78813C79-59B7-4CDB-36BB-71D55828B4FC}"/>
              </a:ext>
            </a:extLst>
          </p:cNvPr>
          <p:cNvPicPr>
            <a:picLocks noChangeAspect="1"/>
          </p:cNvPicPr>
          <p:nvPr/>
        </p:nvPicPr>
        <p:blipFill>
          <a:blip r:embed="rId6"/>
          <a:stretch>
            <a:fillRect/>
          </a:stretch>
        </p:blipFill>
        <p:spPr>
          <a:xfrm>
            <a:off x="2487273" y="5570220"/>
            <a:ext cx="2880360" cy="1112520"/>
          </a:xfrm>
          <a:prstGeom prst="rect">
            <a:avLst/>
          </a:prstGeom>
        </p:spPr>
      </p:pic>
      <p:sp>
        <p:nvSpPr>
          <p:cNvPr id="9" name="Textfeld 8">
            <a:extLst>
              <a:ext uri="{FF2B5EF4-FFF2-40B4-BE49-F238E27FC236}">
                <a16:creationId xmlns:a16="http://schemas.microsoft.com/office/drawing/2014/main" id="{371604CD-BCDE-2158-18E6-6A4D34253444}"/>
              </a:ext>
            </a:extLst>
          </p:cNvPr>
          <p:cNvSpPr txBox="1"/>
          <p:nvPr/>
        </p:nvSpPr>
        <p:spPr>
          <a:xfrm>
            <a:off x="396182" y="349764"/>
            <a:ext cx="11470697" cy="400110"/>
          </a:xfrm>
          <a:prstGeom prst="rect">
            <a:avLst/>
          </a:prstGeom>
          <a:noFill/>
        </p:spPr>
        <p:txBody>
          <a:bodyPr wrap="square">
            <a:spAutoFit/>
          </a:bodyPr>
          <a:lstStyle/>
          <a:p>
            <a:r>
              <a:rPr lang="en-US" sz="2000" b="1" kern="0" spc="75" dirty="0">
                <a:solidFill>
                  <a:schemeClr val="accent5"/>
                </a:solidFill>
              </a:rPr>
              <a:t>M-Dim General Resources – Deprivation and Well-Being [standard and fixed-fuzzy approach]</a:t>
            </a:r>
            <a:endParaRPr lang="de-DE" sz="2000" dirty="0">
              <a:solidFill>
                <a:srgbClr val="C00000"/>
              </a:solidFill>
            </a:endParaRPr>
          </a:p>
        </p:txBody>
      </p:sp>
      <p:sp>
        <p:nvSpPr>
          <p:cNvPr id="10" name="Textfeld 9">
            <a:extLst>
              <a:ext uri="{FF2B5EF4-FFF2-40B4-BE49-F238E27FC236}">
                <a16:creationId xmlns:a16="http://schemas.microsoft.com/office/drawing/2014/main" id="{297934EF-37BA-D652-F65F-5CD4A88A17E7}"/>
              </a:ext>
            </a:extLst>
          </p:cNvPr>
          <p:cNvSpPr txBox="1"/>
          <p:nvPr/>
        </p:nvSpPr>
        <p:spPr>
          <a:xfrm>
            <a:off x="154283" y="5695593"/>
            <a:ext cx="1350974" cy="430887"/>
          </a:xfrm>
          <a:prstGeom prst="rect">
            <a:avLst/>
          </a:prstGeom>
          <a:noFill/>
        </p:spPr>
        <p:txBody>
          <a:bodyPr wrap="square">
            <a:spAutoFit/>
          </a:bodyPr>
          <a:lstStyle/>
          <a:p>
            <a:r>
              <a:rPr lang="en-US" sz="1100" kern="0" spc="75" dirty="0"/>
              <a:t>SOEPv37 [2017; adult population]</a:t>
            </a:r>
            <a:endParaRPr lang="de-DE" sz="1100" dirty="0"/>
          </a:p>
        </p:txBody>
      </p:sp>
    </p:spTree>
    <p:extLst>
      <p:ext uri="{BB962C8B-B14F-4D97-AF65-F5344CB8AC3E}">
        <p14:creationId xmlns:p14="http://schemas.microsoft.com/office/powerpoint/2010/main" val="2588359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A4E5705-7FE4-B824-5938-946AA53AFDF7}"/>
              </a:ext>
            </a:extLst>
          </p:cNvPr>
          <p:cNvPicPr>
            <a:picLocks noChangeAspect="1"/>
          </p:cNvPicPr>
          <p:nvPr/>
        </p:nvPicPr>
        <p:blipFill>
          <a:blip r:embed="rId2"/>
          <a:stretch>
            <a:fillRect/>
          </a:stretch>
        </p:blipFill>
        <p:spPr>
          <a:xfrm>
            <a:off x="504452" y="200988"/>
            <a:ext cx="6797176" cy="3311832"/>
          </a:xfrm>
          <a:prstGeom prst="rect">
            <a:avLst/>
          </a:prstGeom>
        </p:spPr>
      </p:pic>
      <p:pic>
        <p:nvPicPr>
          <p:cNvPr id="3" name="Grafik 2">
            <a:extLst>
              <a:ext uri="{FF2B5EF4-FFF2-40B4-BE49-F238E27FC236}">
                <a16:creationId xmlns:a16="http://schemas.microsoft.com/office/drawing/2014/main" id="{EBC1DF89-5780-731C-F9A8-64D801D150F2}"/>
              </a:ext>
            </a:extLst>
          </p:cNvPr>
          <p:cNvPicPr>
            <a:picLocks noChangeAspect="1"/>
          </p:cNvPicPr>
          <p:nvPr/>
        </p:nvPicPr>
        <p:blipFill>
          <a:blip r:embed="rId3"/>
          <a:stretch>
            <a:fillRect/>
          </a:stretch>
        </p:blipFill>
        <p:spPr>
          <a:xfrm>
            <a:off x="4985012" y="3512820"/>
            <a:ext cx="7048500" cy="3345180"/>
          </a:xfrm>
          <a:prstGeom prst="rect">
            <a:avLst/>
          </a:prstGeom>
        </p:spPr>
      </p:pic>
      <p:sp>
        <p:nvSpPr>
          <p:cNvPr id="4" name="Textfeld 3">
            <a:extLst>
              <a:ext uri="{FF2B5EF4-FFF2-40B4-BE49-F238E27FC236}">
                <a16:creationId xmlns:a16="http://schemas.microsoft.com/office/drawing/2014/main" id="{B042BAFD-35C2-4886-B3B0-3050FB1BABC5}"/>
              </a:ext>
            </a:extLst>
          </p:cNvPr>
          <p:cNvSpPr txBox="1"/>
          <p:nvPr/>
        </p:nvSpPr>
        <p:spPr>
          <a:xfrm>
            <a:off x="8022211" y="848412"/>
            <a:ext cx="3544478" cy="1015663"/>
          </a:xfrm>
          <a:prstGeom prst="rect">
            <a:avLst/>
          </a:prstGeom>
          <a:noFill/>
        </p:spPr>
        <p:txBody>
          <a:bodyPr wrap="square" rtlCol="0">
            <a:spAutoFit/>
          </a:bodyPr>
          <a:lstStyle/>
          <a:p>
            <a:r>
              <a:rPr lang="de-DE" sz="2000" b="1" kern="0" spc="75" dirty="0" err="1">
                <a:solidFill>
                  <a:schemeClr val="tx2"/>
                </a:solidFill>
              </a:rPr>
              <a:t>One</a:t>
            </a:r>
            <a:r>
              <a:rPr lang="de-DE" sz="2000" b="1" kern="0" spc="75" dirty="0">
                <a:solidFill>
                  <a:schemeClr val="tx2"/>
                </a:solidFill>
              </a:rPr>
              <a:t>- and multi-dimensional </a:t>
            </a:r>
            <a:r>
              <a:rPr lang="de-DE" sz="2000" b="1" kern="0" spc="75" dirty="0" err="1">
                <a:solidFill>
                  <a:schemeClr val="tx2"/>
                </a:solidFill>
              </a:rPr>
              <a:t>between</a:t>
            </a:r>
            <a:r>
              <a:rPr lang="de-DE" sz="2000" b="1" kern="0" spc="75" dirty="0">
                <a:solidFill>
                  <a:schemeClr val="tx2"/>
                </a:solidFill>
              </a:rPr>
              <a:t>-group </a:t>
            </a:r>
            <a:r>
              <a:rPr lang="de-DE" sz="2000" b="1" kern="0" spc="75" dirty="0" err="1">
                <a:solidFill>
                  <a:schemeClr val="tx2"/>
                </a:solidFill>
              </a:rPr>
              <a:t>inequalities</a:t>
            </a:r>
            <a:r>
              <a:rPr lang="de-DE" sz="2000" b="1" kern="0" spc="75" dirty="0">
                <a:solidFill>
                  <a:schemeClr val="tx2"/>
                </a:solidFill>
              </a:rPr>
              <a:t> in regional </a:t>
            </a:r>
            <a:r>
              <a:rPr lang="de-DE" sz="2000" b="1" kern="0" spc="75" dirty="0" err="1">
                <a:solidFill>
                  <a:schemeClr val="tx2"/>
                </a:solidFill>
              </a:rPr>
              <a:t>settings</a:t>
            </a:r>
            <a:endParaRPr lang="de-DE" sz="2000" b="1" kern="0" spc="75" dirty="0">
              <a:solidFill>
                <a:schemeClr val="tx2"/>
              </a:solidFill>
            </a:endParaRPr>
          </a:p>
        </p:txBody>
      </p:sp>
      <p:sp>
        <p:nvSpPr>
          <p:cNvPr id="6" name="Textfeld 5">
            <a:extLst>
              <a:ext uri="{FF2B5EF4-FFF2-40B4-BE49-F238E27FC236}">
                <a16:creationId xmlns:a16="http://schemas.microsoft.com/office/drawing/2014/main" id="{A7AED489-A56C-B24B-1677-208DEDB63261}"/>
              </a:ext>
            </a:extLst>
          </p:cNvPr>
          <p:cNvSpPr txBox="1"/>
          <p:nvPr/>
        </p:nvSpPr>
        <p:spPr>
          <a:xfrm>
            <a:off x="576166" y="4354677"/>
            <a:ext cx="4154454" cy="369332"/>
          </a:xfrm>
          <a:prstGeom prst="rect">
            <a:avLst/>
          </a:prstGeom>
          <a:noFill/>
        </p:spPr>
        <p:txBody>
          <a:bodyPr wrap="square">
            <a:spAutoFit/>
          </a:bodyPr>
          <a:lstStyle/>
          <a:p>
            <a:r>
              <a:rPr lang="de-DE" b="1" dirty="0" err="1">
                <a:solidFill>
                  <a:srgbClr val="FF0000"/>
                </a:solidFill>
                <a:latin typeface="Courier New" panose="02070309020205020404" pitchFamily="49" charset="0"/>
                <a:cs typeface="Courier New" panose="02070309020205020404" pitchFamily="49" charset="0"/>
              </a:rPr>
              <a:t>mgdiv</a:t>
            </a:r>
            <a:r>
              <a:rPr lang="de-DE" b="1" dirty="0">
                <a:solidFill>
                  <a:srgbClr val="FF0000"/>
                </a:solidFill>
                <a:latin typeface="Courier New" panose="02070309020205020404" pitchFamily="49" charset="0"/>
                <a:cs typeface="Courier New" panose="02070309020205020404" pitchFamily="49" charset="0"/>
              </a:rPr>
              <a:t> – </a:t>
            </a:r>
            <a:r>
              <a:rPr lang="de-DE" b="1" dirty="0" err="1">
                <a:solidFill>
                  <a:srgbClr val="FF0000"/>
                </a:solidFill>
                <a:latin typeface="Courier New" panose="02070309020205020404" pitchFamily="49" charset="0"/>
                <a:cs typeface="Courier New" panose="02070309020205020404" pitchFamily="49" charset="0"/>
              </a:rPr>
              <a:t>m|k-dimensional</a:t>
            </a:r>
            <a:endParaRPr lang="de-DE" dirty="0"/>
          </a:p>
        </p:txBody>
      </p:sp>
    </p:spTree>
    <p:extLst>
      <p:ext uri="{BB962C8B-B14F-4D97-AF65-F5344CB8AC3E}">
        <p14:creationId xmlns:p14="http://schemas.microsoft.com/office/powerpoint/2010/main" val="15945554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3FCE3CA-F200-EF9D-2237-A412AA4E846F}"/>
              </a:ext>
            </a:extLst>
          </p:cNvPr>
          <p:cNvPicPr>
            <a:picLocks noChangeAspect="1"/>
          </p:cNvPicPr>
          <p:nvPr/>
        </p:nvPicPr>
        <p:blipFill>
          <a:blip r:embed="rId2"/>
          <a:stretch>
            <a:fillRect/>
          </a:stretch>
        </p:blipFill>
        <p:spPr>
          <a:xfrm>
            <a:off x="74395" y="578873"/>
            <a:ext cx="3267739" cy="5700254"/>
          </a:xfrm>
          <a:prstGeom prst="rect">
            <a:avLst/>
          </a:prstGeom>
        </p:spPr>
      </p:pic>
      <p:pic>
        <p:nvPicPr>
          <p:cNvPr id="5" name="Grafik 4">
            <a:extLst>
              <a:ext uri="{FF2B5EF4-FFF2-40B4-BE49-F238E27FC236}">
                <a16:creationId xmlns:a16="http://schemas.microsoft.com/office/drawing/2014/main" id="{6BAC3D19-5181-18AF-0CEA-7114FD343F72}"/>
              </a:ext>
            </a:extLst>
          </p:cNvPr>
          <p:cNvPicPr>
            <a:picLocks noChangeAspect="1"/>
          </p:cNvPicPr>
          <p:nvPr/>
        </p:nvPicPr>
        <p:blipFill>
          <a:blip r:embed="rId3"/>
          <a:stretch>
            <a:fillRect/>
          </a:stretch>
        </p:blipFill>
        <p:spPr>
          <a:xfrm>
            <a:off x="6774872" y="578873"/>
            <a:ext cx="3212870" cy="5724640"/>
          </a:xfrm>
          <a:prstGeom prst="rect">
            <a:avLst/>
          </a:prstGeom>
        </p:spPr>
      </p:pic>
      <p:pic>
        <p:nvPicPr>
          <p:cNvPr id="6" name="Grafik 5">
            <a:extLst>
              <a:ext uri="{FF2B5EF4-FFF2-40B4-BE49-F238E27FC236}">
                <a16:creationId xmlns:a16="http://schemas.microsoft.com/office/drawing/2014/main" id="{50E00034-39EC-4156-70C5-C6C64AF0A47B}"/>
              </a:ext>
            </a:extLst>
          </p:cNvPr>
          <p:cNvPicPr>
            <a:picLocks noChangeAspect="1"/>
          </p:cNvPicPr>
          <p:nvPr/>
        </p:nvPicPr>
        <p:blipFill>
          <a:blip r:embed="rId4"/>
          <a:stretch>
            <a:fillRect/>
          </a:stretch>
        </p:blipFill>
        <p:spPr>
          <a:xfrm>
            <a:off x="3555905" y="565560"/>
            <a:ext cx="3218967" cy="5730737"/>
          </a:xfrm>
          <a:prstGeom prst="rect">
            <a:avLst/>
          </a:prstGeom>
        </p:spPr>
      </p:pic>
      <p:pic>
        <p:nvPicPr>
          <p:cNvPr id="7" name="Grafik 6">
            <a:extLst>
              <a:ext uri="{FF2B5EF4-FFF2-40B4-BE49-F238E27FC236}">
                <a16:creationId xmlns:a16="http://schemas.microsoft.com/office/drawing/2014/main" id="{E8AB6048-6080-C6C6-5286-6A1EA2403C3B}"/>
              </a:ext>
            </a:extLst>
          </p:cNvPr>
          <p:cNvPicPr>
            <a:picLocks noChangeAspect="1"/>
          </p:cNvPicPr>
          <p:nvPr/>
        </p:nvPicPr>
        <p:blipFill>
          <a:blip r:embed="rId5"/>
          <a:stretch>
            <a:fillRect/>
          </a:stretch>
        </p:blipFill>
        <p:spPr>
          <a:xfrm>
            <a:off x="9311640" y="5722867"/>
            <a:ext cx="2880360" cy="1112520"/>
          </a:xfrm>
          <a:prstGeom prst="rect">
            <a:avLst/>
          </a:prstGeom>
        </p:spPr>
      </p:pic>
      <p:sp>
        <p:nvSpPr>
          <p:cNvPr id="8" name="Textfeld 7">
            <a:extLst>
              <a:ext uri="{FF2B5EF4-FFF2-40B4-BE49-F238E27FC236}">
                <a16:creationId xmlns:a16="http://schemas.microsoft.com/office/drawing/2014/main" id="{B95FB4B8-2E1A-2D46-CE2B-27814636B702}"/>
              </a:ext>
            </a:extLst>
          </p:cNvPr>
          <p:cNvSpPr txBox="1"/>
          <p:nvPr/>
        </p:nvSpPr>
        <p:spPr>
          <a:xfrm>
            <a:off x="245723" y="6346940"/>
            <a:ext cx="1350974" cy="430887"/>
          </a:xfrm>
          <a:prstGeom prst="rect">
            <a:avLst/>
          </a:prstGeom>
          <a:noFill/>
        </p:spPr>
        <p:txBody>
          <a:bodyPr wrap="square">
            <a:spAutoFit/>
          </a:bodyPr>
          <a:lstStyle/>
          <a:p>
            <a:r>
              <a:rPr lang="en-US" sz="1100" kern="0" spc="75" dirty="0"/>
              <a:t>SOEPv37 [2017; adult population]</a:t>
            </a:r>
            <a:endParaRPr lang="de-DE" sz="1100" dirty="0"/>
          </a:p>
        </p:txBody>
      </p:sp>
      <p:sp>
        <p:nvSpPr>
          <p:cNvPr id="9" name="Textfeld 8">
            <a:extLst>
              <a:ext uri="{FF2B5EF4-FFF2-40B4-BE49-F238E27FC236}">
                <a16:creationId xmlns:a16="http://schemas.microsoft.com/office/drawing/2014/main" id="{6E7122C5-9BD1-0A39-FA76-BE3C905DBDD0}"/>
              </a:ext>
            </a:extLst>
          </p:cNvPr>
          <p:cNvSpPr txBox="1"/>
          <p:nvPr/>
        </p:nvSpPr>
        <p:spPr>
          <a:xfrm>
            <a:off x="245723" y="144857"/>
            <a:ext cx="11470697" cy="400110"/>
          </a:xfrm>
          <a:prstGeom prst="rect">
            <a:avLst/>
          </a:prstGeom>
          <a:noFill/>
        </p:spPr>
        <p:txBody>
          <a:bodyPr wrap="square">
            <a:spAutoFit/>
          </a:bodyPr>
          <a:lstStyle/>
          <a:p>
            <a:r>
              <a:rPr lang="en-US" sz="2000" b="1" kern="0" spc="75" dirty="0">
                <a:solidFill>
                  <a:schemeClr val="accent5"/>
                </a:solidFill>
              </a:rPr>
              <a:t>M-Dim General Resources – inequalities and diversities [Gini-based sub-indices]</a:t>
            </a:r>
            <a:endParaRPr lang="de-DE" sz="2000" dirty="0">
              <a:solidFill>
                <a:srgbClr val="C00000"/>
              </a:solidFill>
            </a:endParaRPr>
          </a:p>
        </p:txBody>
      </p:sp>
    </p:spTree>
    <p:extLst>
      <p:ext uri="{BB962C8B-B14F-4D97-AF65-F5344CB8AC3E}">
        <p14:creationId xmlns:p14="http://schemas.microsoft.com/office/powerpoint/2010/main" val="16626107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6853" y="404298"/>
            <a:ext cx="10515600" cy="2852737"/>
          </a:xfrm>
        </p:spPr>
        <p:txBody>
          <a:bodyPr/>
          <a:lstStyle/>
          <a:p>
            <a:pPr algn="r"/>
            <a:r>
              <a:rPr lang="en-US" dirty="0">
                <a:solidFill>
                  <a:srgbClr val="0070C0"/>
                </a:solidFill>
              </a:rPr>
              <a:t>Discussion </a:t>
            </a:r>
            <a:br>
              <a:rPr lang="en-US" dirty="0"/>
            </a:br>
            <a:endParaRPr lang="de-DE" dirty="0"/>
          </a:p>
        </p:txBody>
      </p:sp>
      <p:sp>
        <p:nvSpPr>
          <p:cNvPr id="3" name="Textplatzhalter 2"/>
          <p:cNvSpPr>
            <a:spLocks noGrp="1"/>
          </p:cNvSpPr>
          <p:nvPr>
            <p:ph type="body" idx="1"/>
          </p:nvPr>
        </p:nvSpPr>
        <p:spPr>
          <a:xfrm>
            <a:off x="831849" y="5587999"/>
            <a:ext cx="10760711" cy="974165"/>
          </a:xfrm>
        </p:spPr>
        <p:txBody>
          <a:bodyPr>
            <a:normAutofit/>
          </a:bodyPr>
          <a:lstStyle/>
          <a:p>
            <a:r>
              <a:rPr lang="de-DE" b="1" dirty="0"/>
              <a:t>[5]	</a:t>
            </a:r>
            <a:r>
              <a:rPr lang="de-DE" b="1" dirty="0" err="1"/>
              <a:t>Discussion</a:t>
            </a:r>
            <a:r>
              <a:rPr lang="de-DE" b="1" dirty="0"/>
              <a:t> – </a:t>
            </a:r>
            <a:r>
              <a:rPr lang="en-US" dirty="0"/>
              <a:t>Emergence of urban inequalities and diversities in Germany </a:t>
            </a:r>
            <a:endParaRPr lang="de-DE" b="1" dirty="0"/>
          </a:p>
          <a:p>
            <a:r>
              <a:rPr lang="de-DE" dirty="0"/>
              <a:t>	5.1	</a:t>
            </a:r>
            <a:r>
              <a:rPr lang="en-US" dirty="0"/>
              <a:t>Urban Inequalities and Diversities </a:t>
            </a:r>
            <a:endParaRPr lang="de-DE" dirty="0"/>
          </a:p>
        </p:txBody>
      </p:sp>
    </p:spTree>
    <p:extLst>
      <p:ext uri="{BB962C8B-B14F-4D97-AF65-F5344CB8AC3E}">
        <p14:creationId xmlns:p14="http://schemas.microsoft.com/office/powerpoint/2010/main" val="11872892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799D76E3-1180-8BCB-AEAF-233633442CD1}"/>
              </a:ext>
            </a:extLst>
          </p:cNvPr>
          <p:cNvSpPr txBox="1"/>
          <p:nvPr/>
        </p:nvSpPr>
        <p:spPr>
          <a:xfrm>
            <a:off x="812800" y="1481640"/>
            <a:ext cx="10579100" cy="2549159"/>
          </a:xfrm>
          <a:prstGeom prst="rect">
            <a:avLst/>
          </a:prstGeom>
          <a:noFill/>
        </p:spPr>
        <p:txBody>
          <a:bodyPr wrap="square">
            <a:spAutoFit/>
          </a:bodyPr>
          <a:lstStyle/>
          <a:p>
            <a:pPr indent="457200" algn="just">
              <a:lnSpc>
                <a:spcPct val="115000"/>
              </a:lnSpc>
              <a:spcAft>
                <a:spcPts val="600"/>
              </a:spcAft>
            </a:pPr>
            <a:r>
              <a:rPr lang="en-US" sz="2000" dirty="0">
                <a:effectLst/>
                <a:ea typeface="Times New Roman" panose="02020603050405020304" pitchFamily="18" charset="0"/>
                <a:cs typeface="Times New Roman" panose="02020603050405020304" pitchFamily="18" charset="0"/>
              </a:rPr>
              <a:t>In summary, </a:t>
            </a:r>
            <a:r>
              <a:rPr lang="en-US" sz="2000" dirty="0">
                <a:solidFill>
                  <a:schemeClr val="accent5"/>
                </a:solidFill>
                <a:effectLst/>
                <a:ea typeface="Times New Roman" panose="02020603050405020304" pitchFamily="18" charset="0"/>
                <a:cs typeface="Times New Roman" panose="02020603050405020304" pitchFamily="18" charset="0"/>
              </a:rPr>
              <a:t>our results confirm several regional differences, especially when considering deprivation and economic well-being in East Germany, </a:t>
            </a:r>
            <a:r>
              <a:rPr lang="en-US" sz="2000" dirty="0">
                <a:solidFill>
                  <a:srgbClr val="C00000"/>
                </a:solidFill>
                <a:effectLst/>
                <a:ea typeface="Times New Roman" panose="02020603050405020304" pitchFamily="18" charset="0"/>
                <a:cs typeface="Times New Roman" panose="02020603050405020304" pitchFamily="18" charset="0"/>
              </a:rPr>
              <a:t>but show almost no systematic variations in inequality or diversity in our urban categories—large cities, other urban areas, and rural areas—in and across regions. </a:t>
            </a:r>
            <a:r>
              <a:rPr lang="en-US" sz="2000" dirty="0">
                <a:effectLst/>
                <a:ea typeface="Times New Roman" panose="02020603050405020304" pitchFamily="18" charset="0"/>
                <a:cs typeface="Times New Roman" panose="02020603050405020304" pitchFamily="18" charset="0"/>
              </a:rPr>
              <a:t>Several Gini-based subindices indicate instead, for all unidimensional and multidimensional settings, high diversity-related overlaps in distributions, with similar pictures of within- and between-group variation and low mean group differences. </a:t>
            </a:r>
            <a:r>
              <a:rPr lang="en-US" sz="2000" dirty="0">
                <a:solidFill>
                  <a:schemeClr val="accent5"/>
                </a:solidFill>
                <a:effectLst/>
                <a:ea typeface="Times New Roman" panose="02020603050405020304" pitchFamily="18" charset="0"/>
                <a:cs typeface="Times New Roman" panose="02020603050405020304" pitchFamily="18" charset="0"/>
              </a:rPr>
              <a:t>Living conditions in Germany are thus not really divided by differences between large cities, other urban areas, and rural areas. </a:t>
            </a:r>
            <a:endParaRPr lang="de-DE" sz="2000" dirty="0">
              <a:solidFill>
                <a:schemeClr val="accent5"/>
              </a:solidFill>
              <a:effectLst/>
              <a:ea typeface="Times New Roman" panose="02020603050405020304" pitchFamily="18" charset="0"/>
              <a:cs typeface="Times New Roman" panose="02020603050405020304" pitchFamily="18" charset="0"/>
            </a:endParaRPr>
          </a:p>
        </p:txBody>
      </p:sp>
      <p:sp>
        <p:nvSpPr>
          <p:cNvPr id="7" name="Textfeld 6">
            <a:extLst>
              <a:ext uri="{FF2B5EF4-FFF2-40B4-BE49-F238E27FC236}">
                <a16:creationId xmlns:a16="http://schemas.microsoft.com/office/drawing/2014/main" id="{25867D44-E765-A19A-8777-68147EE9EDD6}"/>
              </a:ext>
            </a:extLst>
          </p:cNvPr>
          <p:cNvSpPr txBox="1"/>
          <p:nvPr/>
        </p:nvSpPr>
        <p:spPr>
          <a:xfrm>
            <a:off x="914400" y="4267199"/>
            <a:ext cx="10579100" cy="1323439"/>
          </a:xfrm>
          <a:prstGeom prst="rect">
            <a:avLst/>
          </a:prstGeom>
          <a:noFill/>
        </p:spPr>
        <p:txBody>
          <a:bodyPr wrap="square">
            <a:spAutoFit/>
          </a:bodyPr>
          <a:lstStyle/>
          <a:p>
            <a:r>
              <a:rPr lang="en-US" sz="2000" kern="0" dirty="0">
                <a:solidFill>
                  <a:schemeClr val="accent5"/>
                </a:solidFill>
                <a:effectLst/>
                <a:ea typeface="Times New Roman" panose="02020603050405020304" pitchFamily="18" charset="0"/>
              </a:rPr>
              <a:t>Instead, we observe </a:t>
            </a:r>
            <a:r>
              <a:rPr lang="en-US" sz="2000" kern="0" dirty="0">
                <a:solidFill>
                  <a:srgbClr val="C00000"/>
                </a:solidFill>
                <a:effectLst/>
                <a:ea typeface="Times New Roman" panose="02020603050405020304" pitchFamily="18" charset="0"/>
              </a:rPr>
              <a:t>higher degrees of inequality</a:t>
            </a:r>
            <a:r>
              <a:rPr lang="en-US" sz="2000" kern="0" dirty="0">
                <a:solidFill>
                  <a:schemeClr val="accent5"/>
                </a:solidFill>
                <a:effectLst/>
                <a:ea typeface="Times New Roman" panose="02020603050405020304" pitchFamily="18" charset="0"/>
              </a:rPr>
              <a:t> over time—also </a:t>
            </a:r>
            <a:r>
              <a:rPr lang="en-US" sz="2000" kern="0" dirty="0">
                <a:solidFill>
                  <a:srgbClr val="C00000"/>
                </a:solidFill>
                <a:effectLst/>
                <a:ea typeface="Times New Roman" panose="02020603050405020304" pitchFamily="18" charset="0"/>
              </a:rPr>
              <a:t>within each kind of urban and rural area</a:t>
            </a:r>
            <a:r>
              <a:rPr lang="en-US" sz="2000" kern="0" dirty="0">
                <a:solidFill>
                  <a:schemeClr val="accent5"/>
                </a:solidFill>
                <a:effectLst/>
                <a:ea typeface="Times New Roman" panose="02020603050405020304" pitchFamily="18" charset="0"/>
              </a:rPr>
              <a:t>:</a:t>
            </a:r>
            <a:r>
              <a:rPr lang="en-US" sz="2000" kern="0" dirty="0">
                <a:effectLst/>
                <a:ea typeface="Times New Roman" panose="02020603050405020304" pitchFamily="18" charset="0"/>
              </a:rPr>
              <a:t> Large cities display substantial internal variation between rich and poor parts of the city; economic levels differ between urban and suburban areas; and rural towns and municipalities are very heterogenous (economically).</a:t>
            </a:r>
            <a:endParaRPr lang="de-DE" sz="2000" dirty="0"/>
          </a:p>
        </p:txBody>
      </p:sp>
      <p:sp>
        <p:nvSpPr>
          <p:cNvPr id="2" name="Textfeld 1">
            <a:extLst>
              <a:ext uri="{FF2B5EF4-FFF2-40B4-BE49-F238E27FC236}">
                <a16:creationId xmlns:a16="http://schemas.microsoft.com/office/drawing/2014/main" id="{5012AD90-C5C9-E4F5-72AB-424872AECB1F}"/>
              </a:ext>
            </a:extLst>
          </p:cNvPr>
          <p:cNvSpPr txBox="1"/>
          <p:nvPr/>
        </p:nvSpPr>
        <p:spPr>
          <a:xfrm>
            <a:off x="914400" y="783575"/>
            <a:ext cx="10579100" cy="461665"/>
          </a:xfrm>
          <a:prstGeom prst="rect">
            <a:avLst/>
          </a:prstGeom>
          <a:noFill/>
        </p:spPr>
        <p:txBody>
          <a:bodyPr wrap="square">
            <a:spAutoFit/>
          </a:bodyPr>
          <a:lstStyle/>
          <a:p>
            <a:r>
              <a:rPr lang="en-US" sz="2400" b="1" i="1" kern="0" dirty="0">
                <a:solidFill>
                  <a:schemeClr val="accent5"/>
                </a:solidFill>
                <a:effectLst/>
                <a:ea typeface="Times New Roman" panose="02020603050405020304" pitchFamily="18" charset="0"/>
              </a:rPr>
              <a:t>Empirical results on urban-rural inequalities in Germany</a:t>
            </a:r>
          </a:p>
        </p:txBody>
      </p:sp>
    </p:spTree>
    <p:extLst>
      <p:ext uri="{BB962C8B-B14F-4D97-AF65-F5344CB8AC3E}">
        <p14:creationId xmlns:p14="http://schemas.microsoft.com/office/powerpoint/2010/main" val="31611641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799D76E3-1180-8BCB-AEAF-233633442CD1}"/>
              </a:ext>
            </a:extLst>
          </p:cNvPr>
          <p:cNvSpPr txBox="1"/>
          <p:nvPr/>
        </p:nvSpPr>
        <p:spPr>
          <a:xfrm>
            <a:off x="871105" y="1306150"/>
            <a:ext cx="10579100" cy="3425233"/>
          </a:xfrm>
          <a:prstGeom prst="rect">
            <a:avLst/>
          </a:prstGeom>
          <a:noFill/>
        </p:spPr>
        <p:txBody>
          <a:bodyPr wrap="square">
            <a:spAutoFit/>
          </a:bodyPr>
          <a:lstStyle/>
          <a:p>
            <a:pPr indent="457200" algn="just">
              <a:lnSpc>
                <a:spcPct val="115000"/>
              </a:lnSpc>
              <a:spcAft>
                <a:spcPts val="600"/>
              </a:spcAft>
            </a:pPr>
            <a:r>
              <a:rPr lang="en-US" sz="2400" b="1" dirty="0">
                <a:solidFill>
                  <a:srgbClr val="C00000"/>
                </a:solidFill>
                <a:effectLst/>
                <a:ea typeface="Times New Roman" panose="02020603050405020304" pitchFamily="18" charset="0"/>
                <a:cs typeface="Times New Roman" panose="02020603050405020304" pitchFamily="18" charset="0"/>
              </a:rPr>
              <a:t>Gini-based Diversities</a:t>
            </a:r>
            <a:r>
              <a:rPr lang="en-US" sz="2400" dirty="0">
                <a:effectLst/>
                <a:ea typeface="Times New Roman" panose="02020603050405020304" pitchFamily="18" charset="0"/>
                <a:cs typeface="Times New Roman" panose="02020603050405020304" pitchFamily="18" charset="0"/>
              </a:rPr>
              <a:t> </a:t>
            </a:r>
            <a:r>
              <a:rPr lang="en-US" sz="2400" b="1" dirty="0">
                <a:solidFill>
                  <a:srgbClr val="C00000"/>
                </a:solidFill>
                <a:cs typeface="Times New Roman" panose="02020603050405020304" pitchFamily="18" charset="0"/>
              </a:rPr>
              <a:t>… </a:t>
            </a:r>
          </a:p>
          <a:p>
            <a:pPr marL="342900" indent="-342900" algn="just">
              <a:lnSpc>
                <a:spcPct val="115000"/>
              </a:lnSpc>
              <a:spcAft>
                <a:spcPts val="600"/>
              </a:spcAft>
              <a:buFont typeface="Wingdings" panose="05000000000000000000" pitchFamily="2" charset="2"/>
              <a:buChar char="v"/>
            </a:pPr>
            <a:r>
              <a:rPr lang="en-US" sz="2400" dirty="0">
                <a:cs typeface="Times New Roman" panose="02020603050405020304" pitchFamily="18" charset="0"/>
              </a:rPr>
              <a:t>… need further (empirical and methodological) checks </a:t>
            </a:r>
          </a:p>
          <a:p>
            <a:pPr marL="342900" indent="-342900" algn="just">
              <a:lnSpc>
                <a:spcPct val="115000"/>
              </a:lnSpc>
              <a:spcAft>
                <a:spcPts val="600"/>
              </a:spcAft>
              <a:buFont typeface="Wingdings" panose="05000000000000000000" pitchFamily="2" charset="2"/>
              <a:buChar char="v"/>
            </a:pPr>
            <a:r>
              <a:rPr lang="en-US" sz="2400" dirty="0">
                <a:effectLst/>
                <a:ea typeface="Times New Roman" panose="02020603050405020304" pitchFamily="18" charset="0"/>
                <a:cs typeface="Times New Roman" panose="02020603050405020304" pitchFamily="18" charset="0"/>
              </a:rPr>
              <a:t>… re-</a:t>
            </a:r>
            <a:r>
              <a:rPr lang="en-US" sz="2400" dirty="0" err="1">
                <a:effectLst/>
                <a:ea typeface="Times New Roman" panose="02020603050405020304" pitchFamily="18" charset="0"/>
                <a:cs typeface="Times New Roman" panose="02020603050405020304" pitchFamily="18" charset="0"/>
              </a:rPr>
              <a:t>adress</a:t>
            </a:r>
            <a:r>
              <a:rPr lang="en-US" sz="2400" dirty="0">
                <a:effectLst/>
                <a:ea typeface="Times New Roman" panose="02020603050405020304" pitchFamily="18" charset="0"/>
                <a:cs typeface="Times New Roman" panose="02020603050405020304" pitchFamily="18" charset="0"/>
              </a:rPr>
              <a:t> </a:t>
            </a:r>
            <a:r>
              <a:rPr lang="en-US" sz="2400" kern="0" dirty="0">
                <a:solidFill>
                  <a:schemeClr val="accent5"/>
                </a:solidFill>
              </a:rPr>
              <a:t>[between-group] inequalities </a:t>
            </a:r>
            <a:r>
              <a:rPr lang="en-US" sz="2400" dirty="0">
                <a:effectLst/>
                <a:ea typeface="Times New Roman" panose="02020603050405020304" pitchFamily="18" charset="0"/>
                <a:cs typeface="Times New Roman" panose="02020603050405020304" pitchFamily="18" charset="0"/>
              </a:rPr>
              <a:t>as joint variations across social groups</a:t>
            </a:r>
          </a:p>
          <a:p>
            <a:pPr marL="342900" indent="-342900" algn="just">
              <a:lnSpc>
                <a:spcPct val="115000"/>
              </a:lnSpc>
              <a:spcAft>
                <a:spcPts val="600"/>
              </a:spcAft>
              <a:buFont typeface="Wingdings" panose="05000000000000000000" pitchFamily="2" charset="2"/>
              <a:buChar char="v"/>
            </a:pPr>
            <a:r>
              <a:rPr lang="en-US" sz="2400" dirty="0">
                <a:ea typeface="Times New Roman" panose="02020603050405020304" pitchFamily="18" charset="0"/>
                <a:cs typeface="Times New Roman" panose="02020603050405020304" pitchFamily="18" charset="0"/>
              </a:rPr>
              <a:t>… point to our </a:t>
            </a:r>
            <a:r>
              <a:rPr lang="en-US" sz="2400" kern="0" dirty="0">
                <a:solidFill>
                  <a:schemeClr val="accent5"/>
                </a:solidFill>
              </a:rPr>
              <a:t>notion as group members in social interactions</a:t>
            </a:r>
          </a:p>
          <a:p>
            <a:pPr marL="342900" indent="-342900" algn="just">
              <a:lnSpc>
                <a:spcPct val="115000"/>
              </a:lnSpc>
              <a:spcAft>
                <a:spcPts val="600"/>
              </a:spcAft>
              <a:buFont typeface="Wingdings" panose="05000000000000000000" pitchFamily="2" charset="2"/>
              <a:buChar char="v"/>
            </a:pPr>
            <a:r>
              <a:rPr lang="en-US" sz="2400" dirty="0">
                <a:ea typeface="Times New Roman" panose="02020603050405020304" pitchFamily="18" charset="0"/>
                <a:cs typeface="Times New Roman" panose="02020603050405020304" pitchFamily="18" charset="0"/>
              </a:rPr>
              <a:t>… and may be related to our </a:t>
            </a:r>
            <a:r>
              <a:rPr lang="en-US" sz="2400" dirty="0">
                <a:solidFill>
                  <a:srgbClr val="C00000"/>
                </a:solidFill>
                <a:ea typeface="Times New Roman" panose="02020603050405020304" pitchFamily="18" charset="0"/>
                <a:cs typeface="Times New Roman" panose="02020603050405020304" pitchFamily="18" charset="0"/>
              </a:rPr>
              <a:t>collective capabilities </a:t>
            </a:r>
            <a:r>
              <a:rPr lang="en-US" sz="2400" dirty="0">
                <a:ea typeface="Times New Roman" panose="02020603050405020304" pitchFamily="18" charset="0"/>
                <a:cs typeface="Times New Roman" panose="02020603050405020304" pitchFamily="18" charset="0"/>
              </a:rPr>
              <a:t>to manage our (collective) identities and (social) roles</a:t>
            </a:r>
          </a:p>
          <a:p>
            <a:pPr indent="457200" algn="just">
              <a:lnSpc>
                <a:spcPct val="115000"/>
              </a:lnSpc>
              <a:spcAft>
                <a:spcPts val="600"/>
              </a:spcAft>
            </a:pPr>
            <a:r>
              <a:rPr lang="en-US" sz="2400" dirty="0">
                <a:effectLst/>
                <a:ea typeface="Times New Roman" panose="02020603050405020304" pitchFamily="18" charset="0"/>
                <a:cs typeface="Times New Roman" panose="02020603050405020304" pitchFamily="18" charset="0"/>
              </a:rPr>
              <a:t>   </a:t>
            </a:r>
            <a:endParaRPr lang="de-DE" sz="2400" dirty="0">
              <a:solidFill>
                <a:schemeClr val="accent5"/>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80901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3725" y="2353171"/>
            <a:ext cx="10515600" cy="2852737"/>
          </a:xfrm>
        </p:spPr>
        <p:txBody>
          <a:bodyPr/>
          <a:lstStyle/>
          <a:p>
            <a:pPr algn="r"/>
            <a:r>
              <a:rPr lang="en-US" b="1" dirty="0">
                <a:solidFill>
                  <a:srgbClr val="0070C0"/>
                </a:solidFill>
              </a:rPr>
              <a:t>Thank You</a:t>
            </a:r>
            <a:r>
              <a:rPr lang="en-US" dirty="0">
                <a:solidFill>
                  <a:srgbClr val="0070C0"/>
                </a:solidFill>
              </a:rPr>
              <a:t> </a:t>
            </a:r>
            <a:br>
              <a:rPr lang="en-US" dirty="0"/>
            </a:br>
            <a:endParaRPr lang="de-DE" dirty="0"/>
          </a:p>
        </p:txBody>
      </p:sp>
    </p:spTree>
    <p:extLst>
      <p:ext uri="{BB962C8B-B14F-4D97-AF65-F5344CB8AC3E}">
        <p14:creationId xmlns:p14="http://schemas.microsoft.com/office/powerpoint/2010/main" val="405548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6853" y="404298"/>
            <a:ext cx="10515600" cy="2852737"/>
          </a:xfrm>
        </p:spPr>
        <p:txBody>
          <a:bodyPr/>
          <a:lstStyle/>
          <a:p>
            <a:pPr algn="r"/>
            <a:r>
              <a:rPr lang="en-US" dirty="0"/>
              <a:t>Methods</a:t>
            </a:r>
            <a:br>
              <a:rPr lang="en-US" dirty="0"/>
            </a:br>
            <a:endParaRPr lang="de-DE" dirty="0"/>
          </a:p>
        </p:txBody>
      </p:sp>
      <p:sp>
        <p:nvSpPr>
          <p:cNvPr id="3" name="Textplatzhalter 2"/>
          <p:cNvSpPr>
            <a:spLocks noGrp="1"/>
          </p:cNvSpPr>
          <p:nvPr>
            <p:ph type="body" idx="1"/>
          </p:nvPr>
        </p:nvSpPr>
        <p:spPr>
          <a:xfrm>
            <a:off x="831849" y="4589463"/>
            <a:ext cx="10646559" cy="1972702"/>
          </a:xfrm>
        </p:spPr>
        <p:txBody>
          <a:bodyPr>
            <a:normAutofit/>
          </a:bodyPr>
          <a:lstStyle/>
          <a:p>
            <a:pPr lvl="1"/>
            <a:r>
              <a:rPr lang="de-DE" b="1" dirty="0"/>
              <a:t>		</a:t>
            </a:r>
            <a:r>
              <a:rPr lang="de-DE" b="1" dirty="0" err="1"/>
              <a:t>Methods</a:t>
            </a:r>
            <a:r>
              <a:rPr lang="de-DE" b="1" dirty="0"/>
              <a:t> - </a:t>
            </a:r>
            <a:r>
              <a:rPr lang="en-US" b="1" dirty="0"/>
              <a:t>Partial Deprivation and Partial Wealth</a:t>
            </a:r>
          </a:p>
          <a:p>
            <a:pPr lvl="1"/>
            <a:endParaRPr lang="en-US" b="1" dirty="0"/>
          </a:p>
          <a:p>
            <a:pPr marL="1257300" lvl="2" indent="-342900">
              <a:buFont typeface="Wingdings" panose="05000000000000000000" pitchFamily="2" charset="2"/>
              <a:buChar char="v"/>
            </a:pPr>
            <a:r>
              <a:rPr lang="de-DE" dirty="0"/>
              <a:t>	</a:t>
            </a:r>
            <a:r>
              <a:rPr lang="en-US" dirty="0"/>
              <a:t>Identification of (Partial) Deprivation and Wealth</a:t>
            </a:r>
            <a:endParaRPr lang="de-DE" dirty="0"/>
          </a:p>
          <a:p>
            <a:pPr marL="1257300" lvl="2" indent="-342900">
              <a:buFont typeface="Wingdings" panose="05000000000000000000" pitchFamily="2" charset="2"/>
              <a:buChar char="v"/>
            </a:pPr>
            <a:r>
              <a:rPr lang="de-DE" dirty="0"/>
              <a:t>	</a:t>
            </a:r>
            <a:r>
              <a:rPr lang="en-US" dirty="0"/>
              <a:t>Aggregation of (Partial) Deprivation and Wealth</a:t>
            </a:r>
            <a:br>
              <a:rPr lang="en-US" dirty="0"/>
            </a:br>
            <a:endParaRPr lang="de-DE" dirty="0"/>
          </a:p>
        </p:txBody>
      </p:sp>
    </p:spTree>
    <p:extLst>
      <p:ext uri="{BB962C8B-B14F-4D97-AF65-F5344CB8AC3E}">
        <p14:creationId xmlns:p14="http://schemas.microsoft.com/office/powerpoint/2010/main" val="37540991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472183" y="1056888"/>
            <a:ext cx="9681591" cy="4832092"/>
          </a:xfrm>
          <a:prstGeom prst="rect">
            <a:avLst/>
          </a:prstGeom>
        </p:spPr>
        <p:txBody>
          <a:bodyPr wrap="square">
            <a:spAutoFit/>
          </a:bodyPr>
          <a:lstStyle/>
          <a:p>
            <a:r>
              <a:rPr lang="en-US" sz="2800" dirty="0"/>
              <a:t>Following Sen (1976) we face two general steps in the measurement of deprivation … . First we have to choose indicators and to set up thresholds to identify someone as poor – the </a:t>
            </a:r>
            <a:r>
              <a:rPr lang="en-US" sz="2800" b="1" dirty="0"/>
              <a:t>identification step</a:t>
            </a:r>
            <a:r>
              <a:rPr lang="en-US" sz="2800" dirty="0"/>
              <a:t>. Second we have to set up measures to account for the incidence, intensity and inequality of poverty – the </a:t>
            </a:r>
            <a:r>
              <a:rPr lang="en-US" sz="2800" b="1" dirty="0"/>
              <a:t>aggregation step</a:t>
            </a:r>
            <a:r>
              <a:rPr lang="en-US" sz="2800" dirty="0"/>
              <a:t>. </a:t>
            </a:r>
          </a:p>
          <a:p>
            <a:pPr lvl="1">
              <a:defRPr/>
            </a:pPr>
            <a:endParaRPr lang="de-DE" sz="2800" dirty="0">
              <a:latin typeface="Calibri" pitchFamily="34" charset="0"/>
              <a:ea typeface="ＭＳ Ｐゴシック" pitchFamily="1" charset="-128"/>
              <a:cs typeface="Calibri" pitchFamily="34" charset="0"/>
            </a:endParaRPr>
          </a:p>
          <a:p>
            <a:pPr>
              <a:defRPr/>
            </a:pPr>
            <a:r>
              <a:rPr lang="de-DE" sz="2800" dirty="0"/>
              <a:t>This </a:t>
            </a:r>
            <a:r>
              <a:rPr lang="de-DE" sz="2800" dirty="0" err="1"/>
              <a:t>presentation</a:t>
            </a:r>
            <a:r>
              <a:rPr lang="de-DE" sz="2800" dirty="0"/>
              <a:t> </a:t>
            </a:r>
            <a:r>
              <a:rPr lang="de-DE" sz="2800" dirty="0" err="1"/>
              <a:t>offers</a:t>
            </a:r>
            <a:r>
              <a:rPr lang="de-DE" sz="2800" dirty="0"/>
              <a:t> a </a:t>
            </a:r>
            <a:r>
              <a:rPr lang="de-DE" sz="2800" dirty="0" err="1"/>
              <a:t>counting</a:t>
            </a:r>
            <a:r>
              <a:rPr lang="de-DE" sz="2800" dirty="0"/>
              <a:t> </a:t>
            </a:r>
            <a:r>
              <a:rPr lang="de-DE" sz="2800" dirty="0" err="1"/>
              <a:t>approach</a:t>
            </a:r>
            <a:r>
              <a:rPr lang="de-DE" sz="2800" dirty="0"/>
              <a:t> </a:t>
            </a:r>
            <a:r>
              <a:rPr lang="de-DE" sz="2800" dirty="0" err="1"/>
              <a:t>for</a:t>
            </a:r>
            <a:r>
              <a:rPr lang="de-DE" sz="2800" dirty="0"/>
              <a:t> </a:t>
            </a:r>
            <a:r>
              <a:rPr lang="de-DE" sz="2800" dirty="0" err="1"/>
              <a:t>the</a:t>
            </a:r>
            <a:r>
              <a:rPr lang="de-DE" sz="2800" dirty="0"/>
              <a:t> </a:t>
            </a:r>
            <a:r>
              <a:rPr lang="de-DE" sz="2800" dirty="0" err="1">
                <a:solidFill>
                  <a:schemeClr val="accent5"/>
                </a:solidFill>
              </a:rPr>
              <a:t>identification</a:t>
            </a:r>
            <a:r>
              <a:rPr lang="de-DE" sz="2800" dirty="0"/>
              <a:t> </a:t>
            </a:r>
            <a:r>
              <a:rPr lang="de-DE" sz="2800" dirty="0" err="1"/>
              <a:t>of</a:t>
            </a:r>
            <a:r>
              <a:rPr lang="de-DE" sz="2800" dirty="0"/>
              <a:t> </a:t>
            </a:r>
            <a:r>
              <a:rPr lang="de-DE" sz="2800" b="1" dirty="0"/>
              <a:t>partial </a:t>
            </a:r>
            <a:r>
              <a:rPr lang="de-DE" sz="2800" b="1" dirty="0" err="1"/>
              <a:t>deprivation</a:t>
            </a:r>
            <a:r>
              <a:rPr lang="de-DE" sz="2800" b="1" dirty="0"/>
              <a:t> </a:t>
            </a:r>
            <a:r>
              <a:rPr lang="de-DE" sz="2800" dirty="0"/>
              <a:t>and </a:t>
            </a:r>
            <a:r>
              <a:rPr lang="de-DE" sz="2800" b="1" dirty="0"/>
              <a:t>partial </a:t>
            </a:r>
            <a:r>
              <a:rPr lang="de-DE" sz="2800" b="1" dirty="0" err="1"/>
              <a:t>wealth</a:t>
            </a:r>
            <a:r>
              <a:rPr lang="de-DE" sz="2800" b="1" dirty="0"/>
              <a:t> –</a:t>
            </a:r>
            <a:br>
              <a:rPr lang="de-DE" sz="2800" b="1" dirty="0"/>
            </a:br>
            <a:r>
              <a:rPr lang="de-DE" sz="2800" b="1" dirty="0"/>
              <a:t>… </a:t>
            </a:r>
            <a:r>
              <a:rPr lang="de-DE" sz="2800" dirty="0"/>
              <a:t>and</a:t>
            </a:r>
            <a:r>
              <a:rPr lang="de-DE" sz="2800" b="1" dirty="0"/>
              <a:t> </a:t>
            </a:r>
            <a:r>
              <a:rPr lang="de-DE" sz="2800" dirty="0" err="1"/>
              <a:t>it‘s</a:t>
            </a:r>
            <a:r>
              <a:rPr lang="de-DE" sz="2800" dirty="0"/>
              <a:t> </a:t>
            </a:r>
            <a:r>
              <a:rPr lang="de-DE" sz="2800" dirty="0" err="1">
                <a:solidFill>
                  <a:schemeClr val="accent5"/>
                </a:solidFill>
              </a:rPr>
              <a:t>aggregation</a:t>
            </a:r>
            <a:r>
              <a:rPr lang="de-DE" sz="2800" dirty="0"/>
              <a:t> </a:t>
            </a:r>
            <a:r>
              <a:rPr lang="de-DE" sz="2800" dirty="0" err="1"/>
              <a:t>according</a:t>
            </a:r>
            <a:r>
              <a:rPr lang="de-DE" sz="2800" dirty="0"/>
              <a:t> </a:t>
            </a:r>
            <a:r>
              <a:rPr lang="de-DE" sz="2800" dirty="0" err="1"/>
              <a:t>to</a:t>
            </a:r>
            <a:r>
              <a:rPr lang="de-DE" sz="2800" dirty="0"/>
              <a:t> </a:t>
            </a:r>
            <a:r>
              <a:rPr lang="de-DE" sz="2800" dirty="0" err="1"/>
              <a:t>the</a:t>
            </a:r>
            <a:r>
              <a:rPr lang="de-DE" sz="2800" dirty="0"/>
              <a:t> well-</a:t>
            </a:r>
            <a:r>
              <a:rPr lang="de-DE" sz="2800" dirty="0" err="1"/>
              <a:t>established</a:t>
            </a:r>
            <a:r>
              <a:rPr lang="de-DE" sz="2800" dirty="0"/>
              <a:t> FGT-</a:t>
            </a:r>
            <a:r>
              <a:rPr lang="de-DE" sz="2800" dirty="0" err="1"/>
              <a:t>Measures</a:t>
            </a:r>
            <a:r>
              <a:rPr lang="de-DE" sz="2800" dirty="0"/>
              <a:t>, </a:t>
            </a:r>
            <a:r>
              <a:rPr lang="de-DE" sz="2800" dirty="0" err="1"/>
              <a:t>as</a:t>
            </a:r>
            <a:r>
              <a:rPr lang="de-DE" sz="2800" dirty="0"/>
              <a:t> </a:t>
            </a:r>
            <a:r>
              <a:rPr lang="de-DE" sz="2800" dirty="0" err="1"/>
              <a:t>proposed</a:t>
            </a:r>
            <a:r>
              <a:rPr lang="de-DE" sz="2800" dirty="0"/>
              <a:t> </a:t>
            </a:r>
            <a:r>
              <a:rPr lang="de-DE" sz="2800" dirty="0" err="1"/>
              <a:t>by</a:t>
            </a:r>
            <a:r>
              <a:rPr lang="de-DE" sz="2800" dirty="0"/>
              <a:t> Foster/Greer/</a:t>
            </a:r>
            <a:r>
              <a:rPr lang="de-DE" sz="2800" dirty="0" err="1"/>
              <a:t>Thorbecke</a:t>
            </a:r>
            <a:r>
              <a:rPr lang="de-DE" sz="2800" dirty="0"/>
              <a:t> (1984; 2010)</a:t>
            </a:r>
            <a:endParaRPr lang="en-US" sz="2800" dirty="0"/>
          </a:p>
        </p:txBody>
      </p:sp>
    </p:spTree>
    <p:extLst>
      <p:ext uri="{BB962C8B-B14F-4D97-AF65-F5344CB8AC3E}">
        <p14:creationId xmlns:p14="http://schemas.microsoft.com/office/powerpoint/2010/main" val="42230809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a:graphicFrameLocks/>
          </p:cNvGraphicFramePr>
          <p:nvPr/>
        </p:nvGraphicFramePr>
        <p:xfrm>
          <a:off x="145800" y="769892"/>
          <a:ext cx="5995988" cy="38290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m 4"/>
          <p:cNvGraphicFramePr>
            <a:graphicFrameLocks/>
          </p:cNvGraphicFramePr>
          <p:nvPr/>
        </p:nvGraphicFramePr>
        <p:xfrm>
          <a:off x="5975440" y="2861310"/>
          <a:ext cx="5962650"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a:off x="296454" y="769892"/>
            <a:ext cx="3056345" cy="369332"/>
          </a:xfrm>
          <a:prstGeom prst="rect">
            <a:avLst/>
          </a:prstGeom>
          <a:noFill/>
        </p:spPr>
        <p:txBody>
          <a:bodyPr wrap="square" rtlCol="0">
            <a:spAutoFit/>
          </a:bodyPr>
          <a:lstStyle/>
          <a:p>
            <a:r>
              <a:rPr lang="de-DE" dirty="0" err="1"/>
              <a:t>Degrees</a:t>
            </a:r>
            <a:r>
              <a:rPr lang="de-DE" dirty="0"/>
              <a:t> (Partial) Deprivation</a:t>
            </a:r>
          </a:p>
        </p:txBody>
      </p:sp>
      <p:sp>
        <p:nvSpPr>
          <p:cNvPr id="7" name="Textfeld 6"/>
          <p:cNvSpPr txBox="1"/>
          <p:nvPr/>
        </p:nvSpPr>
        <p:spPr>
          <a:xfrm>
            <a:off x="9570720" y="2861310"/>
            <a:ext cx="2621280" cy="369332"/>
          </a:xfrm>
          <a:prstGeom prst="rect">
            <a:avLst/>
          </a:prstGeom>
          <a:noFill/>
        </p:spPr>
        <p:txBody>
          <a:bodyPr wrap="square" rtlCol="0">
            <a:spAutoFit/>
          </a:bodyPr>
          <a:lstStyle/>
          <a:p>
            <a:r>
              <a:rPr lang="de-DE" dirty="0" err="1"/>
              <a:t>Degrees</a:t>
            </a:r>
            <a:r>
              <a:rPr lang="de-DE" dirty="0"/>
              <a:t> (Partial) </a:t>
            </a:r>
            <a:r>
              <a:rPr lang="de-DE" dirty="0" err="1"/>
              <a:t>Wealth</a:t>
            </a:r>
            <a:endParaRPr lang="de-DE" dirty="0"/>
          </a:p>
        </p:txBody>
      </p:sp>
      <p:sp>
        <p:nvSpPr>
          <p:cNvPr id="8" name="Textfeld 7"/>
          <p:cNvSpPr txBox="1"/>
          <p:nvPr/>
        </p:nvSpPr>
        <p:spPr>
          <a:xfrm>
            <a:off x="1123406" y="165352"/>
            <a:ext cx="3727994" cy="461665"/>
          </a:xfrm>
          <a:prstGeom prst="rect">
            <a:avLst/>
          </a:prstGeom>
          <a:noFill/>
        </p:spPr>
        <p:txBody>
          <a:bodyPr wrap="square" rtlCol="0">
            <a:spAutoFit/>
          </a:bodyPr>
          <a:lstStyle/>
          <a:p>
            <a:r>
              <a:rPr lang="de-DE" sz="2400" b="1" dirty="0" err="1">
                <a:solidFill>
                  <a:schemeClr val="accent5"/>
                </a:solidFill>
              </a:rPr>
              <a:t>Fuzzy</a:t>
            </a:r>
            <a:r>
              <a:rPr lang="de-DE" sz="2400" b="1" dirty="0">
                <a:solidFill>
                  <a:schemeClr val="accent5"/>
                </a:solidFill>
              </a:rPr>
              <a:t> </a:t>
            </a:r>
            <a:r>
              <a:rPr lang="de-DE" sz="2400" b="1" dirty="0" err="1">
                <a:solidFill>
                  <a:schemeClr val="accent5"/>
                </a:solidFill>
              </a:rPr>
              <a:t>Zones</a:t>
            </a:r>
            <a:r>
              <a:rPr lang="de-DE" sz="2400" b="1" dirty="0">
                <a:solidFill>
                  <a:schemeClr val="accent5"/>
                </a:solidFill>
              </a:rPr>
              <a:t> </a:t>
            </a:r>
            <a:r>
              <a:rPr lang="de-DE" sz="2400" b="1" dirty="0" err="1">
                <a:solidFill>
                  <a:schemeClr val="accent5"/>
                </a:solidFill>
              </a:rPr>
              <a:t>of</a:t>
            </a:r>
            <a:r>
              <a:rPr lang="de-DE" sz="2400" b="1" dirty="0">
                <a:solidFill>
                  <a:schemeClr val="accent5"/>
                </a:solidFill>
              </a:rPr>
              <a:t> </a:t>
            </a:r>
            <a:r>
              <a:rPr lang="de-DE" sz="2400" b="1" dirty="0" err="1">
                <a:solidFill>
                  <a:schemeClr val="accent5"/>
                </a:solidFill>
              </a:rPr>
              <a:t>Precarity</a:t>
            </a:r>
            <a:endParaRPr lang="de-DE" sz="2400" b="1" dirty="0">
              <a:solidFill>
                <a:schemeClr val="accent5"/>
              </a:solidFill>
            </a:endParaRPr>
          </a:p>
        </p:txBody>
      </p:sp>
      <p:sp>
        <p:nvSpPr>
          <p:cNvPr id="9" name="Textfeld 8"/>
          <p:cNvSpPr txBox="1"/>
          <p:nvPr/>
        </p:nvSpPr>
        <p:spPr>
          <a:xfrm>
            <a:off x="8016319" y="165351"/>
            <a:ext cx="3727994" cy="461665"/>
          </a:xfrm>
          <a:prstGeom prst="rect">
            <a:avLst/>
          </a:prstGeom>
          <a:noFill/>
        </p:spPr>
        <p:txBody>
          <a:bodyPr wrap="square" rtlCol="0">
            <a:spAutoFit/>
          </a:bodyPr>
          <a:lstStyle/>
          <a:p>
            <a:r>
              <a:rPr lang="de-DE" sz="2400" b="1" dirty="0" err="1">
                <a:solidFill>
                  <a:schemeClr val="accent5"/>
                </a:solidFill>
              </a:rPr>
              <a:t>Fuzzy</a:t>
            </a:r>
            <a:r>
              <a:rPr lang="de-DE" sz="2400" b="1" dirty="0">
                <a:solidFill>
                  <a:schemeClr val="accent5"/>
                </a:solidFill>
              </a:rPr>
              <a:t> </a:t>
            </a:r>
            <a:r>
              <a:rPr lang="de-DE" sz="2400" b="1" dirty="0" err="1">
                <a:solidFill>
                  <a:schemeClr val="accent5"/>
                </a:solidFill>
              </a:rPr>
              <a:t>Zones</a:t>
            </a:r>
            <a:r>
              <a:rPr lang="de-DE" sz="2400" b="1" dirty="0">
                <a:solidFill>
                  <a:schemeClr val="accent5"/>
                </a:solidFill>
              </a:rPr>
              <a:t> </a:t>
            </a:r>
            <a:r>
              <a:rPr lang="de-DE" sz="2400" b="1" dirty="0" err="1">
                <a:solidFill>
                  <a:schemeClr val="accent5"/>
                </a:solidFill>
              </a:rPr>
              <a:t>of</a:t>
            </a:r>
            <a:r>
              <a:rPr lang="de-DE" sz="2400" b="1" dirty="0">
                <a:solidFill>
                  <a:schemeClr val="accent5"/>
                </a:solidFill>
              </a:rPr>
              <a:t> </a:t>
            </a:r>
            <a:r>
              <a:rPr lang="de-DE" sz="2400" b="1" dirty="0" err="1">
                <a:solidFill>
                  <a:schemeClr val="accent5"/>
                </a:solidFill>
              </a:rPr>
              <a:t>Prosperity</a:t>
            </a:r>
            <a:endParaRPr lang="de-DE" sz="2400" b="1" dirty="0">
              <a:solidFill>
                <a:schemeClr val="accent5"/>
              </a:solidFill>
            </a:endParaRPr>
          </a:p>
        </p:txBody>
      </p:sp>
      <p:sp>
        <p:nvSpPr>
          <p:cNvPr id="2" name="Textfeld 1"/>
          <p:cNvSpPr txBox="1"/>
          <p:nvPr/>
        </p:nvSpPr>
        <p:spPr>
          <a:xfrm>
            <a:off x="1123406" y="4826000"/>
            <a:ext cx="3524794" cy="1754326"/>
          </a:xfrm>
          <a:prstGeom prst="rect">
            <a:avLst/>
          </a:prstGeom>
          <a:noFill/>
        </p:spPr>
        <p:txBody>
          <a:bodyPr wrap="square" rtlCol="0">
            <a:spAutoFit/>
          </a:bodyPr>
          <a:lstStyle/>
          <a:p>
            <a:pPr marL="285750" indent="-285750">
              <a:buFont typeface="Arial" panose="020B0604020202020204" pitchFamily="34" charset="0"/>
              <a:buChar char="•"/>
            </a:pPr>
            <a:r>
              <a:rPr lang="de-DE" dirty="0" err="1"/>
              <a:t>select</a:t>
            </a:r>
            <a:r>
              <a:rPr lang="de-DE" dirty="0"/>
              <a:t> </a:t>
            </a:r>
            <a:r>
              <a:rPr lang="de-DE" dirty="0" err="1"/>
              <a:t>indicator</a:t>
            </a:r>
            <a:r>
              <a:rPr lang="de-DE" dirty="0"/>
              <a:t>(s) [</a:t>
            </a:r>
            <a:r>
              <a:rPr lang="de-DE" dirty="0" err="1"/>
              <a:t>dimension</a:t>
            </a:r>
            <a:r>
              <a:rPr lang="de-DE" dirty="0"/>
              <a:t>]</a:t>
            </a:r>
          </a:p>
          <a:p>
            <a:pPr marL="285750" indent="-285750">
              <a:buFont typeface="Arial" panose="020B0604020202020204" pitchFamily="34" charset="0"/>
              <a:buChar char="•"/>
            </a:pPr>
            <a:r>
              <a:rPr lang="de-DE" dirty="0" err="1"/>
              <a:t>define</a:t>
            </a:r>
            <a:r>
              <a:rPr lang="de-DE" dirty="0"/>
              <a:t> </a:t>
            </a:r>
            <a:r>
              <a:rPr lang="de-DE" dirty="0" err="1"/>
              <a:t>fuzzy</a:t>
            </a:r>
            <a:r>
              <a:rPr lang="de-DE" dirty="0"/>
              <a:t> </a:t>
            </a:r>
            <a:r>
              <a:rPr lang="de-DE" dirty="0" err="1"/>
              <a:t>zones</a:t>
            </a:r>
            <a:r>
              <a:rPr lang="de-DE" dirty="0"/>
              <a:t> </a:t>
            </a:r>
            <a:r>
              <a:rPr lang="de-DE" dirty="0" err="1"/>
              <a:t>of</a:t>
            </a:r>
            <a:r>
              <a:rPr lang="de-DE" dirty="0"/>
              <a:t> </a:t>
            </a:r>
            <a:r>
              <a:rPr lang="de-DE" dirty="0" err="1"/>
              <a:t>precarity</a:t>
            </a:r>
            <a:r>
              <a:rPr lang="de-DE" dirty="0"/>
              <a:t> [z, u]</a:t>
            </a:r>
          </a:p>
          <a:p>
            <a:pPr marL="285750" indent="-285750">
              <a:buFont typeface="Arial" panose="020B0604020202020204" pitchFamily="34" charset="0"/>
              <a:buChar char="•"/>
            </a:pPr>
            <a:r>
              <a:rPr lang="de-DE" dirty="0" err="1"/>
              <a:t>extract</a:t>
            </a:r>
            <a:r>
              <a:rPr lang="de-DE" dirty="0"/>
              <a:t> </a:t>
            </a:r>
            <a:r>
              <a:rPr lang="de-DE" dirty="0" err="1"/>
              <a:t>degrees</a:t>
            </a:r>
            <a:r>
              <a:rPr lang="de-DE" dirty="0"/>
              <a:t> </a:t>
            </a:r>
            <a:r>
              <a:rPr lang="de-DE" dirty="0" err="1"/>
              <a:t>of</a:t>
            </a:r>
            <a:r>
              <a:rPr lang="de-DE" dirty="0"/>
              <a:t> </a:t>
            </a:r>
            <a:r>
              <a:rPr lang="de-DE" dirty="0" err="1"/>
              <a:t>deprivation</a:t>
            </a:r>
            <a:endParaRPr lang="de-DE" dirty="0"/>
          </a:p>
          <a:p>
            <a:pPr marL="285750" indent="-285750">
              <a:buFont typeface="Arial" panose="020B0604020202020204" pitchFamily="34" charset="0"/>
              <a:buChar char="•"/>
            </a:pPr>
            <a:r>
              <a:rPr lang="de-DE" dirty="0" err="1"/>
              <a:t>run</a:t>
            </a:r>
            <a:r>
              <a:rPr lang="de-DE" dirty="0"/>
              <a:t> </a:t>
            </a:r>
            <a:r>
              <a:rPr lang="de-DE" dirty="0" err="1"/>
              <a:t>counting</a:t>
            </a:r>
            <a:r>
              <a:rPr lang="de-DE" dirty="0"/>
              <a:t> </a:t>
            </a:r>
            <a:r>
              <a:rPr lang="de-DE" dirty="0" err="1"/>
              <a:t>approach</a:t>
            </a:r>
            <a:endParaRPr lang="de-DE" dirty="0"/>
          </a:p>
          <a:p>
            <a:pPr marL="285750" indent="-285750">
              <a:buFont typeface="Arial" panose="020B0604020202020204" pitchFamily="34" charset="0"/>
              <a:buChar char="•"/>
            </a:pPr>
            <a:endParaRPr lang="de-DE" dirty="0"/>
          </a:p>
        </p:txBody>
      </p:sp>
      <p:sp>
        <p:nvSpPr>
          <p:cNvPr id="10" name="Textfeld 9"/>
          <p:cNvSpPr txBox="1"/>
          <p:nvPr/>
        </p:nvSpPr>
        <p:spPr>
          <a:xfrm>
            <a:off x="8016319" y="1076937"/>
            <a:ext cx="3524794" cy="1477328"/>
          </a:xfrm>
          <a:prstGeom prst="rect">
            <a:avLst/>
          </a:prstGeom>
          <a:noFill/>
        </p:spPr>
        <p:txBody>
          <a:bodyPr wrap="square" rtlCol="0">
            <a:spAutoFit/>
          </a:bodyPr>
          <a:lstStyle/>
          <a:p>
            <a:pPr marL="285750" indent="-285750">
              <a:buFont typeface="Arial" panose="020B0604020202020204" pitchFamily="34" charset="0"/>
              <a:buChar char="•"/>
            </a:pPr>
            <a:r>
              <a:rPr lang="de-DE" dirty="0" err="1"/>
              <a:t>select</a:t>
            </a:r>
            <a:r>
              <a:rPr lang="de-DE" dirty="0"/>
              <a:t> </a:t>
            </a:r>
            <a:r>
              <a:rPr lang="de-DE" dirty="0" err="1"/>
              <a:t>indicator</a:t>
            </a:r>
            <a:r>
              <a:rPr lang="de-DE" dirty="0"/>
              <a:t>(s) [</a:t>
            </a:r>
            <a:r>
              <a:rPr lang="de-DE" dirty="0" err="1"/>
              <a:t>dimension</a:t>
            </a:r>
            <a:r>
              <a:rPr lang="de-DE" dirty="0"/>
              <a:t>]</a:t>
            </a:r>
          </a:p>
          <a:p>
            <a:pPr marL="285750" indent="-285750">
              <a:buFont typeface="Arial" panose="020B0604020202020204" pitchFamily="34" charset="0"/>
              <a:buChar char="•"/>
            </a:pPr>
            <a:r>
              <a:rPr lang="de-DE" dirty="0" err="1"/>
              <a:t>define</a:t>
            </a:r>
            <a:r>
              <a:rPr lang="de-DE" dirty="0"/>
              <a:t> </a:t>
            </a:r>
            <a:r>
              <a:rPr lang="de-DE" dirty="0" err="1"/>
              <a:t>fuzzy</a:t>
            </a:r>
            <a:r>
              <a:rPr lang="de-DE" dirty="0"/>
              <a:t> </a:t>
            </a:r>
            <a:r>
              <a:rPr lang="de-DE" dirty="0" err="1"/>
              <a:t>zones</a:t>
            </a:r>
            <a:r>
              <a:rPr lang="de-DE" dirty="0"/>
              <a:t> </a:t>
            </a:r>
            <a:r>
              <a:rPr lang="de-DE" dirty="0" err="1"/>
              <a:t>of</a:t>
            </a:r>
            <a:r>
              <a:rPr lang="de-DE" dirty="0"/>
              <a:t> </a:t>
            </a:r>
            <a:r>
              <a:rPr lang="de-DE" dirty="0" err="1"/>
              <a:t>prosperity</a:t>
            </a:r>
            <a:r>
              <a:rPr lang="de-DE" dirty="0"/>
              <a:t> [w, l]</a:t>
            </a:r>
          </a:p>
          <a:p>
            <a:pPr marL="285750" indent="-285750">
              <a:buFont typeface="Arial" panose="020B0604020202020204" pitchFamily="34" charset="0"/>
              <a:buChar char="•"/>
            </a:pPr>
            <a:r>
              <a:rPr lang="de-DE" dirty="0" err="1"/>
              <a:t>extract</a:t>
            </a:r>
            <a:r>
              <a:rPr lang="de-DE" dirty="0"/>
              <a:t> </a:t>
            </a:r>
            <a:r>
              <a:rPr lang="de-DE" dirty="0" err="1"/>
              <a:t>degrees</a:t>
            </a:r>
            <a:r>
              <a:rPr lang="de-DE" dirty="0"/>
              <a:t> </a:t>
            </a:r>
            <a:r>
              <a:rPr lang="de-DE" dirty="0" err="1"/>
              <a:t>of</a:t>
            </a:r>
            <a:r>
              <a:rPr lang="de-DE" dirty="0"/>
              <a:t> </a:t>
            </a:r>
            <a:r>
              <a:rPr lang="de-DE" dirty="0" err="1"/>
              <a:t>wealth</a:t>
            </a:r>
            <a:endParaRPr lang="de-DE" dirty="0"/>
          </a:p>
          <a:p>
            <a:pPr marL="285750" indent="-285750">
              <a:buFont typeface="Arial" panose="020B0604020202020204" pitchFamily="34" charset="0"/>
              <a:buChar char="•"/>
            </a:pPr>
            <a:r>
              <a:rPr lang="de-DE" dirty="0" err="1"/>
              <a:t>run</a:t>
            </a:r>
            <a:r>
              <a:rPr lang="de-DE" dirty="0"/>
              <a:t> </a:t>
            </a:r>
            <a:r>
              <a:rPr lang="de-DE" dirty="0" err="1"/>
              <a:t>counting</a:t>
            </a:r>
            <a:r>
              <a:rPr lang="de-DE" dirty="0"/>
              <a:t> </a:t>
            </a:r>
            <a:r>
              <a:rPr lang="de-DE" dirty="0" err="1"/>
              <a:t>approach</a:t>
            </a:r>
            <a:endParaRPr lang="de-DE" dirty="0"/>
          </a:p>
        </p:txBody>
      </p:sp>
    </p:spTree>
    <p:extLst>
      <p:ext uri="{BB962C8B-B14F-4D97-AF65-F5344CB8AC3E}">
        <p14:creationId xmlns:p14="http://schemas.microsoft.com/office/powerpoint/2010/main" val="5447891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0" y="2889314"/>
            <a:ext cx="10515600" cy="2852737"/>
          </a:xfrm>
        </p:spPr>
        <p:txBody>
          <a:bodyPr/>
          <a:lstStyle/>
          <a:p>
            <a:pPr algn="r"/>
            <a:r>
              <a:rPr lang="en-US" sz="4000" i="1" dirty="0"/>
              <a:t>Identification of Partial Deprivation</a:t>
            </a:r>
            <a:br>
              <a:rPr lang="en-US" dirty="0"/>
            </a:br>
            <a:r>
              <a:rPr lang="en-US" sz="4000" i="1" dirty="0"/>
              <a:t>Identification of Partial Wealth</a:t>
            </a:r>
            <a:endParaRPr lang="de-DE" sz="4000" i="1" dirty="0"/>
          </a:p>
        </p:txBody>
      </p:sp>
    </p:spTree>
    <p:extLst>
      <p:ext uri="{BB962C8B-B14F-4D97-AF65-F5344CB8AC3E}">
        <p14:creationId xmlns:p14="http://schemas.microsoft.com/office/powerpoint/2010/main" val="29208697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10382"/>
                <a:ext cx="4680000" cy="2516843"/>
              </a:xfrm>
              <a:prstGeom prst="rect">
                <a:avLst/>
              </a:prstGeom>
            </p:spPr>
            <p:txBody>
              <a:bodyPr>
                <a:spAutoFit/>
              </a:bodyPr>
              <a:lstStyle/>
              <a:p>
                <a:pPr marL="449580">
                  <a:lnSpc>
                    <a:spcPct val="115000"/>
                  </a:lnSpc>
                  <a:spcAft>
                    <a:spcPts val="1000"/>
                  </a:spcAft>
                </a:pPr>
                <a14:m>
                  <m:oMath xmlns:m="http://schemas.openxmlformats.org/officeDocument/2006/math">
                    <m:sSub>
                      <m:sSubPr>
                        <m:ctrlPr>
                          <a:rPr lang="de-DE" i="1" smtClean="0">
                            <a:latin typeface="Cambria Math" panose="02040503050406030204" pitchFamily="18" charset="0"/>
                          </a:rPr>
                        </m:ctrlPr>
                      </m:sSubPr>
                      <m:e>
                        <m:r>
                          <a:rPr lang="en-US" i="1">
                            <a:latin typeface="Cambria Math" panose="02040503050406030204" pitchFamily="18" charset="0"/>
                          </a:rPr>
                          <m:t>h</m:t>
                        </m:r>
                        <m:r>
                          <a:rPr lang="de-DE" b="0" i="1" smtClean="0">
                            <a:latin typeface="Cambria Math" panose="02040503050406030204" pitchFamily="18" charset="0"/>
                          </a:rPr>
                          <m:t>𝑧</m:t>
                        </m:r>
                      </m:e>
                      <m:sub>
                        <m:r>
                          <a:rPr lang="de-DE" i="1">
                            <a:latin typeface="Cambria Math" panose="02040503050406030204" pitchFamily="18" charset="0"/>
                          </a:rPr>
                          <m:t>𝑖</m:t>
                        </m:r>
                      </m:sub>
                    </m:sSub>
                    <m:r>
                      <a:rPr lang="en-US" i="1">
                        <a:latin typeface="Cambria Math" panose="02040503050406030204" pitchFamily="18" charset="0"/>
                      </a:rPr>
                      <m:t>=1</m:t>
                    </m:r>
                  </m:oMath>
                </a14:m>
                <a:r>
                  <a:rPr lang="de-DE" i="1" dirty="0">
                    <a:latin typeface="Cambria Math" panose="02040503050406030204" pitchFamily="18" charset="0"/>
                  </a:rPr>
                  <a:t> </a:t>
                </a:r>
                <a:r>
                  <a:rPr lang="de-DE" dirty="0" err="1"/>
                  <a:t>if</a:t>
                </a:r>
                <a:r>
                  <a:rPr lang="de-DE" dirty="0"/>
                  <a:t>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𝑖</m:t>
                        </m:r>
                        <m:r>
                          <a:rPr lang="en-US" i="1">
                            <a:latin typeface="Cambria Math" panose="02040503050406030204" pitchFamily="18" charset="0"/>
                          </a:rPr>
                          <m:t> </m:t>
                        </m:r>
                      </m:sub>
                    </m:sSub>
                    <m:r>
                      <a:rPr lang="de-DE" b="1" i="1" smtClean="0">
                        <a:latin typeface="Cambria Math" panose="02040503050406030204" pitchFamily="18" charset="0"/>
                      </a:rPr>
                      <m:t>&lt;</m:t>
                    </m:r>
                    <m:r>
                      <a:rPr lang="de-DE" b="0" i="1" smtClean="0">
                        <a:latin typeface="Cambria Math" panose="02040503050406030204" pitchFamily="18" charset="0"/>
                      </a:rPr>
                      <m:t>𝑧</m:t>
                    </m:r>
                  </m:oMath>
                </a14:m>
                <a:endParaRPr lang="de-DE" dirty="0"/>
              </a:p>
              <a:p>
                <a:pPr marL="449580">
                  <a:lnSpc>
                    <a:spcPct val="115000"/>
                  </a:lnSpc>
                  <a:spcAft>
                    <a:spcPts val="1000"/>
                  </a:spcAft>
                </a:pP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h</m:t>
                        </m:r>
                        <m:r>
                          <a:rPr lang="de-DE" b="0" i="1" smtClean="0">
                            <a:latin typeface="Cambria Math" panose="02040503050406030204" pitchFamily="18" charset="0"/>
                          </a:rPr>
                          <m:t>𝑧</m:t>
                        </m:r>
                      </m:e>
                      <m:sub>
                        <m:r>
                          <a:rPr lang="de-DE" i="1">
                            <a:latin typeface="Cambria Math" panose="02040503050406030204" pitchFamily="18" charset="0"/>
                          </a:rPr>
                          <m:t>𝑖</m:t>
                        </m:r>
                      </m:sub>
                    </m:sSub>
                    <m:r>
                      <a:rPr lang="en-US" i="1">
                        <a:latin typeface="Cambria Math" panose="02040503050406030204" pitchFamily="18" charset="0"/>
                      </a:rPr>
                      <m:t>=</m:t>
                    </m:r>
                    <m:r>
                      <a:rPr lang="de-DE" i="1">
                        <a:latin typeface="Cambria Math" panose="02040503050406030204" pitchFamily="18" charset="0"/>
                      </a:rPr>
                      <m:t>0</m:t>
                    </m:r>
                  </m:oMath>
                </a14:m>
                <a:r>
                  <a:rPr lang="de-DE" i="1" dirty="0">
                    <a:latin typeface="Cambria Math" panose="02040503050406030204" pitchFamily="18" charset="0"/>
                  </a:rPr>
                  <a:t> </a:t>
                </a:r>
                <a:r>
                  <a:rPr lang="de-DE" dirty="0" err="1"/>
                  <a:t>if</a:t>
                </a:r>
                <a:r>
                  <a:rPr lang="de-DE" dirty="0"/>
                  <a:t>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𝑖</m:t>
                        </m:r>
                        <m:r>
                          <a:rPr lang="en-US" i="1">
                            <a:latin typeface="Cambria Math" panose="02040503050406030204" pitchFamily="18" charset="0"/>
                          </a:rPr>
                          <m:t> </m:t>
                        </m:r>
                      </m:sub>
                    </m:sSub>
                    <m:r>
                      <a:rPr lang="en-US" b="1"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𝑧</m:t>
                    </m:r>
                  </m:oMath>
                </a14:m>
                <a:endParaRPr lang="de-DE" dirty="0"/>
              </a:p>
              <a:p>
                <a:r>
                  <a:rPr lang="de-DE" sz="1600" dirty="0" err="1"/>
                  <a:t>with</a:t>
                </a:r>
                <a:endParaRPr lang="de-DE" sz="1600" dirty="0"/>
              </a:p>
              <a:p>
                <a:endParaRPr lang="de-DE" sz="1600" dirty="0"/>
              </a:p>
              <a:p>
                <a14:m>
                  <m:oMath xmlns:m="http://schemas.openxmlformats.org/officeDocument/2006/math">
                    <m:sSub>
                      <m:sSubPr>
                        <m:ctrlPr>
                          <a:rPr lang="de-DE" sz="1600" i="1" smtClean="0">
                            <a:latin typeface="Cambria Math" panose="02040503050406030204" pitchFamily="18" charset="0"/>
                          </a:rPr>
                        </m:ctrlPr>
                      </m:sSubPr>
                      <m:e>
                        <m:r>
                          <a:rPr lang="de-DE" sz="1600" b="0" i="1" smtClean="0">
                            <a:latin typeface="Cambria Math" panose="02040503050406030204" pitchFamily="18" charset="0"/>
                          </a:rPr>
                          <m:t>𝑦</m:t>
                        </m:r>
                      </m:e>
                      <m:sub>
                        <m:r>
                          <a:rPr lang="de-DE" sz="1600" i="1">
                            <a:latin typeface="Cambria Math" panose="02040503050406030204" pitchFamily="18" charset="0"/>
                          </a:rPr>
                          <m:t>𝑖</m:t>
                        </m:r>
                        <m:r>
                          <a:rPr lang="en-US" sz="1600" i="1">
                            <a:latin typeface="Cambria Math" panose="02040503050406030204" pitchFamily="18" charset="0"/>
                          </a:rPr>
                          <m:t> </m:t>
                        </m:r>
                      </m:sub>
                    </m:sSub>
                  </m:oMath>
                </a14:m>
                <a:r>
                  <a:rPr lang="en-US" sz="1600" dirty="0"/>
                  <a:t>    individual indicator for poverty</a:t>
                </a:r>
              </a:p>
              <a:p>
                <a14:m>
                  <m:oMath xmlns:m="http://schemas.openxmlformats.org/officeDocument/2006/math">
                    <m:r>
                      <a:rPr lang="de-DE" sz="1600" b="0" i="1" smtClean="0">
                        <a:latin typeface="Cambria Math" panose="02040503050406030204" pitchFamily="18" charset="0"/>
                      </a:rPr>
                      <m:t>𝑧</m:t>
                    </m:r>
                  </m:oMath>
                </a14:m>
                <a:r>
                  <a:rPr lang="de-DE" sz="1600" dirty="0"/>
                  <a:t>      poverty </a:t>
                </a:r>
                <a:r>
                  <a:rPr lang="de-DE" sz="1600" dirty="0" err="1"/>
                  <a:t>threshold</a:t>
                </a:r>
                <a:endParaRPr lang="de-DE" sz="1600" dirty="0"/>
              </a:p>
              <a:p>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h</m:t>
                        </m:r>
                        <m:r>
                          <a:rPr lang="de-DE" sz="1600" b="0" i="1" smtClean="0">
                            <a:latin typeface="Cambria Math" panose="02040503050406030204" pitchFamily="18" charset="0"/>
                          </a:rPr>
                          <m:t>𝑧</m:t>
                        </m:r>
                      </m:e>
                      <m:sub>
                        <m:r>
                          <a:rPr lang="de-DE" sz="1600" i="1">
                            <a:latin typeface="Cambria Math" panose="02040503050406030204" pitchFamily="18" charset="0"/>
                          </a:rPr>
                          <m:t>𝑖</m:t>
                        </m:r>
                      </m:sub>
                    </m:sSub>
                  </m:oMath>
                </a14:m>
                <a:r>
                  <a:rPr lang="en-US" sz="1600" i="1" dirty="0"/>
                  <a:t>  </a:t>
                </a:r>
                <a:r>
                  <a:rPr lang="en-US" sz="1600" dirty="0"/>
                  <a:t>individual poverty score [0, 1]</a:t>
                </a:r>
                <a:endParaRPr lang="de-DE" sz="1600" dirty="0"/>
              </a:p>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10382"/>
                <a:ext cx="4680000" cy="2516843"/>
              </a:xfrm>
              <a:prstGeom prst="rect">
                <a:avLst/>
              </a:prstGeom>
              <a:blipFill>
                <a:blip r:embed="rId2"/>
                <a:stretch>
                  <a:fillRect l="-782" t="-484"/>
                </a:stretch>
              </a:blipFill>
            </p:spPr>
            <p:txBody>
              <a:bodyPr/>
              <a:lstStyle/>
              <a:p>
                <a:r>
                  <a:rPr lang="de-DE">
                    <a:noFill/>
                  </a:rPr>
                  <a:t> </a:t>
                </a:r>
              </a:p>
            </p:txBody>
          </p:sp>
        </mc:Fallback>
      </mc:AlternateContent>
      <p:sp>
        <p:nvSpPr>
          <p:cNvPr id="5" name="Rechteck 4"/>
          <p:cNvSpPr/>
          <p:nvPr/>
        </p:nvSpPr>
        <p:spPr>
          <a:xfrm>
            <a:off x="1010194" y="1146439"/>
            <a:ext cx="3701398"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[1] Identification of Poverty</a:t>
            </a:r>
            <a:endParaRPr lang="de-DE" sz="2400" b="1"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823151" y="2010382"/>
                <a:ext cx="4680000" cy="2217017"/>
              </a:xfrm>
              <a:prstGeom prst="rect">
                <a:avLst/>
              </a:prstGeom>
            </p:spPr>
            <p:txBody>
              <a:bodyPr wrap="square">
                <a:spAutoFit/>
              </a:bodyPr>
              <a:lstStyle/>
              <a:p>
                <a:pPr marL="449580">
                  <a:lnSpc>
                    <a:spcPct val="115000"/>
                  </a:lnSpc>
                  <a:spcAft>
                    <a:spcPts val="1000"/>
                  </a:spcAft>
                </a:pPr>
                <a14:m>
                  <m:oMath xmlns:m="http://schemas.openxmlformats.org/officeDocument/2006/math">
                    <m:sSub>
                      <m:sSubPr>
                        <m:ctrlPr>
                          <a:rPr lang="de-DE" i="1" smtClean="0">
                            <a:latin typeface="Cambria Math" panose="02040503050406030204" pitchFamily="18" charset="0"/>
                          </a:rPr>
                        </m:ctrlPr>
                      </m:sSubPr>
                      <m:e>
                        <m:r>
                          <a:rPr lang="en-US" i="1">
                            <a:latin typeface="Cambria Math" panose="02040503050406030204" pitchFamily="18" charset="0"/>
                          </a:rPr>
                          <m:t>h𝑤</m:t>
                        </m:r>
                      </m:e>
                      <m:sub>
                        <m:r>
                          <a:rPr lang="de-DE" i="1">
                            <a:latin typeface="Cambria Math" panose="02040503050406030204" pitchFamily="18" charset="0"/>
                          </a:rPr>
                          <m:t>𝑖</m:t>
                        </m:r>
                      </m:sub>
                    </m:sSub>
                    <m:r>
                      <a:rPr lang="en-US" i="1" smtClean="0">
                        <a:latin typeface="Cambria Math" panose="02040503050406030204" pitchFamily="18" charset="0"/>
                      </a:rPr>
                      <m:t>=</m:t>
                    </m:r>
                    <m:r>
                      <a:rPr lang="en-US" i="1">
                        <a:latin typeface="Cambria Math" panose="02040503050406030204" pitchFamily="18" charset="0"/>
                      </a:rPr>
                      <m:t>1</m:t>
                    </m:r>
                  </m:oMath>
                </a14:m>
                <a:r>
                  <a:rPr lang="de-DE" b="0" i="1" dirty="0">
                    <a:latin typeface="Cambria Math" panose="02040503050406030204" pitchFamily="18" charset="0"/>
                  </a:rPr>
                  <a:t> </a:t>
                </a:r>
                <a:r>
                  <a:rPr lang="de-DE" b="0" dirty="0" err="1"/>
                  <a:t>if</a:t>
                </a:r>
                <a:r>
                  <a:rPr lang="de-DE" b="0"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𝑖</m:t>
                        </m:r>
                        <m:r>
                          <a:rPr lang="en-US" i="1">
                            <a:latin typeface="Cambria Math" panose="02040503050406030204" pitchFamily="18" charset="0"/>
                          </a:rPr>
                          <m:t> </m:t>
                        </m:r>
                      </m:sub>
                    </m:sSub>
                    <m:r>
                      <a:rPr lang="en-US" b="1" i="1">
                        <a:latin typeface="Cambria Math" panose="02040503050406030204" pitchFamily="18" charset="0"/>
                      </a:rPr>
                      <m:t>&gt;</m:t>
                    </m:r>
                    <m:r>
                      <a:rPr lang="en-US" i="1">
                        <a:latin typeface="Cambria Math" panose="02040503050406030204" pitchFamily="18" charset="0"/>
                      </a:rPr>
                      <m:t> </m:t>
                    </m:r>
                    <m:r>
                      <a:rPr lang="de-DE" i="1">
                        <a:latin typeface="Cambria Math" panose="02040503050406030204" pitchFamily="18" charset="0"/>
                      </a:rPr>
                      <m:t>𝑤</m:t>
                    </m:r>
                  </m:oMath>
                </a14:m>
                <a:endParaRPr lang="de-DE" b="0" dirty="0"/>
              </a:p>
              <a:p>
                <a:pPr marL="449580">
                  <a:lnSpc>
                    <a:spcPct val="115000"/>
                  </a:lnSpc>
                  <a:spcAft>
                    <a:spcPts val="1000"/>
                  </a:spcAft>
                </a:pP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h𝑤</m:t>
                        </m:r>
                      </m:e>
                      <m:sub>
                        <m:r>
                          <a:rPr lang="de-DE" i="1">
                            <a:latin typeface="Cambria Math" panose="02040503050406030204" pitchFamily="18" charset="0"/>
                          </a:rPr>
                          <m:t>𝑖</m:t>
                        </m:r>
                      </m:sub>
                    </m:sSub>
                    <m:r>
                      <a:rPr lang="en-US" i="1">
                        <a:latin typeface="Cambria Math" panose="02040503050406030204" pitchFamily="18" charset="0"/>
                      </a:rPr>
                      <m:t>=</m:t>
                    </m:r>
                    <m:r>
                      <a:rPr lang="de-DE" b="0" i="1" smtClean="0">
                        <a:latin typeface="Cambria Math" panose="02040503050406030204" pitchFamily="18" charset="0"/>
                      </a:rPr>
                      <m:t>0</m:t>
                    </m:r>
                  </m:oMath>
                </a14:m>
                <a:r>
                  <a:rPr lang="de-DE" i="1" dirty="0">
                    <a:latin typeface="Cambria Math" panose="02040503050406030204" pitchFamily="18" charset="0"/>
                  </a:rPr>
                  <a:t> </a:t>
                </a:r>
                <a:r>
                  <a:rPr lang="de-DE" dirty="0" err="1"/>
                  <a:t>if</a:t>
                </a:r>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𝑖</m:t>
                        </m:r>
                        <m:r>
                          <a:rPr lang="en-US" i="1">
                            <a:latin typeface="Cambria Math" panose="02040503050406030204" pitchFamily="18" charset="0"/>
                          </a:rPr>
                          <m:t> </m:t>
                        </m:r>
                      </m:sub>
                    </m:sSub>
                    <m:r>
                      <a:rPr lang="en-US" b="1" i="1">
                        <a:latin typeface="Cambria Math" panose="02040503050406030204" pitchFamily="18" charset="0"/>
                        <a:ea typeface="Cambria Math" panose="02040503050406030204" pitchFamily="18" charset="0"/>
                      </a:rPr>
                      <m:t>≤</m:t>
                    </m:r>
                    <m:r>
                      <a:rPr lang="de-DE" i="1">
                        <a:latin typeface="Cambria Math" panose="02040503050406030204" pitchFamily="18" charset="0"/>
                      </a:rPr>
                      <m:t>𝑤</m:t>
                    </m:r>
                  </m:oMath>
                </a14:m>
                <a:endParaRPr lang="de-DE" dirty="0"/>
              </a:p>
              <a:p>
                <a:r>
                  <a:rPr lang="de-DE" sz="1600" dirty="0" err="1"/>
                  <a:t>with</a:t>
                </a:r>
                <a:endParaRPr lang="de-DE" sz="1600" dirty="0"/>
              </a:p>
              <a:p>
                <a:endParaRPr lang="de-DE" sz="1600" dirty="0"/>
              </a:p>
              <a:p>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𝑥</m:t>
                        </m:r>
                      </m:e>
                      <m:sub>
                        <m:r>
                          <a:rPr lang="de-DE" sz="1600" i="1">
                            <a:latin typeface="Cambria Math" panose="02040503050406030204" pitchFamily="18" charset="0"/>
                          </a:rPr>
                          <m:t>𝑖</m:t>
                        </m:r>
                        <m:r>
                          <a:rPr lang="en-US" sz="1600" i="1">
                            <a:latin typeface="Cambria Math" panose="02040503050406030204" pitchFamily="18" charset="0"/>
                          </a:rPr>
                          <m:t> </m:t>
                        </m:r>
                      </m:sub>
                    </m:sSub>
                  </m:oMath>
                </a14:m>
                <a:r>
                  <a:rPr lang="en-US" sz="1600" dirty="0"/>
                  <a:t>    individual indicator for wealth</a:t>
                </a:r>
              </a:p>
              <a:p>
                <a14:m>
                  <m:oMath xmlns:m="http://schemas.openxmlformats.org/officeDocument/2006/math">
                    <m:r>
                      <a:rPr lang="de-DE" sz="1600" i="1">
                        <a:latin typeface="Cambria Math" panose="02040503050406030204" pitchFamily="18" charset="0"/>
                      </a:rPr>
                      <m:t>𝑤</m:t>
                    </m:r>
                  </m:oMath>
                </a14:m>
                <a:r>
                  <a:rPr lang="de-DE" sz="1600" dirty="0"/>
                  <a:t>     wealth </a:t>
                </a:r>
                <a:r>
                  <a:rPr lang="de-DE" sz="1600" dirty="0" err="1"/>
                  <a:t>threshold</a:t>
                </a:r>
                <a:endParaRPr lang="de-DE" sz="1600" dirty="0"/>
              </a:p>
              <a:p>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h𝑤</m:t>
                        </m:r>
                      </m:e>
                      <m:sub>
                        <m:r>
                          <a:rPr lang="de-DE" sz="1600" i="1">
                            <a:latin typeface="Cambria Math" panose="02040503050406030204" pitchFamily="18" charset="0"/>
                          </a:rPr>
                          <m:t>𝑖</m:t>
                        </m:r>
                      </m:sub>
                    </m:sSub>
                  </m:oMath>
                </a14:m>
                <a:r>
                  <a:rPr lang="en-US" sz="1600" i="1" dirty="0"/>
                  <a:t>  </a:t>
                </a:r>
                <a:r>
                  <a:rPr lang="en-US" sz="1600" dirty="0"/>
                  <a:t>individual wealth score [0, 1]</a:t>
                </a:r>
                <a:endParaRPr lang="de-DE" sz="1600" dirty="0"/>
              </a:p>
            </p:txBody>
          </p:sp>
        </mc:Choice>
        <mc:Fallback xmlns="">
          <p:sp>
            <p:nvSpPr>
              <p:cNvPr id="6" name="Rechteck 5"/>
              <p:cNvSpPr>
                <a:spLocks noRot="1" noChangeAspect="1" noMove="1" noResize="1" noEditPoints="1" noAdjustHandles="1" noChangeArrowheads="1" noChangeShapeType="1" noTextEdit="1"/>
              </p:cNvSpPr>
              <p:nvPr/>
            </p:nvSpPr>
            <p:spPr>
              <a:xfrm>
                <a:off x="6823151" y="2010382"/>
                <a:ext cx="4680000" cy="2217017"/>
              </a:xfrm>
              <a:prstGeom prst="rect">
                <a:avLst/>
              </a:prstGeom>
              <a:blipFill>
                <a:blip r:embed="rId3"/>
                <a:stretch>
                  <a:fillRect l="-651" t="-551" b="-2755"/>
                </a:stretch>
              </a:blipFill>
            </p:spPr>
            <p:txBody>
              <a:bodyPr/>
              <a:lstStyle/>
              <a:p>
                <a:r>
                  <a:rPr lang="de-DE">
                    <a:noFill/>
                  </a:rPr>
                  <a:t> </a:t>
                </a:r>
              </a:p>
            </p:txBody>
          </p:sp>
        </mc:Fallback>
      </mc:AlternateContent>
      <p:sp>
        <p:nvSpPr>
          <p:cNvPr id="7" name="Rechteck 6"/>
          <p:cNvSpPr/>
          <p:nvPr/>
        </p:nvSpPr>
        <p:spPr>
          <a:xfrm>
            <a:off x="6890276" y="1146439"/>
            <a:ext cx="4612875"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[1] Identification of Wealth</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3094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6853" y="404298"/>
            <a:ext cx="10515600" cy="2852737"/>
          </a:xfrm>
        </p:spPr>
        <p:txBody>
          <a:bodyPr/>
          <a:lstStyle/>
          <a:p>
            <a:pPr algn="r"/>
            <a:r>
              <a:rPr lang="en-US" dirty="0">
                <a:solidFill>
                  <a:srgbClr val="0070C0"/>
                </a:solidFill>
              </a:rPr>
              <a:t>MPI </a:t>
            </a:r>
            <a:r>
              <a:rPr lang="en-US" dirty="0">
                <a:solidFill>
                  <a:schemeClr val="tx1">
                    <a:tint val="75000"/>
                  </a:schemeClr>
                </a:solidFill>
                <a:latin typeface="+mn-lt"/>
                <a:ea typeface="+mn-ea"/>
                <a:cs typeface="+mn-cs"/>
              </a:rPr>
              <a:t>|</a:t>
            </a:r>
            <a:r>
              <a:rPr lang="en-US" dirty="0">
                <a:solidFill>
                  <a:srgbClr val="0070C0"/>
                </a:solidFill>
              </a:rPr>
              <a:t> MWI  </a:t>
            </a:r>
            <a:br>
              <a:rPr lang="en-US" dirty="0"/>
            </a:br>
            <a:endParaRPr lang="de-DE" dirty="0"/>
          </a:p>
        </p:txBody>
      </p:sp>
      <p:sp>
        <p:nvSpPr>
          <p:cNvPr id="3" name="Textplatzhalter 2"/>
          <p:cNvSpPr>
            <a:spLocks noGrp="1"/>
          </p:cNvSpPr>
          <p:nvPr>
            <p:ph type="body" idx="1"/>
          </p:nvPr>
        </p:nvSpPr>
        <p:spPr>
          <a:xfrm>
            <a:off x="557939" y="4386263"/>
            <a:ext cx="11248238" cy="1972702"/>
          </a:xfrm>
        </p:spPr>
        <p:txBody>
          <a:bodyPr>
            <a:normAutofit fontScale="92500" lnSpcReduction="10000"/>
          </a:bodyPr>
          <a:lstStyle/>
          <a:p>
            <a:r>
              <a:rPr lang="de-DE" b="1" dirty="0"/>
              <a:t>[2]	Multidimensional </a:t>
            </a:r>
            <a:r>
              <a:rPr lang="de-DE" b="1" dirty="0" err="1"/>
              <a:t>Poverty</a:t>
            </a:r>
            <a:r>
              <a:rPr lang="de-DE" b="1" dirty="0"/>
              <a:t> Index [MPI] | Multidimensional </a:t>
            </a:r>
            <a:r>
              <a:rPr lang="de-DE" b="1" dirty="0" err="1"/>
              <a:t>WellBeing</a:t>
            </a:r>
            <a:r>
              <a:rPr lang="de-DE" b="1" dirty="0"/>
              <a:t> Index [MWI] </a:t>
            </a:r>
          </a:p>
          <a:p>
            <a:r>
              <a:rPr lang="de-DE" dirty="0"/>
              <a:t>2.1	</a:t>
            </a:r>
            <a:r>
              <a:rPr lang="de-DE" dirty="0">
                <a:solidFill>
                  <a:schemeClr val="accent5"/>
                </a:solidFill>
              </a:rPr>
              <a:t>Fixed-</a:t>
            </a:r>
            <a:r>
              <a:rPr lang="de-DE" dirty="0" err="1">
                <a:solidFill>
                  <a:schemeClr val="accent5"/>
                </a:solidFill>
              </a:rPr>
              <a:t>Fuzzy</a:t>
            </a:r>
            <a:r>
              <a:rPr lang="de-DE" dirty="0">
                <a:solidFill>
                  <a:schemeClr val="accent5"/>
                </a:solidFill>
              </a:rPr>
              <a:t>-Approach</a:t>
            </a:r>
            <a:r>
              <a:rPr lang="de-DE" dirty="0"/>
              <a:t> – </a:t>
            </a:r>
            <a:r>
              <a:rPr lang="de-DE" dirty="0" err="1"/>
              <a:t>conception</a:t>
            </a:r>
            <a:r>
              <a:rPr lang="de-DE" dirty="0"/>
              <a:t> | absolute-relative | (</a:t>
            </a:r>
            <a:r>
              <a:rPr lang="de-DE" dirty="0" err="1"/>
              <a:t>integration</a:t>
            </a:r>
            <a:r>
              <a:rPr lang="de-DE" dirty="0"/>
              <a:t>, </a:t>
            </a:r>
            <a:r>
              <a:rPr lang="de-DE" dirty="0" err="1"/>
              <a:t>segmentation</a:t>
            </a:r>
            <a:r>
              <a:rPr lang="de-DE" dirty="0"/>
              <a:t>) </a:t>
            </a:r>
            <a:endParaRPr lang="de-DE" sz="1800" dirty="0">
              <a:solidFill>
                <a:schemeClr val="accent5"/>
              </a:solidFill>
            </a:endParaRPr>
          </a:p>
          <a:p>
            <a:r>
              <a:rPr lang="de-DE" dirty="0"/>
              <a:t>2.2	</a:t>
            </a:r>
            <a:r>
              <a:rPr lang="en-US" dirty="0">
                <a:solidFill>
                  <a:schemeClr val="accent5"/>
                </a:solidFill>
              </a:rPr>
              <a:t>Identification</a:t>
            </a:r>
            <a:r>
              <a:rPr lang="en-US" dirty="0"/>
              <a:t> -</a:t>
            </a:r>
            <a:r>
              <a:rPr lang="de-DE" dirty="0"/>
              <a:t> </a:t>
            </a:r>
            <a:r>
              <a:rPr lang="de-DE" b="1" dirty="0">
                <a:solidFill>
                  <a:schemeClr val="accent5"/>
                </a:solidFill>
              </a:rPr>
              <a:t>AF</a:t>
            </a:r>
            <a:r>
              <a:rPr lang="de-DE" dirty="0"/>
              <a:t> (dual-</a:t>
            </a:r>
            <a:r>
              <a:rPr lang="de-DE" dirty="0" err="1"/>
              <a:t>cutoff</a:t>
            </a:r>
            <a:r>
              <a:rPr lang="de-DE" dirty="0"/>
              <a:t>) </a:t>
            </a:r>
            <a:r>
              <a:rPr lang="en-US" sz="1900" dirty="0"/>
              <a:t>{censored deprivation account} </a:t>
            </a:r>
            <a:r>
              <a:rPr lang="en-US" sz="1900" dirty="0">
                <a:solidFill>
                  <a:schemeClr val="accent5"/>
                </a:solidFill>
              </a:rPr>
              <a:t>| also applied to </a:t>
            </a:r>
            <a:r>
              <a:rPr lang="en-US" sz="1900" dirty="0" err="1">
                <a:solidFill>
                  <a:schemeClr val="accent5"/>
                </a:solidFill>
              </a:rPr>
              <a:t>WellBeing</a:t>
            </a:r>
            <a:r>
              <a:rPr lang="en-US" sz="1900" dirty="0">
                <a:solidFill>
                  <a:schemeClr val="accent5"/>
                </a:solidFill>
              </a:rPr>
              <a:t> </a:t>
            </a:r>
            <a:endParaRPr lang="de-DE" sz="1900" dirty="0">
              <a:solidFill>
                <a:schemeClr val="accent5"/>
              </a:solidFill>
            </a:endParaRPr>
          </a:p>
          <a:p>
            <a:r>
              <a:rPr lang="de-DE" dirty="0"/>
              <a:t>2.3	</a:t>
            </a:r>
            <a:r>
              <a:rPr lang="en-US" dirty="0">
                <a:solidFill>
                  <a:schemeClr val="accent5"/>
                </a:solidFill>
              </a:rPr>
              <a:t>Aggregation</a:t>
            </a:r>
            <a:r>
              <a:rPr lang="en-US" dirty="0"/>
              <a:t> – (</a:t>
            </a:r>
            <a:r>
              <a:rPr lang="en-US" dirty="0">
                <a:solidFill>
                  <a:schemeClr val="accent5"/>
                </a:solidFill>
              </a:rPr>
              <a:t>M0,M{</a:t>
            </a:r>
            <a:r>
              <a:rPr lang="el-GR" dirty="0">
                <a:solidFill>
                  <a:schemeClr val="accent5"/>
                </a:solidFill>
              </a:rPr>
              <a:t>α</a:t>
            </a:r>
            <a:r>
              <a:rPr lang="de-DE" dirty="0">
                <a:solidFill>
                  <a:schemeClr val="accent5"/>
                </a:solidFill>
              </a:rPr>
              <a:t>}</a:t>
            </a:r>
            <a:r>
              <a:rPr lang="en-US" dirty="0"/>
              <a:t>) </a:t>
            </a:r>
            <a:r>
              <a:rPr lang="de-DE" dirty="0"/>
              <a:t> | FGT-</a:t>
            </a:r>
            <a:r>
              <a:rPr lang="de-DE" dirty="0" err="1"/>
              <a:t>Modification</a:t>
            </a:r>
            <a:r>
              <a:rPr lang="de-DE" dirty="0"/>
              <a:t> | </a:t>
            </a:r>
            <a:r>
              <a:rPr lang="de-DE" sz="1900" dirty="0"/>
              <a:t>non-linear </a:t>
            </a:r>
            <a:r>
              <a:rPr lang="de-DE" sz="1900" dirty="0" err="1"/>
              <a:t>cardinal</a:t>
            </a:r>
            <a:r>
              <a:rPr lang="de-DE" sz="1900" dirty="0"/>
              <a:t> </a:t>
            </a:r>
            <a:r>
              <a:rPr lang="de-DE" sz="1900" dirty="0" err="1"/>
              <a:t>assignments</a:t>
            </a:r>
            <a:r>
              <a:rPr lang="de-DE" dirty="0"/>
              <a:t>) 			</a:t>
            </a:r>
          </a:p>
        </p:txBody>
      </p:sp>
    </p:spTree>
    <p:extLst>
      <p:ext uri="{BB962C8B-B14F-4D97-AF65-F5344CB8AC3E}">
        <p14:creationId xmlns:p14="http://schemas.microsoft.com/office/powerpoint/2010/main" val="24307342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10382"/>
                <a:ext cx="4680000" cy="3754682"/>
              </a:xfrm>
              <a:prstGeom prst="rect">
                <a:avLst/>
              </a:prstGeom>
            </p:spPr>
            <p:txBody>
              <a:bodyPr>
                <a:spAutoFit/>
              </a:bodyPr>
              <a:lstStyle/>
              <a:p>
                <a:pPr marL="449580">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de-DE" i="1" smtClean="0">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𝑝</m:t>
                          </m:r>
                          <m:r>
                            <a:rPr lang="de-DE" b="0" i="1" smtClean="0">
                              <a:solidFill>
                                <a:srgbClr val="C00000"/>
                              </a:solidFill>
                              <a:latin typeface="Cambria Math" panose="02040503050406030204" pitchFamily="18" charset="0"/>
                            </a:rPr>
                            <m:t>𝑑</m:t>
                          </m:r>
                        </m:e>
                        <m:sub>
                          <m:r>
                            <a:rPr lang="de-DE" i="1">
                              <a:solidFill>
                                <a:srgbClr val="C00000"/>
                              </a:solidFill>
                              <a:latin typeface="Cambria Math" panose="02040503050406030204" pitchFamily="18" charset="0"/>
                            </a:rPr>
                            <m:t>𝑖</m:t>
                          </m:r>
                        </m:sub>
                      </m:sSub>
                      <m:r>
                        <a:rPr lang="de-DE" i="1">
                          <a:solidFill>
                            <a:srgbClr val="C00000"/>
                          </a:solidFill>
                          <a:latin typeface="Cambria Math" panose="02040503050406030204" pitchFamily="18" charset="0"/>
                        </a:rPr>
                        <m:t>=</m:t>
                      </m:r>
                      <m:r>
                        <a:rPr lang="de-DE" i="1">
                          <a:solidFill>
                            <a:srgbClr val="C00000"/>
                          </a:solidFill>
                          <a:latin typeface="Cambria Math" panose="02040503050406030204" pitchFamily="18" charset="0"/>
                        </a:rPr>
                        <m:t>𝑒𝑥𝑝</m:t>
                      </m:r>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𝜀</m:t>
                          </m:r>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1−</m:t>
                              </m:r>
                              <m:sSup>
                                <m:sSupPr>
                                  <m:ctrlPr>
                                    <a:rPr lang="de-DE" i="1">
                                      <a:solidFill>
                                        <a:srgbClr val="C00000"/>
                                      </a:solidFill>
                                      <a:latin typeface="Cambria Math" panose="02040503050406030204" pitchFamily="18" charset="0"/>
                                    </a:rPr>
                                  </m:ctrlPr>
                                </m:sSupPr>
                                <m:e>
                                  <m:d>
                                    <m:dPr>
                                      <m:ctrlPr>
                                        <a:rPr lang="de-DE" i="1">
                                          <a:solidFill>
                                            <a:srgbClr val="C00000"/>
                                          </a:solidFill>
                                          <a:latin typeface="Cambria Math" panose="02040503050406030204" pitchFamily="18" charset="0"/>
                                        </a:rPr>
                                      </m:ctrlPr>
                                    </m:dPr>
                                    <m:e>
                                      <m:f>
                                        <m:fPr>
                                          <m:ctrlPr>
                                            <a:rPr lang="de-DE" i="1">
                                              <a:solidFill>
                                                <a:srgbClr val="C00000"/>
                                              </a:solidFill>
                                              <a:latin typeface="Cambria Math" panose="02040503050406030204" pitchFamily="18" charset="0"/>
                                            </a:rPr>
                                          </m:ctrlPr>
                                        </m:fPr>
                                        <m:num>
                                          <m:sSub>
                                            <m:sSubPr>
                                              <m:ctrlPr>
                                                <a:rPr lang="de-DE" i="1">
                                                  <a:solidFill>
                                                    <a:srgbClr val="C00000"/>
                                                  </a:solidFill>
                                                  <a:latin typeface="Cambria Math" panose="02040503050406030204" pitchFamily="18" charset="0"/>
                                                </a:rPr>
                                              </m:ctrlPr>
                                            </m:sSubPr>
                                            <m:e>
                                              <m:r>
                                                <a:rPr lang="de-DE" b="0" i="1" smtClean="0">
                                                  <a:solidFill>
                                                    <a:srgbClr val="C00000"/>
                                                  </a:solidFill>
                                                  <a:latin typeface="Cambria Math" panose="02040503050406030204" pitchFamily="18" charset="0"/>
                                                </a:rPr>
                                                <m:t>𝑦</m:t>
                                              </m:r>
                                            </m:e>
                                            <m:sub>
                                              <m:r>
                                                <a:rPr lang="de-DE" i="1">
                                                  <a:solidFill>
                                                    <a:srgbClr val="C00000"/>
                                                  </a:solidFill>
                                                  <a:latin typeface="Cambria Math" panose="02040503050406030204" pitchFamily="18" charset="0"/>
                                                </a:rPr>
                                                <m:t>𝑖</m:t>
                                              </m:r>
                                            </m:sub>
                                          </m:sSub>
                                        </m:num>
                                        <m:den>
                                          <m:r>
                                            <a:rPr lang="de-DE" b="0" i="1" smtClean="0">
                                              <a:solidFill>
                                                <a:srgbClr val="C00000"/>
                                              </a:solidFill>
                                              <a:latin typeface="Cambria Math" panose="02040503050406030204" pitchFamily="18" charset="0"/>
                                            </a:rPr>
                                            <m:t>𝑧</m:t>
                                          </m:r>
                                        </m:den>
                                      </m:f>
                                    </m:e>
                                  </m:d>
                                </m:e>
                                <m:sup>
                                  <m:r>
                                    <a:rPr lang="de-DE" i="1">
                                      <a:solidFill>
                                        <a:srgbClr val="C00000"/>
                                      </a:solidFill>
                                      <a:latin typeface="Cambria Math" panose="02040503050406030204" pitchFamily="18" charset="0"/>
                                    </a:rPr>
                                    <m:t>𝜏</m:t>
                                  </m:r>
                                  <m:d>
                                    <m:dPr>
                                      <m:begChr m:val="["/>
                                      <m:endChr m:val="]"/>
                                      <m:ctrlPr>
                                        <a:rPr lang="de-DE" i="1">
                                          <a:solidFill>
                                            <a:srgbClr val="C00000"/>
                                          </a:solidFill>
                                          <a:latin typeface="Cambria Math" panose="02040503050406030204" pitchFamily="18" charset="0"/>
                                        </a:rPr>
                                      </m:ctrlPr>
                                    </m:dPr>
                                    <m:e>
                                      <m:d>
                                        <m:dPr>
                                          <m:ctrlPr>
                                            <a:rPr lang="de-DE" i="1">
                                              <a:solidFill>
                                                <a:srgbClr val="C00000"/>
                                              </a:solidFill>
                                              <a:latin typeface="Cambria Math" panose="02040503050406030204" pitchFamily="18" charset="0"/>
                                            </a:rPr>
                                          </m:ctrlPr>
                                        </m:dPr>
                                        <m:e>
                                          <m:f>
                                            <m:fPr>
                                              <m:ctrlPr>
                                                <a:rPr lang="de-DE" i="1">
                                                  <a:solidFill>
                                                    <a:srgbClr val="C00000"/>
                                                  </a:solidFill>
                                                  <a:latin typeface="Cambria Math" panose="02040503050406030204" pitchFamily="18" charset="0"/>
                                                </a:rPr>
                                              </m:ctrlPr>
                                            </m:fPr>
                                            <m:num>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𝑦</m:t>
                                                  </m:r>
                                                </m:e>
                                                <m:sub>
                                                  <m:r>
                                                    <a:rPr lang="de-DE" i="1">
                                                      <a:solidFill>
                                                        <a:srgbClr val="C00000"/>
                                                      </a:solidFill>
                                                      <a:latin typeface="Cambria Math" panose="02040503050406030204" pitchFamily="18" charset="0"/>
                                                    </a:rPr>
                                                    <m:t>𝑖</m:t>
                                                  </m:r>
                                                </m:sub>
                                              </m:sSub>
                                            </m:num>
                                            <m:den>
                                              <m:r>
                                                <a:rPr lang="de-DE" i="1">
                                                  <a:solidFill>
                                                    <a:srgbClr val="C00000"/>
                                                  </a:solidFill>
                                                  <a:latin typeface="Cambria Math" panose="02040503050406030204" pitchFamily="18" charset="0"/>
                                                </a:rPr>
                                                <m:t>𝑧</m:t>
                                              </m:r>
                                            </m:den>
                                          </m:f>
                                        </m:e>
                                      </m:d>
                                    </m:e>
                                  </m:d>
                                </m:sup>
                              </m:sSup>
                            </m:e>
                          </m:d>
                        </m:e>
                      </m:d>
                    </m:oMath>
                  </m:oMathPara>
                </a14:m>
                <a:endParaRPr lang="de-DE" dirty="0"/>
              </a:p>
              <a:p>
                <a:r>
                  <a:rPr lang="en-US" sz="1600" dirty="0"/>
                  <a:t>with</a:t>
                </a:r>
                <a:r>
                  <a:rPr lang="en-US" dirty="0"/>
                  <a:t> </a:t>
                </a:r>
              </a:p>
              <a:p>
                <a:r>
                  <a:rPr lang="en-US" dirty="0"/>
                  <a:t>	</a:t>
                </a:r>
                <a:r>
                  <a:rPr lang="de-DE" i="1" dirty="0"/>
                  <a:t> </a:t>
                </a:r>
                <a:endParaRPr lang="en-US" dirty="0"/>
              </a:p>
              <a:p>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𝑝</m:t>
                        </m:r>
                        <m:r>
                          <a:rPr lang="de-DE" sz="1600" b="0" i="1" smtClean="0">
                            <a:latin typeface="Cambria Math" panose="02040503050406030204" pitchFamily="18" charset="0"/>
                          </a:rPr>
                          <m:t>𝑑</m:t>
                        </m:r>
                      </m:e>
                      <m:sub>
                        <m:r>
                          <a:rPr lang="de-DE" sz="1600" i="1">
                            <a:latin typeface="Cambria Math" panose="02040503050406030204" pitchFamily="18" charset="0"/>
                          </a:rPr>
                          <m:t>𝑖</m:t>
                        </m:r>
                      </m:sub>
                    </m:sSub>
                  </m:oMath>
                </a14:m>
                <a:r>
                  <a:rPr lang="en-US" sz="1600" dirty="0"/>
                  <a:t>  individual score of partial deprivation for</a:t>
                </a:r>
              </a:p>
              <a:p>
                <a:r>
                  <a:rPr lang="en-US" sz="1600" dirty="0"/>
                  <a:t>         indicator </a:t>
                </a:r>
                <a14:m>
                  <m:oMath xmlns:m="http://schemas.openxmlformats.org/officeDocument/2006/math">
                    <m:sSub>
                      <m:sSubPr>
                        <m:ctrlPr>
                          <a:rPr lang="de-DE" sz="1600" i="1">
                            <a:latin typeface="Cambria Math" panose="02040503050406030204" pitchFamily="18" charset="0"/>
                          </a:rPr>
                        </m:ctrlPr>
                      </m:sSubPr>
                      <m:e>
                        <m:r>
                          <a:rPr lang="de-DE" sz="1600" b="0" i="1" smtClean="0">
                            <a:latin typeface="Cambria Math" panose="02040503050406030204" pitchFamily="18" charset="0"/>
                          </a:rPr>
                          <m:t>𝑦</m:t>
                        </m:r>
                      </m:e>
                      <m:sub>
                        <m:r>
                          <a:rPr lang="de-DE" sz="1600" i="1">
                            <a:latin typeface="Cambria Math" panose="02040503050406030204" pitchFamily="18" charset="0"/>
                          </a:rPr>
                          <m:t>𝑖</m:t>
                        </m:r>
                      </m:sub>
                    </m:sSub>
                  </m:oMath>
                </a14:m>
                <a:endParaRPr lang="de-DE" sz="1600" i="1" dirty="0">
                  <a:latin typeface="Cambria Math" panose="02040503050406030204" pitchFamily="18" charset="0"/>
                </a:endParaRPr>
              </a:p>
              <a:p>
                <a14:m>
                  <m:oMath xmlns:m="http://schemas.openxmlformats.org/officeDocument/2006/math">
                    <m:sSub>
                      <m:sSubPr>
                        <m:ctrlPr>
                          <a:rPr lang="de-DE" sz="1600" i="1">
                            <a:latin typeface="Cambria Math" panose="02040503050406030204" pitchFamily="18" charset="0"/>
                          </a:rPr>
                        </m:ctrlPr>
                      </m:sSubPr>
                      <m:e>
                        <m:r>
                          <a:rPr lang="de-DE" sz="1600" b="0" i="1" smtClean="0">
                            <a:latin typeface="Cambria Math" panose="02040503050406030204" pitchFamily="18" charset="0"/>
                          </a:rPr>
                          <m:t>𝑦</m:t>
                        </m:r>
                      </m:e>
                      <m:sub>
                        <m:r>
                          <a:rPr lang="de-DE" sz="1600" i="1">
                            <a:latin typeface="Cambria Math" panose="02040503050406030204" pitchFamily="18" charset="0"/>
                          </a:rPr>
                          <m:t>𝑖</m:t>
                        </m:r>
                      </m:sub>
                    </m:sSub>
                  </m:oMath>
                </a14:m>
                <a:r>
                  <a:rPr lang="en-US" sz="1600" dirty="0"/>
                  <a:t>     individual value of deprivation in indicator </a:t>
                </a:r>
                <a14:m>
                  <m:oMath xmlns:m="http://schemas.openxmlformats.org/officeDocument/2006/math">
                    <m:r>
                      <m:rPr>
                        <m:sty m:val="p"/>
                      </m:rPr>
                      <a:rPr lang="de-DE" sz="1600" b="0" i="0" smtClean="0">
                        <a:latin typeface="Cambria Math" panose="02040503050406030204" pitchFamily="18" charset="0"/>
                      </a:rPr>
                      <m:t>y</m:t>
                    </m:r>
                  </m:oMath>
                </a14:m>
                <a:endParaRPr lang="de-DE" sz="1600" dirty="0"/>
              </a:p>
              <a:p>
                <a14:m>
                  <m:oMath xmlns:m="http://schemas.openxmlformats.org/officeDocument/2006/math">
                    <m:r>
                      <a:rPr lang="de-DE" sz="1600" b="0" i="1" smtClean="0">
                        <a:latin typeface="Cambria Math" panose="02040503050406030204" pitchFamily="18" charset="0"/>
                      </a:rPr>
                      <m:t>𝑧</m:t>
                    </m:r>
                    <m:r>
                      <a:rPr lang="de-DE" sz="1600" i="1">
                        <a:latin typeface="Cambria Math" panose="02040503050406030204" pitchFamily="18" charset="0"/>
                      </a:rPr>
                      <m:t> </m:t>
                    </m:r>
                  </m:oMath>
                </a14:m>
                <a:r>
                  <a:rPr lang="en-US" sz="1600" dirty="0"/>
                  <a:t>      threshold of poverty/deprivation for indicator </a:t>
                </a:r>
                <a14:m>
                  <m:oMath xmlns:m="http://schemas.openxmlformats.org/officeDocument/2006/math">
                    <m:r>
                      <m:rPr>
                        <m:sty m:val="p"/>
                      </m:rPr>
                      <a:rPr lang="de-DE" sz="1600" b="0" i="0" smtClean="0">
                        <a:latin typeface="Cambria Math" panose="02040503050406030204" pitchFamily="18" charset="0"/>
                      </a:rPr>
                      <m:t>y</m:t>
                    </m:r>
                  </m:oMath>
                </a14:m>
                <a:endParaRPr lang="de-DE" sz="1600" dirty="0"/>
              </a:p>
              <a:p>
                <a14:m>
                  <m:oMath xmlns:m="http://schemas.openxmlformats.org/officeDocument/2006/math">
                    <m:r>
                      <a:rPr lang="de-DE" sz="1600" i="1">
                        <a:latin typeface="Cambria Math" panose="02040503050406030204" pitchFamily="18" charset="0"/>
                      </a:rPr>
                      <m:t>𝜏</m:t>
                    </m:r>
                  </m:oMath>
                </a14:m>
                <a:r>
                  <a:rPr lang="de-DE" sz="1600" dirty="0"/>
                  <a:t>       </a:t>
                </a:r>
                <a:r>
                  <a:rPr lang="en-US" sz="1600" dirty="0"/>
                  <a:t>parameter for the type of the baseline</a:t>
                </a:r>
              </a:p>
              <a:p>
                <a:r>
                  <a:rPr lang="en-US" sz="1600" dirty="0"/>
                  <a:t>         identification function</a:t>
                </a:r>
                <a:endParaRPr lang="de-DE" sz="1600" dirty="0"/>
              </a:p>
              <a:p>
                <a14:m>
                  <m:oMath xmlns:m="http://schemas.openxmlformats.org/officeDocument/2006/math">
                    <m:r>
                      <a:rPr lang="de-DE" sz="1600" i="1">
                        <a:latin typeface="Cambria Math" panose="02040503050406030204" pitchFamily="18" charset="0"/>
                      </a:rPr>
                      <m:t>𝜀</m:t>
                    </m:r>
                  </m:oMath>
                </a14:m>
                <a:r>
                  <a:rPr lang="en-US" sz="1600" dirty="0"/>
                  <a:t>       parameter for the shape of the identification</a:t>
                </a:r>
              </a:p>
              <a:p>
                <a:r>
                  <a:rPr lang="en-US" sz="1600" dirty="0"/>
                  <a:t>         function</a:t>
                </a:r>
                <a:endParaRPr lang="de-DE" sz="1600" dirty="0"/>
              </a:p>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10382"/>
                <a:ext cx="4680000" cy="3754682"/>
              </a:xfrm>
              <a:prstGeom prst="rect">
                <a:avLst/>
              </a:prstGeom>
              <a:blipFill rotWithShape="0">
                <a:blip r:embed="rId2"/>
                <a:stretch>
                  <a:fillRect l="-782"/>
                </a:stretch>
              </a:blipFill>
            </p:spPr>
            <p:txBody>
              <a:bodyPr/>
              <a:lstStyle/>
              <a:p>
                <a:r>
                  <a:rPr lang="de-DE">
                    <a:noFill/>
                  </a:rPr>
                  <a:t> </a:t>
                </a:r>
              </a:p>
            </p:txBody>
          </p:sp>
        </mc:Fallback>
      </mc:AlternateContent>
      <p:sp>
        <p:nvSpPr>
          <p:cNvPr id="5" name="Rechteck 4"/>
          <p:cNvSpPr/>
          <p:nvPr/>
        </p:nvSpPr>
        <p:spPr>
          <a:xfrm>
            <a:off x="1010194" y="1146439"/>
            <a:ext cx="5118581"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 Identification of Partial Deprivation</a:t>
            </a:r>
            <a:endParaRPr lang="de-DE" sz="2400" b="1"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823151" y="2010382"/>
                <a:ext cx="4680000" cy="3581622"/>
              </a:xfrm>
              <a:prstGeom prst="rect">
                <a:avLst/>
              </a:prstGeom>
            </p:spPr>
            <p:txBody>
              <a:bodyPr wrap="square">
                <a:spAutoFit/>
              </a:bodyPr>
              <a:lstStyle/>
              <a:p>
                <a:pPr marL="449580">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de-DE" i="1" smtClean="0">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𝑝𝑤</m:t>
                          </m:r>
                        </m:e>
                        <m:sub>
                          <m:r>
                            <a:rPr lang="de-DE" i="1">
                              <a:solidFill>
                                <a:srgbClr val="C00000"/>
                              </a:solidFill>
                              <a:latin typeface="Cambria Math" panose="02040503050406030204" pitchFamily="18" charset="0"/>
                            </a:rPr>
                            <m:t>𝑖</m:t>
                          </m:r>
                        </m:sub>
                      </m:sSub>
                      <m:r>
                        <a:rPr lang="de-DE" i="1">
                          <a:solidFill>
                            <a:srgbClr val="C00000"/>
                          </a:solidFill>
                          <a:latin typeface="Cambria Math" panose="02040503050406030204" pitchFamily="18" charset="0"/>
                        </a:rPr>
                        <m:t>=</m:t>
                      </m:r>
                      <m:r>
                        <a:rPr lang="de-DE" i="1">
                          <a:solidFill>
                            <a:srgbClr val="C00000"/>
                          </a:solidFill>
                          <a:latin typeface="Cambria Math" panose="02040503050406030204" pitchFamily="18" charset="0"/>
                        </a:rPr>
                        <m:t>𝑒𝑥𝑝</m:t>
                      </m:r>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𝜀</m:t>
                          </m:r>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1−</m:t>
                              </m:r>
                              <m:sSup>
                                <m:sSupPr>
                                  <m:ctrlPr>
                                    <a:rPr lang="de-DE" i="1">
                                      <a:solidFill>
                                        <a:srgbClr val="C00000"/>
                                      </a:solidFill>
                                      <a:latin typeface="Cambria Math" panose="02040503050406030204" pitchFamily="18" charset="0"/>
                                    </a:rPr>
                                  </m:ctrlPr>
                                </m:sSupPr>
                                <m:e>
                                  <m:d>
                                    <m:dPr>
                                      <m:ctrlPr>
                                        <a:rPr lang="de-DE" i="1">
                                          <a:solidFill>
                                            <a:srgbClr val="C00000"/>
                                          </a:solidFill>
                                          <a:latin typeface="Cambria Math" panose="02040503050406030204" pitchFamily="18" charset="0"/>
                                        </a:rPr>
                                      </m:ctrlPr>
                                    </m:dPr>
                                    <m:e>
                                      <m:f>
                                        <m:fPr>
                                          <m:ctrlPr>
                                            <a:rPr lang="de-DE" i="1">
                                              <a:solidFill>
                                                <a:srgbClr val="C00000"/>
                                              </a:solidFill>
                                              <a:latin typeface="Cambria Math" panose="02040503050406030204" pitchFamily="18" charset="0"/>
                                            </a:rPr>
                                          </m:ctrlPr>
                                        </m:fPr>
                                        <m:num>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𝑥</m:t>
                                              </m:r>
                                            </m:e>
                                            <m:sub>
                                              <m:r>
                                                <a:rPr lang="de-DE" i="1">
                                                  <a:solidFill>
                                                    <a:srgbClr val="C00000"/>
                                                  </a:solidFill>
                                                  <a:latin typeface="Cambria Math" panose="02040503050406030204" pitchFamily="18" charset="0"/>
                                                </a:rPr>
                                                <m:t>𝑖</m:t>
                                              </m:r>
                                            </m:sub>
                                          </m:sSub>
                                        </m:num>
                                        <m:den>
                                          <m:r>
                                            <a:rPr lang="de-DE" i="1">
                                              <a:solidFill>
                                                <a:srgbClr val="C00000"/>
                                              </a:solidFill>
                                              <a:latin typeface="Cambria Math" panose="02040503050406030204" pitchFamily="18" charset="0"/>
                                            </a:rPr>
                                            <m:t>𝑤</m:t>
                                          </m:r>
                                        </m:den>
                                      </m:f>
                                    </m:e>
                                  </m:d>
                                </m:e>
                                <m:sup>
                                  <m:r>
                                    <a:rPr lang="de-DE" i="1">
                                      <a:solidFill>
                                        <a:srgbClr val="C00000"/>
                                      </a:solidFill>
                                      <a:latin typeface="Cambria Math" panose="02040503050406030204" pitchFamily="18" charset="0"/>
                                    </a:rPr>
                                    <m:t>−</m:t>
                                  </m:r>
                                  <m:r>
                                    <a:rPr lang="de-DE" i="1">
                                      <a:solidFill>
                                        <a:srgbClr val="C00000"/>
                                      </a:solidFill>
                                      <a:latin typeface="Cambria Math" panose="02040503050406030204" pitchFamily="18" charset="0"/>
                                    </a:rPr>
                                    <m:t>𝜏</m:t>
                                  </m:r>
                                  <m:d>
                                    <m:dPr>
                                      <m:begChr m:val="["/>
                                      <m:endChr m:val="]"/>
                                      <m:ctrlPr>
                                        <a:rPr lang="de-DE" i="1">
                                          <a:solidFill>
                                            <a:srgbClr val="C00000"/>
                                          </a:solidFill>
                                          <a:latin typeface="Cambria Math" panose="02040503050406030204" pitchFamily="18" charset="0"/>
                                        </a:rPr>
                                      </m:ctrlPr>
                                    </m:dPr>
                                    <m:e>
                                      <m:sSup>
                                        <m:sSupPr>
                                          <m:ctrlPr>
                                            <a:rPr lang="de-DE" i="1">
                                              <a:solidFill>
                                                <a:srgbClr val="C00000"/>
                                              </a:solidFill>
                                              <a:latin typeface="Cambria Math" panose="02040503050406030204" pitchFamily="18" charset="0"/>
                                            </a:rPr>
                                          </m:ctrlPr>
                                        </m:sSupPr>
                                        <m:e>
                                          <m:d>
                                            <m:dPr>
                                              <m:ctrlPr>
                                                <a:rPr lang="de-DE" i="1">
                                                  <a:solidFill>
                                                    <a:srgbClr val="C00000"/>
                                                  </a:solidFill>
                                                  <a:latin typeface="Cambria Math" panose="02040503050406030204" pitchFamily="18" charset="0"/>
                                                </a:rPr>
                                              </m:ctrlPr>
                                            </m:dPr>
                                            <m:e>
                                              <m:f>
                                                <m:fPr>
                                                  <m:ctrlPr>
                                                    <a:rPr lang="de-DE" i="1">
                                                      <a:solidFill>
                                                        <a:srgbClr val="C00000"/>
                                                      </a:solidFill>
                                                      <a:latin typeface="Cambria Math" panose="02040503050406030204" pitchFamily="18" charset="0"/>
                                                    </a:rPr>
                                                  </m:ctrlPr>
                                                </m:fPr>
                                                <m:num>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𝑥</m:t>
                                                      </m:r>
                                                    </m:e>
                                                    <m:sub>
                                                      <m:r>
                                                        <a:rPr lang="de-DE" i="1">
                                                          <a:solidFill>
                                                            <a:srgbClr val="C00000"/>
                                                          </a:solidFill>
                                                          <a:latin typeface="Cambria Math" panose="02040503050406030204" pitchFamily="18" charset="0"/>
                                                        </a:rPr>
                                                        <m:t>𝑖</m:t>
                                                      </m:r>
                                                    </m:sub>
                                                  </m:sSub>
                                                </m:num>
                                                <m:den>
                                                  <m:r>
                                                    <a:rPr lang="de-DE" i="1">
                                                      <a:solidFill>
                                                        <a:srgbClr val="C00000"/>
                                                      </a:solidFill>
                                                      <a:latin typeface="Cambria Math" panose="02040503050406030204" pitchFamily="18" charset="0"/>
                                                    </a:rPr>
                                                    <m:t>𝑤</m:t>
                                                  </m:r>
                                                </m:den>
                                              </m:f>
                                            </m:e>
                                          </m:d>
                                        </m:e>
                                        <m:sup>
                                          <m:r>
                                            <a:rPr lang="de-DE" i="1">
                                              <a:solidFill>
                                                <a:srgbClr val="C00000"/>
                                              </a:solidFill>
                                              <a:latin typeface="Cambria Math" panose="02040503050406030204" pitchFamily="18" charset="0"/>
                                            </a:rPr>
                                            <m:t>−1</m:t>
                                          </m:r>
                                        </m:sup>
                                      </m:sSup>
                                    </m:e>
                                  </m:d>
                                </m:sup>
                              </m:sSup>
                            </m:e>
                          </m:d>
                        </m:e>
                      </m:d>
                    </m:oMath>
                  </m:oMathPara>
                </a14:m>
                <a:endParaRPr lang="de-DE" dirty="0"/>
              </a:p>
              <a:p>
                <a:r>
                  <a:rPr lang="en-US" sz="1600" dirty="0"/>
                  <a:t>with</a:t>
                </a:r>
                <a:r>
                  <a:rPr lang="en-US" dirty="0"/>
                  <a:t> </a:t>
                </a:r>
              </a:p>
              <a:p>
                <a:r>
                  <a:rPr lang="en-US" dirty="0"/>
                  <a:t>	</a:t>
                </a:r>
                <a:r>
                  <a:rPr lang="de-DE" i="1" dirty="0"/>
                  <a:t> </a:t>
                </a:r>
                <a:endParaRPr lang="en-US" dirty="0"/>
              </a:p>
              <a:p>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𝑝𝑤</m:t>
                        </m:r>
                      </m:e>
                      <m:sub>
                        <m:r>
                          <a:rPr lang="de-DE" sz="1600" i="1">
                            <a:latin typeface="Cambria Math" panose="02040503050406030204" pitchFamily="18" charset="0"/>
                          </a:rPr>
                          <m:t>𝑖</m:t>
                        </m:r>
                      </m:sub>
                    </m:sSub>
                  </m:oMath>
                </a14:m>
                <a:r>
                  <a:rPr lang="en-US" sz="1600" dirty="0"/>
                  <a:t>  individual score of partial wealth for indicator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𝑥</m:t>
                        </m:r>
                      </m:e>
                      <m:sub>
                        <m:r>
                          <a:rPr lang="de-DE" sz="1600" i="1">
                            <a:latin typeface="Cambria Math" panose="02040503050406030204" pitchFamily="18" charset="0"/>
                          </a:rPr>
                          <m:t>𝑖</m:t>
                        </m:r>
                      </m:sub>
                    </m:sSub>
                  </m:oMath>
                </a14:m>
                <a:endParaRPr lang="de-DE" sz="1600" i="1" dirty="0">
                  <a:latin typeface="Cambria Math" panose="02040503050406030204" pitchFamily="18" charset="0"/>
                </a:endParaRPr>
              </a:p>
              <a:p>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𝑥</m:t>
                        </m:r>
                      </m:e>
                      <m:sub>
                        <m:r>
                          <a:rPr lang="de-DE" sz="1600" i="1">
                            <a:latin typeface="Cambria Math" panose="02040503050406030204" pitchFamily="18" charset="0"/>
                          </a:rPr>
                          <m:t>𝑖</m:t>
                        </m:r>
                      </m:sub>
                    </m:sSub>
                  </m:oMath>
                </a14:m>
                <a:r>
                  <a:rPr lang="en-US" sz="1600" dirty="0"/>
                  <a:t>     individual value of wealth in indicator </a:t>
                </a:r>
                <a14:m>
                  <m:oMath xmlns:m="http://schemas.openxmlformats.org/officeDocument/2006/math">
                    <m:r>
                      <a:rPr lang="de-DE" sz="1600" i="1">
                        <a:latin typeface="Cambria Math" panose="02040503050406030204" pitchFamily="18" charset="0"/>
                      </a:rPr>
                      <m:t>𝑥</m:t>
                    </m:r>
                  </m:oMath>
                </a14:m>
                <a:endParaRPr lang="de-DE" sz="1600" dirty="0"/>
              </a:p>
              <a:p>
                <a14:m>
                  <m:oMath xmlns:m="http://schemas.openxmlformats.org/officeDocument/2006/math">
                    <m:r>
                      <a:rPr lang="de-DE" sz="1600" i="1">
                        <a:latin typeface="Cambria Math" panose="02040503050406030204" pitchFamily="18" charset="0"/>
                      </a:rPr>
                      <m:t>𝑤</m:t>
                    </m:r>
                    <m:r>
                      <a:rPr lang="de-DE" sz="1600" i="1" smtClean="0">
                        <a:latin typeface="Cambria Math" panose="02040503050406030204" pitchFamily="18" charset="0"/>
                      </a:rPr>
                      <m:t> </m:t>
                    </m:r>
                  </m:oMath>
                </a14:m>
                <a:r>
                  <a:rPr lang="en-US" sz="1600" dirty="0"/>
                  <a:t>     threshold of wealth for indicator </a:t>
                </a:r>
                <a14:m>
                  <m:oMath xmlns:m="http://schemas.openxmlformats.org/officeDocument/2006/math">
                    <m:r>
                      <a:rPr lang="de-DE" sz="1600" i="1">
                        <a:latin typeface="Cambria Math" panose="02040503050406030204" pitchFamily="18" charset="0"/>
                      </a:rPr>
                      <m:t>𝑥</m:t>
                    </m:r>
                  </m:oMath>
                </a14:m>
                <a:endParaRPr lang="de-DE" sz="1600" dirty="0"/>
              </a:p>
              <a:p>
                <a14:m>
                  <m:oMath xmlns:m="http://schemas.openxmlformats.org/officeDocument/2006/math">
                    <m:r>
                      <a:rPr lang="de-DE" sz="1600" i="1">
                        <a:latin typeface="Cambria Math" panose="02040503050406030204" pitchFamily="18" charset="0"/>
                      </a:rPr>
                      <m:t>𝜏</m:t>
                    </m:r>
                  </m:oMath>
                </a14:m>
                <a:r>
                  <a:rPr lang="de-DE" sz="1600" dirty="0"/>
                  <a:t>       </a:t>
                </a:r>
                <a:r>
                  <a:rPr lang="en-US" sz="1600" dirty="0"/>
                  <a:t>parameter for the type of the baseline</a:t>
                </a:r>
              </a:p>
              <a:p>
                <a:r>
                  <a:rPr lang="en-US" sz="1600" dirty="0"/>
                  <a:t>         identification function</a:t>
                </a:r>
                <a:endParaRPr lang="de-DE" sz="1600" dirty="0"/>
              </a:p>
              <a:p>
                <a14:m>
                  <m:oMath xmlns:m="http://schemas.openxmlformats.org/officeDocument/2006/math">
                    <m:r>
                      <a:rPr lang="de-DE" sz="1600" i="1">
                        <a:latin typeface="Cambria Math" panose="02040503050406030204" pitchFamily="18" charset="0"/>
                      </a:rPr>
                      <m:t>𝜀</m:t>
                    </m:r>
                  </m:oMath>
                </a14:m>
                <a:r>
                  <a:rPr lang="en-US" sz="1600" dirty="0"/>
                  <a:t>       parameter for the shape of the identification</a:t>
                </a:r>
              </a:p>
              <a:p>
                <a:r>
                  <a:rPr lang="en-US" sz="1600" dirty="0"/>
                  <a:t>         function</a:t>
                </a:r>
                <a:endParaRPr lang="de-DE" sz="1600" dirty="0"/>
              </a:p>
              <a:p>
                <a:pPr marL="449580">
                  <a:lnSpc>
                    <a:spcPct val="115000"/>
                  </a:lnSpc>
                  <a:spcAft>
                    <a:spcPts val="1000"/>
                  </a:spcAft>
                </a:pPr>
                <a:endParaRPr lang="de-DE" dirty="0"/>
              </a:p>
            </p:txBody>
          </p:sp>
        </mc:Choice>
        <mc:Fallback xmlns="">
          <p:sp>
            <p:nvSpPr>
              <p:cNvPr id="6" name="Rechteck 5"/>
              <p:cNvSpPr>
                <a:spLocks noRot="1" noChangeAspect="1" noMove="1" noResize="1" noEditPoints="1" noAdjustHandles="1" noChangeArrowheads="1" noChangeShapeType="1" noTextEdit="1"/>
              </p:cNvSpPr>
              <p:nvPr/>
            </p:nvSpPr>
            <p:spPr>
              <a:xfrm>
                <a:off x="6823151" y="2010382"/>
                <a:ext cx="4680000" cy="3581622"/>
              </a:xfrm>
              <a:prstGeom prst="rect">
                <a:avLst/>
              </a:prstGeom>
              <a:blipFill rotWithShape="0">
                <a:blip r:embed="rId3"/>
                <a:stretch>
                  <a:fillRect l="-651"/>
                </a:stretch>
              </a:blipFill>
            </p:spPr>
            <p:txBody>
              <a:bodyPr/>
              <a:lstStyle/>
              <a:p>
                <a:r>
                  <a:rPr lang="de-DE">
                    <a:noFill/>
                  </a:rPr>
                  <a:t> </a:t>
                </a:r>
              </a:p>
            </p:txBody>
          </p:sp>
        </mc:Fallback>
      </mc:AlternateContent>
      <p:sp>
        <p:nvSpPr>
          <p:cNvPr id="7" name="Rechteck 6"/>
          <p:cNvSpPr/>
          <p:nvPr/>
        </p:nvSpPr>
        <p:spPr>
          <a:xfrm>
            <a:off x="6890276" y="1146439"/>
            <a:ext cx="4612875"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 Identification of Partial Wealth</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08332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10382"/>
                <a:ext cx="4680000" cy="2503506"/>
              </a:xfrm>
              <a:prstGeom prst="rect">
                <a:avLst/>
              </a:prstGeom>
            </p:spPr>
            <p:txBody>
              <a:bodyPr>
                <a:spAutoFit/>
              </a:bodyPr>
              <a:lstStyle/>
              <a:p>
                <a:r>
                  <a:rPr lang="en-US" sz="2000" i="1" u="sng" dirty="0"/>
                  <a:t>Defining the “zone of </a:t>
                </a:r>
                <a:r>
                  <a:rPr lang="en-US" sz="2000" i="1" u="sng" dirty="0" err="1"/>
                  <a:t>precarity</a:t>
                </a:r>
                <a:r>
                  <a:rPr lang="en-US" sz="2000" i="1" u="sng" dirty="0"/>
                  <a:t>” (b)</a:t>
                </a:r>
                <a:endParaRPr lang="de-DE" sz="2000" u="sng" dirty="0"/>
              </a:p>
              <a:p>
                <a:pPr lvl="1">
                  <a:lnSpc>
                    <a:spcPct val="150000"/>
                  </a:lnSpc>
                </a:pPr>
                <a14:m>
                  <m:oMath xmlns:m="http://schemas.openxmlformats.org/officeDocument/2006/math">
                    <m:r>
                      <a:rPr lang="de-DE" b="0" i="1" smtClean="0">
                        <a:latin typeface="Cambria Math" panose="02040503050406030204" pitchFamily="18" charset="0"/>
                      </a:rPr>
                      <m:t>𝑏</m:t>
                    </m:r>
                    <m:r>
                      <a:rPr lang="en-US" i="1">
                        <a:latin typeface="Cambria Math" panose="02040503050406030204" pitchFamily="18" charset="0"/>
                      </a:rPr>
                      <m:t>= </m:t>
                    </m:r>
                    <m:f>
                      <m:fPr>
                        <m:ctrlPr>
                          <a:rPr lang="de-DE" i="1" smtClean="0">
                            <a:solidFill>
                              <a:schemeClr val="tx1"/>
                            </a:solidFill>
                            <a:latin typeface="Cambria Math" panose="02040503050406030204" pitchFamily="18" charset="0"/>
                          </a:rPr>
                        </m:ctrlPr>
                      </m:fPr>
                      <m:num>
                        <m:r>
                          <a:rPr lang="de-DE" b="0" i="1" smtClean="0">
                            <a:solidFill>
                              <a:schemeClr val="tx1"/>
                            </a:solidFill>
                            <a:latin typeface="Cambria Math" panose="02040503050406030204" pitchFamily="18" charset="0"/>
                          </a:rPr>
                          <m:t>𝑢</m:t>
                        </m:r>
                      </m:num>
                      <m:den>
                        <m:r>
                          <a:rPr lang="de-DE" b="0" i="1" smtClean="0">
                            <a:solidFill>
                              <a:schemeClr val="tx1"/>
                            </a:solidFill>
                            <a:latin typeface="Cambria Math" panose="02040503050406030204" pitchFamily="18" charset="0"/>
                          </a:rPr>
                          <m:t>𝑧</m:t>
                        </m:r>
                      </m:den>
                    </m:f>
                  </m:oMath>
                </a14:m>
                <a:r>
                  <a:rPr lang="en-US" dirty="0"/>
                  <a:t>    </a:t>
                </a:r>
              </a:p>
              <a:p>
                <a:endParaRPr lang="en-US" sz="1600" dirty="0"/>
              </a:p>
              <a:p>
                <a:r>
                  <a:rPr lang="en-US" sz="1600" dirty="0"/>
                  <a:t>with </a:t>
                </a:r>
              </a:p>
              <a:p>
                <a:endParaRPr lang="en-US" sz="1600" dirty="0"/>
              </a:p>
              <a:p>
                <a14:m>
                  <m:oMath xmlns:m="http://schemas.openxmlformats.org/officeDocument/2006/math">
                    <m:r>
                      <a:rPr lang="de-DE" sz="1600" b="0" i="1" smtClean="0">
                        <a:latin typeface="Cambria Math" panose="02040503050406030204" pitchFamily="18" charset="0"/>
                      </a:rPr>
                      <m:t>𝑧</m:t>
                    </m:r>
                  </m:oMath>
                </a14:m>
                <a:r>
                  <a:rPr lang="en-US" sz="1600" dirty="0"/>
                  <a:t>    poverty/deprivation threshold</a:t>
                </a:r>
              </a:p>
              <a:p>
                <a14:m>
                  <m:oMath xmlns:m="http://schemas.openxmlformats.org/officeDocument/2006/math">
                    <m:r>
                      <a:rPr lang="de-DE" sz="1600" b="0" i="1" smtClean="0">
                        <a:latin typeface="Cambria Math" panose="02040503050406030204" pitchFamily="18" charset="0"/>
                      </a:rPr>
                      <m:t>𝑢</m:t>
                    </m:r>
                  </m:oMath>
                </a14:m>
                <a:r>
                  <a:rPr lang="en-US" sz="1600" dirty="0"/>
                  <a:t>    upper limit for partial deprivation</a:t>
                </a:r>
              </a:p>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10382"/>
                <a:ext cx="4680000" cy="2503506"/>
              </a:xfrm>
              <a:prstGeom prst="rect">
                <a:avLst/>
              </a:prstGeom>
              <a:blipFill rotWithShape="0">
                <a:blip r:embed="rId2"/>
                <a:stretch>
                  <a:fillRect l="-1434" t="-1463"/>
                </a:stretch>
              </a:blipFill>
            </p:spPr>
            <p:txBody>
              <a:bodyPr/>
              <a:lstStyle/>
              <a:p>
                <a:r>
                  <a:rPr lang="de-DE">
                    <a:noFill/>
                  </a:rPr>
                  <a:t> </a:t>
                </a:r>
              </a:p>
            </p:txBody>
          </p:sp>
        </mc:Fallback>
      </mc:AlternateContent>
      <p:sp>
        <p:nvSpPr>
          <p:cNvPr id="5" name="Rechteck 4"/>
          <p:cNvSpPr/>
          <p:nvPr/>
        </p:nvSpPr>
        <p:spPr>
          <a:xfrm>
            <a:off x="1010194" y="1146439"/>
            <a:ext cx="5270866"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[2a] Identification of Partial Deprivation</a:t>
            </a:r>
            <a:endParaRPr lang="de-DE" sz="2400" b="1"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823151" y="2010382"/>
                <a:ext cx="4680000" cy="2475678"/>
              </a:xfrm>
              <a:prstGeom prst="rect">
                <a:avLst/>
              </a:prstGeom>
            </p:spPr>
            <p:txBody>
              <a:bodyPr wrap="square">
                <a:spAutoFit/>
              </a:bodyPr>
              <a:lstStyle/>
              <a:p>
                <a:r>
                  <a:rPr lang="en-US" sz="2000" i="1" u="sng" dirty="0"/>
                  <a:t>Defining the “zone of prosperity” (q)</a:t>
                </a:r>
                <a:endParaRPr lang="de-DE" sz="2000" u="sng" dirty="0"/>
              </a:p>
              <a:p>
                <a:pPr lvl="1">
                  <a:lnSpc>
                    <a:spcPct val="150000"/>
                  </a:lnSpc>
                </a:pPr>
                <a14:m>
                  <m:oMath xmlns:m="http://schemas.openxmlformats.org/officeDocument/2006/math">
                    <m:r>
                      <a:rPr lang="de-DE" i="1" smtClean="0">
                        <a:latin typeface="Cambria Math" panose="02040503050406030204" pitchFamily="18" charset="0"/>
                      </a:rPr>
                      <m:t>𝑞</m:t>
                    </m:r>
                    <m:r>
                      <a:rPr lang="en-US" i="1" smtClean="0">
                        <a:solidFill>
                          <a:schemeClr val="tx1"/>
                        </a:solidFill>
                        <a:latin typeface="Cambria Math" panose="02040503050406030204" pitchFamily="18" charset="0"/>
                      </a:rPr>
                      <m:t>= </m:t>
                    </m:r>
                    <m:f>
                      <m:fPr>
                        <m:ctrlPr>
                          <a:rPr lang="de-DE" i="1">
                            <a:solidFill>
                              <a:schemeClr val="tx1"/>
                            </a:solidFill>
                            <a:latin typeface="Cambria Math" panose="02040503050406030204" pitchFamily="18" charset="0"/>
                          </a:rPr>
                        </m:ctrlPr>
                      </m:fPr>
                      <m:num>
                        <m:r>
                          <a:rPr lang="de-DE" i="1" smtClean="0">
                            <a:solidFill>
                              <a:schemeClr val="tx1"/>
                            </a:solidFill>
                            <a:latin typeface="Cambria Math" panose="02040503050406030204" pitchFamily="18" charset="0"/>
                          </a:rPr>
                          <m:t>𝑙</m:t>
                        </m:r>
                      </m:num>
                      <m:den>
                        <m:r>
                          <a:rPr lang="de-DE" i="1">
                            <a:solidFill>
                              <a:schemeClr val="tx1"/>
                            </a:solidFill>
                            <a:latin typeface="Cambria Math" panose="02040503050406030204" pitchFamily="18" charset="0"/>
                          </a:rPr>
                          <m:t>𝑤</m:t>
                        </m:r>
                      </m:den>
                    </m:f>
                  </m:oMath>
                </a14:m>
                <a:r>
                  <a:rPr lang="en-US" dirty="0">
                    <a:solidFill>
                      <a:schemeClr val="tx1"/>
                    </a:solidFill>
                  </a:rPr>
                  <a:t>    </a:t>
                </a:r>
              </a:p>
              <a:p>
                <a:endParaRPr lang="en-US" sz="1600" dirty="0">
                  <a:solidFill>
                    <a:schemeClr val="tx1"/>
                  </a:solidFill>
                </a:endParaRPr>
              </a:p>
              <a:p>
                <a:r>
                  <a:rPr lang="en-US" sz="1600" dirty="0">
                    <a:solidFill>
                      <a:schemeClr val="tx1"/>
                    </a:solidFill>
                  </a:rPr>
                  <a:t>with </a:t>
                </a:r>
              </a:p>
              <a:p>
                <a:endParaRPr lang="en-US" sz="1600" dirty="0">
                  <a:solidFill>
                    <a:schemeClr val="tx1"/>
                  </a:solidFill>
                </a:endParaRPr>
              </a:p>
              <a:p>
                <a14:m>
                  <m:oMath xmlns:m="http://schemas.openxmlformats.org/officeDocument/2006/math">
                    <m:r>
                      <a:rPr lang="de-DE" sz="1600" i="1">
                        <a:solidFill>
                          <a:schemeClr val="tx1"/>
                        </a:solidFill>
                        <a:latin typeface="Cambria Math" panose="02040503050406030204" pitchFamily="18" charset="0"/>
                      </a:rPr>
                      <m:t>𝑤</m:t>
                    </m:r>
                  </m:oMath>
                </a14:m>
                <a:r>
                  <a:rPr lang="en-US" sz="1600" dirty="0">
                    <a:solidFill>
                      <a:schemeClr val="tx1"/>
                    </a:solidFill>
                  </a:rPr>
                  <a:t>   wealth threshold</a:t>
                </a:r>
              </a:p>
              <a:p>
                <a14:m>
                  <m:oMath xmlns:m="http://schemas.openxmlformats.org/officeDocument/2006/math">
                    <m:r>
                      <a:rPr lang="de-DE" sz="1600" i="1" smtClean="0">
                        <a:solidFill>
                          <a:schemeClr val="tx1"/>
                        </a:solidFill>
                        <a:latin typeface="Cambria Math" panose="02040503050406030204" pitchFamily="18" charset="0"/>
                      </a:rPr>
                      <m:t>𝑙</m:t>
                    </m:r>
                  </m:oMath>
                </a14:m>
                <a:r>
                  <a:rPr lang="en-US" sz="1600" dirty="0">
                    <a:solidFill>
                      <a:schemeClr val="tx1"/>
                    </a:solidFill>
                  </a:rPr>
                  <a:t>     lower limit for partial wealth</a:t>
                </a:r>
              </a:p>
              <a:p>
                <a:endParaRPr lang="en-US" sz="1600" dirty="0"/>
              </a:p>
            </p:txBody>
          </p:sp>
        </mc:Choice>
        <mc:Fallback xmlns="">
          <p:sp>
            <p:nvSpPr>
              <p:cNvPr id="6" name="Rechteck 5"/>
              <p:cNvSpPr>
                <a:spLocks noRot="1" noChangeAspect="1" noMove="1" noResize="1" noEditPoints="1" noAdjustHandles="1" noChangeArrowheads="1" noChangeShapeType="1" noTextEdit="1"/>
              </p:cNvSpPr>
              <p:nvPr/>
            </p:nvSpPr>
            <p:spPr>
              <a:xfrm>
                <a:off x="6823151" y="2010382"/>
                <a:ext cx="4680000" cy="2475678"/>
              </a:xfrm>
              <a:prstGeom prst="rect">
                <a:avLst/>
              </a:prstGeom>
              <a:blipFill rotWithShape="0">
                <a:blip r:embed="rId3"/>
                <a:stretch>
                  <a:fillRect l="-1302" t="-1478"/>
                </a:stretch>
              </a:blipFill>
            </p:spPr>
            <p:txBody>
              <a:bodyPr/>
              <a:lstStyle/>
              <a:p>
                <a:r>
                  <a:rPr lang="de-DE">
                    <a:noFill/>
                  </a:rPr>
                  <a:t> </a:t>
                </a:r>
              </a:p>
            </p:txBody>
          </p:sp>
        </mc:Fallback>
      </mc:AlternateContent>
      <p:sp>
        <p:nvSpPr>
          <p:cNvPr id="7" name="Rechteck 6"/>
          <p:cNvSpPr/>
          <p:nvPr/>
        </p:nvSpPr>
        <p:spPr>
          <a:xfrm>
            <a:off x="6890276" y="1146439"/>
            <a:ext cx="4778263"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[2a] Identification of Partial Wealth</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06532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10382"/>
                <a:ext cx="4680000" cy="3929987"/>
              </a:xfrm>
              <a:prstGeom prst="rect">
                <a:avLst/>
              </a:prstGeom>
            </p:spPr>
            <p:txBody>
              <a:bodyPr>
                <a:spAutoFit/>
              </a:bodyPr>
              <a:lstStyle/>
              <a:p>
                <a:r>
                  <a:rPr lang="en-US" sz="1600" i="1" u="sng" dirty="0">
                    <a:solidFill>
                      <a:srgbClr val="FF0000"/>
                    </a:solidFill>
                  </a:rPr>
                  <a:t>Defining [</a:t>
                </a:r>
                <a:r>
                  <a:rPr lang="en-US" sz="1600" i="1" u="sng" dirty="0" err="1">
                    <a:solidFill>
                      <a:srgbClr val="FF0000"/>
                    </a:solidFill>
                  </a:rPr>
                  <a:t>lim</a:t>
                </a:r>
                <a:r>
                  <a:rPr lang="en-US" sz="1600" i="1" u="sng" dirty="0">
                    <a:solidFill>
                      <a:srgbClr val="FF0000"/>
                    </a:solidFill>
                  </a:rPr>
                  <a:t>] for the “zone of </a:t>
                </a:r>
                <a:r>
                  <a:rPr lang="en-US" sz="1600" i="1" u="sng" dirty="0" err="1">
                    <a:solidFill>
                      <a:srgbClr val="FF0000"/>
                    </a:solidFill>
                  </a:rPr>
                  <a:t>precarity</a:t>
                </a:r>
                <a:r>
                  <a:rPr lang="en-US" sz="1600" i="1" u="sng" dirty="0">
                    <a:solidFill>
                      <a:srgbClr val="FF0000"/>
                    </a:solidFill>
                  </a:rPr>
                  <a:t>” (b)</a:t>
                </a:r>
                <a:endParaRPr lang="de-DE" sz="1600" u="sng" dirty="0">
                  <a:solidFill>
                    <a:srgbClr val="FF0000"/>
                  </a:solidFill>
                </a:endParaRPr>
              </a:p>
              <a:p>
                <a:endParaRPr lang="en-US" sz="1600" dirty="0"/>
              </a:p>
              <a:p>
                <a:pPr lvl="1"/>
                <a14:m>
                  <m:oMathPara xmlns:m="http://schemas.openxmlformats.org/officeDocument/2006/math">
                    <m:oMathParaPr>
                      <m:jc m:val="left"/>
                    </m:oMathParaPr>
                    <m:oMath xmlns:m="http://schemas.openxmlformats.org/officeDocument/2006/math">
                      <m:r>
                        <m:rPr>
                          <m:sty m:val="p"/>
                        </m:rPr>
                        <a:rPr lang="en-US"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lim</m:t>
                      </m:r>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_</m:t>
                      </m:r>
                      <m:r>
                        <a:rPr lang="de-DE"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𝑢</m:t>
                      </m:r>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de-DE"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𝑒𝑥𝑝</m:t>
                      </m:r>
                      <m:d>
                        <m:dPr>
                          <m:begChr m:val="{"/>
                          <m:endChr m:val="}"/>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ea typeface="Calibri" panose="020F0502020204030204" pitchFamily="34" charset="0"/>
                              <a:cs typeface="Times New Roman" panose="02020603050405020304" pitchFamily="18" charset="0"/>
                            </a:rPr>
                            <m:t>𝜀</m:t>
                          </m:r>
                          <m:d>
                            <m:dPr>
                              <m:begChr m:val="["/>
                              <m:endChr m:val="]"/>
                              <m:ctrlPr>
                                <a:rPr lang="de-DE"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Sup>
                                <m:sSupPr>
                                  <m:ctrlPr>
                                    <a:rPr lang="de-DE" i="1">
                                      <a:solidFill>
                                        <a:schemeClr val="tx1"/>
                                      </a:solidFill>
                                      <a:latin typeface="Cambria Math" panose="02040503050406030204" pitchFamily="18" charset="0"/>
                                    </a:rPr>
                                  </m:ctrlPr>
                                </m:sSupPr>
                                <m:e>
                                  <m:r>
                                    <a:rPr lang="de-DE"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𝑏</m:t>
                                  </m:r>
                                </m:e>
                                <m:sup>
                                  <m:r>
                                    <a:rPr lang="de-DE" i="1">
                                      <a:solidFill>
                                        <a:schemeClr val="tx1"/>
                                      </a:solidFill>
                                      <a:latin typeface="Cambria Math" panose="02040503050406030204" pitchFamily="18" charset="0"/>
                                      <a:ea typeface="Calibri" panose="020F0502020204030204" pitchFamily="34" charset="0"/>
                                      <a:cs typeface="Times New Roman" panose="02020603050405020304" pitchFamily="18" charset="0"/>
                                    </a:rPr>
                                    <m:t>𝜏</m:t>
                                  </m:r>
                                  <m:d>
                                    <m:dPr>
                                      <m:begChr m:val="["/>
                                      <m:endChr m:val="]"/>
                                      <m:ctrlPr>
                                        <a:rPr lang="de-DE" i="1">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𝑏</m:t>
                                      </m:r>
                                    </m:e>
                                  </m:d>
                                </m:sup>
                              </m:sSup>
                            </m:e>
                          </m:d>
                        </m:e>
                      </m:d>
                      <m:r>
                        <a:rPr lang="en-US"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de-DE" dirty="0">
                  <a:solidFill>
                    <a:srgbClr val="FF0000"/>
                  </a:solidFill>
                </a:endParaRPr>
              </a:p>
              <a:p>
                <a:endParaRPr lang="en-US" sz="1600" dirty="0"/>
              </a:p>
              <a:p>
                <a:r>
                  <a:rPr lang="en-US" sz="1600" dirty="0"/>
                  <a:t>with </a:t>
                </a:r>
              </a:p>
              <a:p>
                <a:r>
                  <a:rPr lang="en-US" sz="1600" dirty="0"/>
                  <a:t>	</a:t>
                </a:r>
              </a:p>
              <a:p>
                <a14:m>
                  <m:oMath xmlns:m="http://schemas.openxmlformats.org/officeDocument/2006/math">
                    <m:r>
                      <m:rPr>
                        <m:sty m:val="p"/>
                      </m:rPr>
                      <a:rPr lang="en-US" sz="1600">
                        <a:latin typeface="Cambria Math" panose="02040503050406030204" pitchFamily="18" charset="0"/>
                        <a:ea typeface="Calibri" panose="020F0502020204030204" pitchFamily="34" charset="0"/>
                        <a:cs typeface="Times New Roman" panose="02020603050405020304" pitchFamily="18" charset="0"/>
                      </a:rPr>
                      <m:t>lim</m:t>
                    </m:r>
                    <m:r>
                      <a:rPr lang="en-US" sz="1600" i="1">
                        <a:latin typeface="Cambria Math" panose="02040503050406030204" pitchFamily="18" charset="0"/>
                        <a:ea typeface="Calibri" panose="020F0502020204030204" pitchFamily="34" charset="0"/>
                        <a:cs typeface="Times New Roman" panose="02020603050405020304" pitchFamily="18" charset="0"/>
                      </a:rPr>
                      <m:t>_</m:t>
                    </m:r>
                    <m:r>
                      <a:rPr lang="de-DE"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𝑢</m:t>
                    </m:r>
                  </m:oMath>
                </a14:m>
                <a:r>
                  <a:rPr lang="en-US" sz="1600" dirty="0">
                    <a:solidFill>
                      <a:schemeClr val="tx1"/>
                    </a:solidFill>
                  </a:rPr>
                  <a:t> </a:t>
                </a:r>
                <a:r>
                  <a:rPr lang="en-US" sz="1600" dirty="0"/>
                  <a:t> marginal rate of partial deprivation at the</a:t>
                </a:r>
              </a:p>
              <a:p>
                <a:r>
                  <a:rPr lang="en-US" sz="1600" dirty="0">
                    <a:solidFill>
                      <a:srgbClr val="FF0000"/>
                    </a:solidFill>
                  </a:rPr>
                  <a:t>            </a:t>
                </a:r>
                <a:r>
                  <a:rPr lang="en-US" sz="1600" dirty="0">
                    <a:solidFill>
                      <a:schemeClr val="tx1"/>
                    </a:solidFill>
                  </a:rPr>
                  <a:t>upper limit (</a:t>
                </a:r>
                <a14:m>
                  <m:oMath xmlns:m="http://schemas.openxmlformats.org/officeDocument/2006/math">
                    <m:r>
                      <a:rPr lang="de-DE"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𝑢</m:t>
                    </m:r>
                  </m:oMath>
                </a14:m>
                <a:r>
                  <a:rPr lang="en-US" sz="1600" dirty="0">
                    <a:solidFill>
                      <a:schemeClr val="tx1"/>
                    </a:solidFill>
                  </a:rPr>
                  <a:t>) [default: </a:t>
                </a:r>
                <a:r>
                  <a:rPr lang="en-US" sz="1600" dirty="0">
                    <a:solidFill>
                      <a:srgbClr val="C00000"/>
                    </a:solidFill>
                  </a:rPr>
                  <a:t>lim_</a:t>
                </a:r>
                <a14:m>
                  <m:oMath xmlns:m="http://schemas.openxmlformats.org/officeDocument/2006/math">
                    <m:r>
                      <a:rPr lang="de-DE" sz="1600" b="0" i="1" smtClean="0">
                        <a:solidFill>
                          <a:srgbClr val="C00000"/>
                        </a:solidFill>
                        <a:latin typeface="Cambria Math" panose="02040503050406030204" pitchFamily="18" charset="0"/>
                      </a:rPr>
                      <m:t>𝑢</m:t>
                    </m:r>
                  </m:oMath>
                </a14:m>
                <a:r>
                  <a:rPr lang="en-US" sz="1600" dirty="0">
                    <a:solidFill>
                      <a:srgbClr val="C00000"/>
                    </a:solidFill>
                  </a:rPr>
                  <a:t> = .01</a:t>
                </a:r>
                <a:r>
                  <a:rPr lang="en-US" sz="1600" dirty="0">
                    <a:solidFill>
                      <a:schemeClr val="tx1"/>
                    </a:solidFill>
                  </a:rPr>
                  <a:t>]</a:t>
                </a:r>
                <a:endParaRPr lang="de-DE" sz="1600" dirty="0">
                  <a:solidFill>
                    <a:schemeClr val="tx1"/>
                  </a:solidFill>
                </a:endParaRPr>
              </a:p>
              <a:p>
                <a14:m>
                  <m:oMath xmlns:m="http://schemas.openxmlformats.org/officeDocument/2006/math">
                    <m:r>
                      <a:rPr lang="de-DE" sz="1600" b="0" i="1" smtClean="0">
                        <a:solidFill>
                          <a:schemeClr val="tx1"/>
                        </a:solidFill>
                        <a:latin typeface="Cambria Math" panose="02040503050406030204" pitchFamily="18" charset="0"/>
                      </a:rPr>
                      <m:t>𝑏</m:t>
                    </m:r>
                  </m:oMath>
                </a14:m>
                <a:r>
                  <a:rPr lang="en-US" sz="1600" dirty="0">
                    <a:solidFill>
                      <a:schemeClr val="tx1"/>
                    </a:solidFill>
                  </a:rPr>
                  <a:t>         ratio of lower to upper limits (</a:t>
                </a:r>
                <a14:m>
                  <m:oMath xmlns:m="http://schemas.openxmlformats.org/officeDocument/2006/math">
                    <m:r>
                      <a:rPr lang="en-US" sz="1600" i="1" dirty="0" smtClean="0">
                        <a:solidFill>
                          <a:schemeClr val="tx1"/>
                        </a:solidFill>
                        <a:latin typeface="Cambria Math" panose="02040503050406030204" pitchFamily="18" charset="0"/>
                      </a:rPr>
                      <m:t>𝑢</m:t>
                    </m:r>
                    <m:r>
                      <a:rPr lang="de-DE"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1600" dirty="0">
                    <a:solidFill>
                      <a:schemeClr val="tx1"/>
                    </a:solidFill>
                  </a:rPr>
                  <a:t>/</a:t>
                </a:r>
                <a:r>
                  <a:rPr lang="de-DE" sz="1600" dirty="0">
                    <a:solidFill>
                      <a:schemeClr val="tx1"/>
                    </a:solidFill>
                  </a:rPr>
                  <a:t> </a:t>
                </a:r>
                <a14:m>
                  <m:oMath xmlns:m="http://schemas.openxmlformats.org/officeDocument/2006/math">
                    <m:r>
                      <a:rPr lang="de-DE" sz="1600" b="0" i="1" smtClean="0">
                        <a:solidFill>
                          <a:schemeClr val="tx1"/>
                        </a:solidFill>
                        <a:latin typeface="Cambria Math" panose="02040503050406030204" pitchFamily="18" charset="0"/>
                      </a:rPr>
                      <m:t>𝑧</m:t>
                    </m:r>
                  </m:oMath>
                </a14:m>
                <a:r>
                  <a:rPr lang="en-US" sz="1600" dirty="0">
                    <a:solidFill>
                      <a:schemeClr val="tx1"/>
                    </a:solidFill>
                  </a:rPr>
                  <a:t>) for the</a:t>
                </a:r>
              </a:p>
              <a:p>
                <a:r>
                  <a:rPr lang="en-US" sz="1600" dirty="0">
                    <a:solidFill>
                      <a:schemeClr val="tx1"/>
                    </a:solidFill>
                  </a:rPr>
                  <a:t>            fuzzy zone of deprivation</a:t>
                </a:r>
                <a:endParaRPr lang="de-DE" sz="1600" dirty="0">
                  <a:solidFill>
                    <a:schemeClr val="tx1"/>
                  </a:solidFill>
                </a:endParaRPr>
              </a:p>
              <a:p>
                <a14:m>
                  <m:oMath xmlns:m="http://schemas.openxmlformats.org/officeDocument/2006/math">
                    <m:r>
                      <a:rPr lang="de-DE" sz="1600" i="1">
                        <a:latin typeface="Cambria Math" panose="02040503050406030204" pitchFamily="18" charset="0"/>
                        <a:ea typeface="Calibri" panose="020F0502020204030204" pitchFamily="34" charset="0"/>
                        <a:cs typeface="Times New Roman" panose="02020603050405020304" pitchFamily="18" charset="0"/>
                      </a:rPr>
                      <m:t>𝜏</m:t>
                    </m:r>
                  </m:oMath>
                </a14:m>
                <a:r>
                  <a:rPr lang="en-US" sz="1600" dirty="0"/>
                  <a:t>          parameter for the type of the baseline </a:t>
                </a:r>
              </a:p>
              <a:p>
                <a:r>
                  <a:rPr lang="en-US" sz="1600" dirty="0"/>
                  <a:t>            identification function</a:t>
                </a:r>
                <a:endParaRPr lang="de-DE" sz="1600" dirty="0"/>
              </a:p>
              <a:p>
                <a14:m>
                  <m:oMath xmlns:m="http://schemas.openxmlformats.org/officeDocument/2006/math">
                    <m:r>
                      <a:rPr lang="de-DE" sz="1600" i="1">
                        <a:latin typeface="Cambria Math" panose="02040503050406030204" pitchFamily="18" charset="0"/>
                        <a:ea typeface="Calibri" panose="020F0502020204030204" pitchFamily="34" charset="0"/>
                        <a:cs typeface="Times New Roman" panose="02020603050405020304" pitchFamily="18" charset="0"/>
                      </a:rPr>
                      <m:t>𝜀</m:t>
                    </m:r>
                  </m:oMath>
                </a14:m>
                <a:r>
                  <a:rPr lang="en-US" sz="1600" dirty="0"/>
                  <a:t>          parameter for the shape of the identification</a:t>
                </a:r>
              </a:p>
              <a:p>
                <a:r>
                  <a:rPr lang="en-US" sz="1600" dirty="0"/>
                  <a:t>            function [default: </a:t>
                </a:r>
                <a14:m>
                  <m:oMath xmlns:m="http://schemas.openxmlformats.org/officeDocument/2006/math">
                    <m:r>
                      <a:rPr lang="de-DE" sz="1600" i="1">
                        <a:latin typeface="Cambria Math" panose="02040503050406030204" pitchFamily="18" charset="0"/>
                        <a:ea typeface="Calibri" panose="020F0502020204030204" pitchFamily="34" charset="0"/>
                        <a:cs typeface="Times New Roman" panose="02020603050405020304" pitchFamily="18" charset="0"/>
                      </a:rPr>
                      <m:t>𝜀</m:t>
                    </m:r>
                  </m:oMath>
                </a14:m>
                <a:r>
                  <a:rPr lang="en-US" sz="1600" dirty="0"/>
                  <a:t> = 1.0]</a:t>
                </a:r>
                <a:endParaRPr lang="de-DE" sz="1600" dirty="0"/>
              </a:p>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10382"/>
                <a:ext cx="4680000" cy="3929987"/>
              </a:xfrm>
              <a:prstGeom prst="rect">
                <a:avLst/>
              </a:prstGeom>
              <a:blipFill rotWithShape="0">
                <a:blip r:embed="rId2"/>
                <a:stretch>
                  <a:fillRect l="-782" t="-466"/>
                </a:stretch>
              </a:blipFill>
            </p:spPr>
            <p:txBody>
              <a:bodyPr/>
              <a:lstStyle/>
              <a:p>
                <a:r>
                  <a:rPr lang="de-DE">
                    <a:noFill/>
                  </a:rPr>
                  <a:t> </a:t>
                </a:r>
              </a:p>
            </p:txBody>
          </p:sp>
        </mc:Fallback>
      </mc:AlternateContent>
      <p:sp>
        <p:nvSpPr>
          <p:cNvPr id="5" name="Rechteck 4"/>
          <p:cNvSpPr/>
          <p:nvPr/>
        </p:nvSpPr>
        <p:spPr>
          <a:xfrm>
            <a:off x="1010194" y="1146439"/>
            <a:ext cx="5283691"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[2b] Identification of Partial Deprivation</a:t>
            </a:r>
            <a:endParaRPr lang="de-DE" sz="2400" b="1"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823151" y="2010382"/>
                <a:ext cx="4680000" cy="3911776"/>
              </a:xfrm>
              <a:prstGeom prst="rect">
                <a:avLst/>
              </a:prstGeom>
            </p:spPr>
            <p:txBody>
              <a:bodyPr wrap="square">
                <a:spAutoFit/>
              </a:bodyPr>
              <a:lstStyle/>
              <a:p>
                <a:r>
                  <a:rPr lang="en-US" sz="1600" i="1" u="sng" dirty="0">
                    <a:solidFill>
                      <a:srgbClr val="FF0000"/>
                    </a:solidFill>
                  </a:rPr>
                  <a:t>Defining [</a:t>
                </a:r>
                <a:r>
                  <a:rPr lang="en-US" sz="1600" i="1" u="sng" dirty="0" err="1">
                    <a:solidFill>
                      <a:srgbClr val="FF0000"/>
                    </a:solidFill>
                  </a:rPr>
                  <a:t>lim</a:t>
                </a:r>
                <a:r>
                  <a:rPr lang="en-US" sz="1600" i="1" u="sng" dirty="0">
                    <a:solidFill>
                      <a:srgbClr val="FF0000"/>
                    </a:solidFill>
                  </a:rPr>
                  <a:t>] for the “zone of prosperity” (q)</a:t>
                </a:r>
                <a:endParaRPr lang="de-DE" sz="1600" u="sng" dirty="0">
                  <a:solidFill>
                    <a:srgbClr val="FF0000"/>
                  </a:solidFill>
                </a:endParaRPr>
              </a:p>
              <a:p>
                <a:endParaRPr lang="en-US" sz="1600" dirty="0"/>
              </a:p>
              <a:p>
                <a:pPr lvl="1"/>
                <a14:m>
                  <m:oMathPara xmlns:m="http://schemas.openxmlformats.org/officeDocument/2006/math">
                    <m:oMathParaPr>
                      <m:jc m:val="left"/>
                    </m:oMathParaPr>
                    <m:oMath xmlns:m="http://schemas.openxmlformats.org/officeDocument/2006/math">
                      <m:r>
                        <m:rPr>
                          <m:sty m:val="p"/>
                        </m:rPr>
                        <a:rPr lang="en-US">
                          <a:latin typeface="Cambria Math" panose="02040503050406030204" pitchFamily="18" charset="0"/>
                          <a:ea typeface="Calibri" panose="020F0502020204030204" pitchFamily="34" charset="0"/>
                          <a:cs typeface="Times New Roman" panose="02020603050405020304" pitchFamily="18" charset="0"/>
                        </a:rPr>
                        <m:t>lim</m:t>
                      </m:r>
                      <m:r>
                        <a:rPr lang="en-US"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_</m:t>
                      </m:r>
                      <m:r>
                        <a:rPr lang="de-DE"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𝑙</m:t>
                      </m:r>
                      <m:r>
                        <a:rPr lang="en-US" i="1">
                          <a:latin typeface="Cambria Math" panose="02040503050406030204" pitchFamily="18" charset="0"/>
                          <a:ea typeface="Calibri" panose="020F0502020204030204" pitchFamily="34" charset="0"/>
                          <a:cs typeface="Times New Roman" panose="02020603050405020304" pitchFamily="18" charset="0"/>
                        </a:rPr>
                        <m:t>= </m:t>
                      </m:r>
                      <m:r>
                        <a:rPr lang="de-DE" i="1">
                          <a:latin typeface="Cambria Math" panose="02040503050406030204" pitchFamily="18" charset="0"/>
                          <a:ea typeface="Calibri" panose="020F0502020204030204" pitchFamily="34" charset="0"/>
                          <a:cs typeface="Times New Roman" panose="02020603050405020304" pitchFamily="18" charset="0"/>
                        </a:rPr>
                        <m:t>𝑒𝑥𝑝</m:t>
                      </m:r>
                      <m:d>
                        <m:dPr>
                          <m:begChr m:val="{"/>
                          <m:endChr m:val="}"/>
                          <m:ctrlPr>
                            <a:rPr lang="de-DE" i="1">
                              <a:effectLst/>
                              <a:latin typeface="Cambria Math" panose="02040503050406030204" pitchFamily="18" charset="0"/>
                            </a:rPr>
                          </m:ctrlPr>
                        </m:dPr>
                        <m:e>
                          <m:r>
                            <a:rPr lang="de-DE" i="1">
                              <a:latin typeface="Cambria Math" panose="02040503050406030204" pitchFamily="18" charset="0"/>
                              <a:ea typeface="Calibri" panose="020F0502020204030204" pitchFamily="34" charset="0"/>
                              <a:cs typeface="Times New Roman" panose="02020603050405020304" pitchFamily="18" charset="0"/>
                            </a:rPr>
                            <m:t>𝜀</m:t>
                          </m:r>
                          <m:d>
                            <m:dPr>
                              <m:begChr m:val="["/>
                              <m:endChr m:val="]"/>
                              <m:ctrlPr>
                                <a:rPr lang="de-DE" i="1">
                                  <a:effectLst/>
                                  <a:latin typeface="Cambria Math" panose="020405030504060302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1−</m:t>
                              </m:r>
                              <m:sSup>
                                <m:sSupPr>
                                  <m:ctrlPr>
                                    <a:rPr lang="de-DE" i="1">
                                      <a:effectLst/>
                                      <a:latin typeface="Cambria Math" panose="02040503050406030204" pitchFamily="18" charset="0"/>
                                    </a:rPr>
                                  </m:ctrlPr>
                                </m:sSupPr>
                                <m:e>
                                  <m:r>
                                    <a:rPr lang="de-DE" i="1">
                                      <a:latin typeface="Cambria Math" panose="02040503050406030204" pitchFamily="18" charset="0"/>
                                      <a:ea typeface="Calibri" panose="020F0502020204030204" pitchFamily="34" charset="0"/>
                                      <a:cs typeface="Times New Roman" panose="02020603050405020304" pitchFamily="18" charset="0"/>
                                    </a:rPr>
                                    <m:t>𝑞</m:t>
                                  </m:r>
                                </m:e>
                                <m:sup>
                                  <m:r>
                                    <a:rPr lang="en-US" i="1">
                                      <a:latin typeface="Cambria Math" panose="02040503050406030204" pitchFamily="18" charset="0"/>
                                      <a:ea typeface="Calibri" panose="020F0502020204030204" pitchFamily="34" charset="0"/>
                                      <a:cs typeface="Times New Roman" panose="02020603050405020304" pitchFamily="18" charset="0"/>
                                    </a:rPr>
                                    <m:t>−</m:t>
                                  </m:r>
                                  <m:r>
                                    <a:rPr lang="de-DE" i="1">
                                      <a:latin typeface="Cambria Math" panose="02040503050406030204" pitchFamily="18" charset="0"/>
                                      <a:ea typeface="Calibri" panose="020F0502020204030204" pitchFamily="34" charset="0"/>
                                      <a:cs typeface="Times New Roman" panose="02020603050405020304" pitchFamily="18" charset="0"/>
                                    </a:rPr>
                                    <m:t>𝜏</m:t>
                                  </m:r>
                                  <m:d>
                                    <m:dPr>
                                      <m:begChr m:val="["/>
                                      <m:endChr m:val="]"/>
                                      <m:ctrlPr>
                                        <a:rPr lang="de-DE" i="1">
                                          <a:effectLst/>
                                          <a:latin typeface="Cambria Math" panose="02040503050406030204" pitchFamily="18" charset="0"/>
                                        </a:rPr>
                                      </m:ctrlPr>
                                    </m:dPr>
                                    <m:e>
                                      <m:sSup>
                                        <m:sSupPr>
                                          <m:ctrlPr>
                                            <a:rPr lang="de-DE" i="1">
                                              <a:effectLst/>
                                              <a:latin typeface="Cambria Math" panose="02040503050406030204" pitchFamily="18" charset="0"/>
                                            </a:rPr>
                                          </m:ctrlPr>
                                        </m:sSupPr>
                                        <m:e>
                                          <m:r>
                                            <a:rPr lang="de-DE" i="1">
                                              <a:latin typeface="Cambria Math" panose="02040503050406030204" pitchFamily="18" charset="0"/>
                                              <a:ea typeface="Calibri" panose="020F0502020204030204" pitchFamily="34" charset="0"/>
                                              <a:cs typeface="Times New Roman" panose="02020603050405020304" pitchFamily="18" charset="0"/>
                                            </a:rPr>
                                            <m:t>𝑞</m:t>
                                          </m:r>
                                        </m:e>
                                        <m:sup>
                                          <m:r>
                                            <a:rPr lang="en-US" i="1">
                                              <a:latin typeface="Cambria Math" panose="02040503050406030204" pitchFamily="18" charset="0"/>
                                              <a:ea typeface="Calibri" panose="020F0502020204030204" pitchFamily="34" charset="0"/>
                                              <a:cs typeface="Times New Roman" panose="02020603050405020304" pitchFamily="18" charset="0"/>
                                            </a:rPr>
                                            <m:t>−1</m:t>
                                          </m:r>
                                        </m:sup>
                                      </m:sSup>
                                    </m:e>
                                  </m:d>
                                </m:sup>
                              </m:sSup>
                            </m:e>
                          </m:d>
                        </m:e>
                      </m:d>
                      <m:r>
                        <a:rPr lang="en-US"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de-DE" dirty="0"/>
              </a:p>
              <a:p>
                <a:endParaRPr lang="en-US" sz="1600" dirty="0"/>
              </a:p>
              <a:p>
                <a:r>
                  <a:rPr lang="en-US" sz="1600" dirty="0"/>
                  <a:t>with </a:t>
                </a:r>
              </a:p>
              <a:p>
                <a:r>
                  <a:rPr lang="en-US" sz="1600" dirty="0"/>
                  <a:t>	</a:t>
                </a:r>
              </a:p>
              <a:p>
                <a14:m>
                  <m:oMath xmlns:m="http://schemas.openxmlformats.org/officeDocument/2006/math">
                    <m:r>
                      <m:rPr>
                        <m:sty m:val="p"/>
                      </m:rPr>
                      <a:rPr lang="en-US" sz="1600">
                        <a:latin typeface="Cambria Math" panose="02040503050406030204" pitchFamily="18" charset="0"/>
                        <a:ea typeface="Calibri" panose="020F0502020204030204" pitchFamily="34" charset="0"/>
                        <a:cs typeface="Times New Roman" panose="02020603050405020304" pitchFamily="18" charset="0"/>
                      </a:rPr>
                      <m:t>lim</m:t>
                    </m:r>
                    <m:r>
                      <a:rPr lang="en-US" sz="16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_</m:t>
                    </m:r>
                    <m:r>
                      <a:rPr lang="de-DE" sz="16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𝑙</m:t>
                    </m:r>
                  </m:oMath>
                </a14:m>
                <a:r>
                  <a:rPr lang="en-US" sz="1600" dirty="0">
                    <a:solidFill>
                      <a:schemeClr val="tx1"/>
                    </a:solidFill>
                  </a:rPr>
                  <a:t>  marginal rate of partial wealth at the lower limit</a:t>
                </a:r>
              </a:p>
              <a:p>
                <a:r>
                  <a:rPr lang="en-US" sz="1600" dirty="0">
                    <a:solidFill>
                      <a:schemeClr val="tx1"/>
                    </a:solidFill>
                  </a:rPr>
                  <a:t>            (</a:t>
                </a:r>
                <a14:m>
                  <m:oMath xmlns:m="http://schemas.openxmlformats.org/officeDocument/2006/math">
                    <m:r>
                      <a:rPr lang="de-DE"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𝑙</m:t>
                    </m:r>
                  </m:oMath>
                </a14:m>
                <a:r>
                  <a:rPr lang="en-US" sz="1600" dirty="0">
                    <a:solidFill>
                      <a:schemeClr val="tx1"/>
                    </a:solidFill>
                  </a:rPr>
                  <a:t>) [default: </a:t>
                </a:r>
                <a:r>
                  <a:rPr lang="en-US" sz="1600" dirty="0">
                    <a:solidFill>
                      <a:srgbClr val="C00000"/>
                    </a:solidFill>
                  </a:rPr>
                  <a:t>lim_</a:t>
                </a:r>
                <a:r>
                  <a:rPr lang="de-DE" sz="1600" dirty="0">
                    <a:solidFill>
                      <a:srgbClr val="C00000"/>
                    </a:solidFill>
                    <a:ea typeface="Calibri" panose="020F0502020204030204" pitchFamily="34" charset="0"/>
                    <a:cs typeface="Times New Roman" panose="02020603050405020304" pitchFamily="18" charset="0"/>
                  </a:rPr>
                  <a:t> </a:t>
                </a:r>
                <a14:m>
                  <m:oMath xmlns:m="http://schemas.openxmlformats.org/officeDocument/2006/math">
                    <m:r>
                      <a:rPr lang="de-DE"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𝑙</m:t>
                    </m:r>
                  </m:oMath>
                </a14:m>
                <a:r>
                  <a:rPr lang="en-US" sz="1600" dirty="0">
                    <a:solidFill>
                      <a:srgbClr val="C00000"/>
                    </a:solidFill>
                  </a:rPr>
                  <a:t> = .01</a:t>
                </a:r>
                <a:r>
                  <a:rPr lang="en-US" sz="1600" dirty="0">
                    <a:solidFill>
                      <a:schemeClr val="tx1"/>
                    </a:solidFill>
                  </a:rPr>
                  <a:t>]</a:t>
                </a:r>
                <a:endParaRPr lang="de-DE" sz="1600" dirty="0">
                  <a:solidFill>
                    <a:schemeClr val="tx1"/>
                  </a:solidFill>
                </a:endParaRPr>
              </a:p>
              <a:p>
                <a14:m>
                  <m:oMath xmlns:m="http://schemas.openxmlformats.org/officeDocument/2006/math">
                    <m:r>
                      <a:rPr lang="de-DE" sz="1600" i="1">
                        <a:solidFill>
                          <a:schemeClr val="tx1"/>
                        </a:solidFill>
                        <a:latin typeface="Cambria Math" panose="02040503050406030204" pitchFamily="18" charset="0"/>
                      </a:rPr>
                      <m:t>𝑞</m:t>
                    </m:r>
                  </m:oMath>
                </a14:m>
                <a:r>
                  <a:rPr lang="en-US" sz="1600" dirty="0">
                    <a:solidFill>
                      <a:schemeClr val="tx1"/>
                    </a:solidFill>
                  </a:rPr>
                  <a:t>         ratio of lower to upper limits (</a:t>
                </a:r>
                <a14:m>
                  <m:oMath xmlns:m="http://schemas.openxmlformats.org/officeDocument/2006/math">
                    <m:r>
                      <a:rPr lang="de-DE"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𝑙</m:t>
                    </m:r>
                    <m:r>
                      <a:rPr lang="de-DE"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1600" dirty="0"/>
                  <a:t>/</a:t>
                </a:r>
                <a:r>
                  <a:rPr lang="de-DE" sz="1600" dirty="0"/>
                  <a:t> </a:t>
                </a:r>
                <a14:m>
                  <m:oMath xmlns:m="http://schemas.openxmlformats.org/officeDocument/2006/math">
                    <m:r>
                      <a:rPr lang="de-DE" sz="1600" i="1">
                        <a:latin typeface="Cambria Math" panose="02040503050406030204" pitchFamily="18" charset="0"/>
                      </a:rPr>
                      <m:t>𝑤</m:t>
                    </m:r>
                  </m:oMath>
                </a14:m>
                <a:r>
                  <a:rPr lang="en-US" sz="1600" dirty="0"/>
                  <a:t>) for the</a:t>
                </a:r>
              </a:p>
              <a:p>
                <a:r>
                  <a:rPr lang="en-US" sz="1600" dirty="0"/>
                  <a:t>            fuzzy zone of prosperity</a:t>
                </a:r>
                <a:endParaRPr lang="de-DE" sz="1600" dirty="0"/>
              </a:p>
              <a:p>
                <a14:m>
                  <m:oMath xmlns:m="http://schemas.openxmlformats.org/officeDocument/2006/math">
                    <m:r>
                      <a:rPr lang="de-DE" sz="1600" i="1">
                        <a:latin typeface="Cambria Math" panose="02040503050406030204" pitchFamily="18" charset="0"/>
                        <a:ea typeface="Calibri" panose="020F0502020204030204" pitchFamily="34" charset="0"/>
                        <a:cs typeface="Times New Roman" panose="02020603050405020304" pitchFamily="18" charset="0"/>
                      </a:rPr>
                      <m:t>𝜏</m:t>
                    </m:r>
                  </m:oMath>
                </a14:m>
                <a:r>
                  <a:rPr lang="en-US" sz="1600" dirty="0"/>
                  <a:t>          parameter for the type of the baseline </a:t>
                </a:r>
              </a:p>
              <a:p>
                <a:r>
                  <a:rPr lang="en-US" sz="1600" dirty="0"/>
                  <a:t>            identification function</a:t>
                </a:r>
                <a:endParaRPr lang="de-DE" sz="1600" dirty="0"/>
              </a:p>
              <a:p>
                <a14:m>
                  <m:oMath xmlns:m="http://schemas.openxmlformats.org/officeDocument/2006/math">
                    <m:r>
                      <a:rPr lang="de-DE" sz="1600" i="1" smtClean="0">
                        <a:latin typeface="Cambria Math" panose="02040503050406030204" pitchFamily="18" charset="0"/>
                        <a:ea typeface="Calibri" panose="020F0502020204030204" pitchFamily="34" charset="0"/>
                        <a:cs typeface="Times New Roman" panose="02020603050405020304" pitchFamily="18" charset="0"/>
                      </a:rPr>
                      <m:t>𝜀</m:t>
                    </m:r>
                  </m:oMath>
                </a14:m>
                <a:r>
                  <a:rPr lang="en-US" sz="1600" dirty="0"/>
                  <a:t>          parameter for the shape of the identification</a:t>
                </a:r>
              </a:p>
              <a:p>
                <a:r>
                  <a:rPr lang="en-US" sz="1600" dirty="0"/>
                  <a:t>            function [default: </a:t>
                </a:r>
                <a14:m>
                  <m:oMath xmlns:m="http://schemas.openxmlformats.org/officeDocument/2006/math">
                    <m:r>
                      <a:rPr lang="de-DE" sz="1600" i="1">
                        <a:latin typeface="Cambria Math" panose="02040503050406030204" pitchFamily="18" charset="0"/>
                        <a:ea typeface="Calibri" panose="020F0502020204030204" pitchFamily="34" charset="0"/>
                        <a:cs typeface="Times New Roman" panose="02020603050405020304" pitchFamily="18" charset="0"/>
                      </a:rPr>
                      <m:t>𝜀</m:t>
                    </m:r>
                  </m:oMath>
                </a14:m>
                <a:r>
                  <a:rPr lang="en-US" sz="1600" dirty="0"/>
                  <a:t> = 1.0]</a:t>
                </a:r>
                <a:endParaRPr lang="de-DE" sz="1600" dirty="0"/>
              </a:p>
              <a:p>
                <a:endParaRPr lang="de-DE" dirty="0"/>
              </a:p>
            </p:txBody>
          </p:sp>
        </mc:Choice>
        <mc:Fallback xmlns="">
          <p:sp>
            <p:nvSpPr>
              <p:cNvPr id="6" name="Rechteck 5"/>
              <p:cNvSpPr>
                <a:spLocks noRot="1" noChangeAspect="1" noMove="1" noResize="1" noEditPoints="1" noAdjustHandles="1" noChangeArrowheads="1" noChangeShapeType="1" noTextEdit="1"/>
              </p:cNvSpPr>
              <p:nvPr/>
            </p:nvSpPr>
            <p:spPr>
              <a:xfrm>
                <a:off x="6823151" y="2010382"/>
                <a:ext cx="4680000" cy="3911776"/>
              </a:xfrm>
              <a:prstGeom prst="rect">
                <a:avLst/>
              </a:prstGeom>
              <a:blipFill rotWithShape="0">
                <a:blip r:embed="rId3"/>
                <a:stretch>
                  <a:fillRect l="-651" t="-468" r="-391"/>
                </a:stretch>
              </a:blipFill>
            </p:spPr>
            <p:txBody>
              <a:bodyPr/>
              <a:lstStyle/>
              <a:p>
                <a:r>
                  <a:rPr lang="de-DE">
                    <a:noFill/>
                  </a:rPr>
                  <a:t> </a:t>
                </a:r>
              </a:p>
            </p:txBody>
          </p:sp>
        </mc:Fallback>
      </mc:AlternateContent>
      <p:sp>
        <p:nvSpPr>
          <p:cNvPr id="7" name="Rechteck 6"/>
          <p:cNvSpPr/>
          <p:nvPr/>
        </p:nvSpPr>
        <p:spPr>
          <a:xfrm>
            <a:off x="6890276" y="1146439"/>
            <a:ext cx="4688811"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[2b] Identification of Partial Wealth</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62160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nvGraphicFramePr>
        <p:xfrm>
          <a:off x="2691685" y="1591056"/>
          <a:ext cx="7750763" cy="4443984"/>
        </p:xfrm>
        <a:graphic>
          <a:graphicData uri="http://schemas.openxmlformats.org/drawingml/2006/chart">
            <c:chart xmlns:c="http://schemas.openxmlformats.org/drawingml/2006/chart" xmlns:r="http://schemas.openxmlformats.org/officeDocument/2006/relationships" r:id="rId2"/>
          </a:graphicData>
        </a:graphic>
      </p:graphicFrame>
      <p:sp>
        <p:nvSpPr>
          <p:cNvPr id="5" name="Rechteck 4"/>
          <p:cNvSpPr/>
          <p:nvPr/>
        </p:nvSpPr>
        <p:spPr>
          <a:xfrm>
            <a:off x="2691685" y="887500"/>
            <a:ext cx="5740610" cy="461665"/>
          </a:xfrm>
          <a:prstGeom prst="rect">
            <a:avLst/>
          </a:prstGeom>
        </p:spPr>
        <p:txBody>
          <a:bodyPr wrap="non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Different </a:t>
            </a:r>
            <a:r>
              <a:rPr lang="en-US" sz="2400" dirty="0" err="1">
                <a:latin typeface="Calibri" panose="020F0502020204030204" pitchFamily="34" charset="0"/>
                <a:ea typeface="Calibri" panose="020F0502020204030204" pitchFamily="34" charset="0"/>
                <a:cs typeface="Times New Roman" panose="02020603050405020304" pitchFamily="18" charset="0"/>
              </a:rPr>
              <a:t>lim_u</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24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Segmentation Approach</a:t>
            </a:r>
            <a:endParaRPr lang="de-DE" sz="2400" dirty="0">
              <a:solidFill>
                <a:schemeClr val="accent1">
                  <a:lumMod val="75000"/>
                </a:schemeClr>
              </a:solidFill>
            </a:endParaRPr>
          </a:p>
        </p:txBody>
      </p:sp>
      <p:sp>
        <p:nvSpPr>
          <p:cNvPr id="6" name="Textfeld 5"/>
          <p:cNvSpPr txBox="1"/>
          <p:nvPr/>
        </p:nvSpPr>
        <p:spPr>
          <a:xfrm>
            <a:off x="9290304" y="5313196"/>
            <a:ext cx="2304288" cy="369332"/>
          </a:xfrm>
          <a:prstGeom prst="rect">
            <a:avLst/>
          </a:prstGeom>
          <a:noFill/>
        </p:spPr>
        <p:txBody>
          <a:bodyPr wrap="square" rtlCol="0">
            <a:spAutoFit/>
          </a:bodyPr>
          <a:lstStyle/>
          <a:p>
            <a:r>
              <a:rPr lang="de-DE" dirty="0"/>
              <a:t>*</a:t>
            </a:r>
            <a:r>
              <a:rPr lang="en-US" dirty="0">
                <a:latin typeface="Calibri" panose="020F0502020204030204" pitchFamily="34" charset="0"/>
                <a:ea typeface="Calibri" panose="020F0502020204030204" pitchFamily="34" charset="0"/>
                <a:cs typeface="Times New Roman" panose="02020603050405020304" pitchFamily="18" charset="0"/>
              </a:rPr>
              <a:t> at ε=1 and τ=1,2434</a:t>
            </a:r>
            <a:endParaRPr lang="de-DE" dirty="0"/>
          </a:p>
        </p:txBody>
      </p:sp>
    </p:spTree>
    <p:extLst>
      <p:ext uri="{BB962C8B-B14F-4D97-AF65-F5344CB8AC3E}">
        <p14:creationId xmlns:p14="http://schemas.microsoft.com/office/powerpoint/2010/main" val="9987162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10382"/>
                <a:ext cx="4680000" cy="2725361"/>
              </a:xfrm>
              <a:prstGeom prst="rect">
                <a:avLst/>
              </a:prstGeom>
            </p:spPr>
            <p:txBody>
              <a:bodyPr>
                <a:spAutoFit/>
              </a:bodyPr>
              <a:lstStyle/>
              <a:p>
                <a:pPr>
                  <a:lnSpc>
                    <a:spcPct val="115000"/>
                  </a:lnSpc>
                  <a:spcAft>
                    <a:spcPts val="1000"/>
                  </a:spcAft>
                </a:pPr>
                <a:r>
                  <a:rPr lang="en-US" sz="1600" i="1" u="sng" dirty="0">
                    <a:latin typeface="Calibri" panose="020F0502020204030204" pitchFamily="34" charset="0"/>
                    <a:ea typeface="Times New Roman" panose="02020603050405020304" pitchFamily="18" charset="0"/>
                    <a:cs typeface="Times New Roman" panose="02020603050405020304" pitchFamily="18" charset="0"/>
                  </a:rPr>
                  <a:t>Setting the </a:t>
                </a:r>
                <a:r>
                  <a:rPr lang="en-US" sz="1600" i="1" u="sng"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baseline function (</a:t>
                </a:r>
                <a14:m>
                  <m:oMath xmlns:m="http://schemas.openxmlformats.org/officeDocument/2006/math">
                    <m:r>
                      <a:rPr lang="de-DE" sz="1600" i="1" u="sng">
                        <a:solidFill>
                          <a:srgbClr val="C00000"/>
                        </a:solidFill>
                        <a:latin typeface="Cambria Math" panose="02040503050406030204" pitchFamily="18" charset="0"/>
                        <a:ea typeface="Calibri" panose="020F0502020204030204" pitchFamily="34" charset="0"/>
                        <a:cs typeface="Times New Roman" panose="02020603050405020304" pitchFamily="18" charset="0"/>
                      </a:rPr>
                      <m:t>𝜏</m:t>
                    </m:r>
                  </m:oMath>
                </a14:m>
                <a:r>
                  <a:rPr lang="en-US" sz="1600" i="1" u="sng"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600" i="1" u="sng" dirty="0">
                    <a:latin typeface="Calibri" panose="020F0502020204030204" pitchFamily="34" charset="0"/>
                    <a:ea typeface="Times New Roman" panose="02020603050405020304" pitchFamily="18" charset="0"/>
                    <a:cs typeface="Times New Roman" panose="02020603050405020304" pitchFamily="18" charset="0"/>
                  </a:rPr>
                  <a:t>for partial deprivation at the “zone of </a:t>
                </a:r>
                <a:r>
                  <a:rPr lang="en-US" sz="1600" i="1" u="sng" dirty="0" err="1">
                    <a:latin typeface="Calibri" panose="020F0502020204030204" pitchFamily="34" charset="0"/>
                    <a:ea typeface="Times New Roman" panose="02020603050405020304" pitchFamily="18" charset="0"/>
                    <a:cs typeface="Times New Roman" panose="02020603050405020304" pitchFamily="18" charset="0"/>
                  </a:rPr>
                  <a:t>precarity</a:t>
                </a:r>
                <a:r>
                  <a:rPr lang="en-US" sz="1600" i="1" u="sng" dirty="0">
                    <a:latin typeface="Calibri" panose="020F0502020204030204" pitchFamily="34" charset="0"/>
                    <a:ea typeface="Times New Roman" panose="02020603050405020304" pitchFamily="18" charset="0"/>
                    <a:cs typeface="Times New Roman" panose="02020603050405020304" pitchFamily="18" charset="0"/>
                  </a:rPr>
                  <a:t>”:</a:t>
                </a:r>
                <a:endParaRPr lang="de-DE" sz="1600" u="sng" dirty="0">
                  <a:latin typeface="Calibri" panose="020F0502020204030204" pitchFamily="34" charset="0"/>
                  <a:ea typeface="Times New Roman" panose="02020603050405020304" pitchFamily="18" charset="0"/>
                  <a:cs typeface="Times New Roman" panose="02020603050405020304" pitchFamily="18" charset="0"/>
                </a:endParaRPr>
              </a:p>
              <a:p>
                <a:pPr lvl="1">
                  <a:lnSpc>
                    <a:spcPct val="115000"/>
                  </a:lnSpc>
                  <a:spcAft>
                    <a:spcPts val="1000"/>
                  </a:spcAft>
                </a:pPr>
                <a14:m>
                  <m:oMath xmlns:m="http://schemas.openxmlformats.org/officeDocument/2006/math">
                    <m:r>
                      <a:rPr lang="de-DE" i="1">
                        <a:latin typeface="Cambria Math" panose="02040503050406030204" pitchFamily="18" charset="0"/>
                        <a:ea typeface="Calibri" panose="020F0502020204030204" pitchFamily="34" charset="0"/>
                        <a:cs typeface="Times New Roman" panose="02020603050405020304" pitchFamily="18" charset="0"/>
                      </a:rPr>
                      <m:t>𝜏</m:t>
                    </m:r>
                    <m:r>
                      <a:rPr lang="en-US" i="1">
                        <a:latin typeface="Cambria Math" panose="02040503050406030204" pitchFamily="18" charset="0"/>
                        <a:ea typeface="Calibri" panose="020F0502020204030204" pitchFamily="34" charset="0"/>
                        <a:cs typeface="Times New Roman" panose="02020603050405020304" pitchFamily="18" charset="0"/>
                      </a:rPr>
                      <m:t>=−</m:t>
                    </m:r>
                    <m:f>
                      <m:fPr>
                        <m:ctrlPr>
                          <a:rPr lang="de-DE"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a:latin typeface="Cambria Math" panose="02040503050406030204" pitchFamily="18" charset="0"/>
                            <a:ea typeface="Calibri" panose="020F0502020204030204" pitchFamily="34" charset="0"/>
                            <a:cs typeface="Times New Roman" panose="02020603050405020304" pitchFamily="18" charset="0"/>
                          </a:rPr>
                          <m:t>ln</m:t>
                        </m:r>
                        <m:r>
                          <a:rPr lang="en-US">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de-DE" i="1">
                                <a:latin typeface="Cambria Math" panose="02040503050406030204" pitchFamily="18" charset="0"/>
                                <a:ea typeface="Calibri" panose="020F0502020204030204" pitchFamily="34" charset="0"/>
                                <a:cs typeface="Times New Roman" panose="020206030504050203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1− </m:t>
                            </m:r>
                            <m:f>
                              <m:fPr>
                                <m:ctrlPr>
                                  <a:rPr lang="de-DE" i="1">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de-DE"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a:latin typeface="Cambria Math" panose="02040503050406030204" pitchFamily="18" charset="0"/>
                                        <a:ea typeface="Calibri" panose="020F0502020204030204" pitchFamily="34" charset="0"/>
                                        <a:cs typeface="Times New Roman" panose="02020603050405020304" pitchFamily="18" charset="0"/>
                                      </a:rPr>
                                      <m:t>ln</m:t>
                                    </m:r>
                                    <m:r>
                                      <a:rPr lang="en-US">
                                        <a:latin typeface="Cambria Math" panose="02040503050406030204" pitchFamily="18" charset="0"/>
                                        <a:ea typeface="Calibri" panose="020F0502020204030204" pitchFamily="34" charset="0"/>
                                        <a:cs typeface="Times New Roman" panose="02020603050405020304" pitchFamily="18" charset="0"/>
                                      </a:rPr>
                                      <m:t>(</m:t>
                                    </m:r>
                                    <m:r>
                                      <m:rPr>
                                        <m:sty m:val="p"/>
                                      </m:rPr>
                                      <a:rPr lang="en-US">
                                        <a:latin typeface="Cambria Math" panose="02040503050406030204" pitchFamily="18" charset="0"/>
                                        <a:ea typeface="Calibri" panose="020F0502020204030204" pitchFamily="34" charset="0"/>
                                        <a:cs typeface="Times New Roman" panose="02020603050405020304" pitchFamily="18" charset="0"/>
                                      </a:rPr>
                                      <m:t>lim</m:t>
                                    </m:r>
                                  </m:fName>
                                  <m:e>
                                    <m:r>
                                      <a:rPr lang="en-US" i="1">
                                        <a:latin typeface="Cambria Math" panose="02040503050406030204" pitchFamily="18" charset="0"/>
                                        <a:ea typeface="Calibri" panose="020F0502020204030204" pitchFamily="34" charset="0"/>
                                        <a:cs typeface="Times New Roman" panose="02020603050405020304" pitchFamily="18" charset="0"/>
                                      </a:rPr>
                                      <m:t>_</m:t>
                                    </m:r>
                                    <m:r>
                                      <a:rPr lang="de-DE" b="0" i="1" smtClean="0">
                                        <a:latin typeface="Cambria Math" panose="02040503050406030204" pitchFamily="18" charset="0"/>
                                        <a:ea typeface="Calibri" panose="020F0502020204030204" pitchFamily="34" charset="0"/>
                                        <a:cs typeface="Times New Roman" panose="02020603050405020304" pitchFamily="18" charset="0"/>
                                      </a:rPr>
                                      <m:t>𝑢</m:t>
                                    </m:r>
                                    <m:r>
                                      <a:rPr lang="en-US" i="1">
                                        <a:latin typeface="Cambria Math" panose="02040503050406030204" pitchFamily="18" charset="0"/>
                                        <a:ea typeface="Calibri" panose="020F0502020204030204" pitchFamily="34" charset="0"/>
                                        <a:cs typeface="Times New Roman" panose="02020603050405020304" pitchFamily="18" charset="0"/>
                                      </a:rPr>
                                      <m:t>)</m:t>
                                    </m:r>
                                  </m:e>
                                </m:func>
                              </m:num>
                              <m:den>
                                <m:r>
                                  <a:rPr lang="de-DE" i="1">
                                    <a:latin typeface="Cambria Math" panose="02040503050406030204" pitchFamily="18" charset="0"/>
                                    <a:ea typeface="Calibri" panose="020F0502020204030204" pitchFamily="34" charset="0"/>
                                    <a:cs typeface="Times New Roman" panose="02020603050405020304" pitchFamily="18" charset="0"/>
                                  </a:rPr>
                                  <m:t>𝜀</m:t>
                                </m:r>
                              </m:den>
                            </m:f>
                          </m:e>
                        </m:d>
                      </m:num>
                      <m:den>
                        <m:r>
                          <a:rPr lang="de-DE" b="0" i="1" smtClean="0">
                            <a:latin typeface="Cambria Math" panose="02040503050406030204" pitchFamily="18" charset="0"/>
                            <a:ea typeface="Calibri" panose="020F0502020204030204" pitchFamily="34" charset="0"/>
                            <a:cs typeface="Times New Roman" panose="02020603050405020304" pitchFamily="18" charset="0"/>
                          </a:rPr>
                          <m:t>𝑏</m:t>
                        </m:r>
                        <m:r>
                          <a:rPr lang="de-DE"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a:latin typeface="Cambria Math" panose="02040503050406030204" pitchFamily="18" charset="0"/>
                            <a:ea typeface="Calibri" panose="020F0502020204030204" pitchFamily="34" charset="0"/>
                            <a:cs typeface="Times New Roman" panose="02020603050405020304" pitchFamily="18" charset="0"/>
                          </a:rPr>
                          <m:t>ln</m:t>
                        </m:r>
                        <m:r>
                          <a:rPr lang="en-US">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m:t>
                        </m:r>
                        <m:r>
                          <a:rPr lang="de-DE" b="0" i="1" smtClean="0">
                            <a:latin typeface="Cambria Math" panose="02040503050406030204" pitchFamily="18" charset="0"/>
                            <a:ea typeface="Calibri" panose="020F0502020204030204" pitchFamily="34" charset="0"/>
                            <a:cs typeface="Times New Roman" panose="02020603050405020304" pitchFamily="18" charset="0"/>
                          </a:rPr>
                          <m:t>𝑏</m:t>
                        </m:r>
                        <m:r>
                          <a:rPr lang="en-US" i="1">
                            <a:latin typeface="Cambria Math" panose="02040503050406030204" pitchFamily="18" charset="0"/>
                            <a:ea typeface="Calibri" panose="020F0502020204030204" pitchFamily="34" charset="0"/>
                            <a:cs typeface="Times New Roman" panose="02020603050405020304" pitchFamily="18" charset="0"/>
                          </a:rPr>
                          <m:t>)</m:t>
                        </m:r>
                      </m:den>
                    </m:f>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600" i="1" u="sng" dirty="0">
                    <a:latin typeface="Calibri" panose="020F0502020204030204" pitchFamily="34" charset="0"/>
                    <a:ea typeface="Times New Roman" panose="02020603050405020304" pitchFamily="18" charset="0"/>
                    <a:cs typeface="Times New Roman" panose="02020603050405020304" pitchFamily="18" charset="0"/>
                  </a:rPr>
                  <a:t>Modelling the </a:t>
                </a:r>
                <a:r>
                  <a:rPr lang="en-US" sz="1600" i="1" u="sng"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shape of the slope (</a:t>
                </a:r>
                <a14:m>
                  <m:oMath xmlns:m="http://schemas.openxmlformats.org/officeDocument/2006/math">
                    <m:r>
                      <a:rPr lang="de-DE" sz="1600" i="1" u="sng">
                        <a:solidFill>
                          <a:srgbClr val="C00000"/>
                        </a:solidFill>
                        <a:latin typeface="Cambria Math" panose="02040503050406030204" pitchFamily="18" charset="0"/>
                        <a:ea typeface="Calibri" panose="020F0502020204030204" pitchFamily="34" charset="0"/>
                        <a:cs typeface="Times New Roman" panose="02020603050405020304" pitchFamily="18" charset="0"/>
                      </a:rPr>
                      <m:t>𝜀</m:t>
                    </m:r>
                  </m:oMath>
                </a14:m>
                <a:r>
                  <a:rPr lang="en-US" sz="1600" i="1" u="sng"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600" i="1" u="sng" dirty="0">
                    <a:latin typeface="Calibri" panose="020F0502020204030204" pitchFamily="34" charset="0"/>
                    <a:ea typeface="Times New Roman" panose="02020603050405020304" pitchFamily="18" charset="0"/>
                    <a:cs typeface="Times New Roman" panose="02020603050405020304" pitchFamily="18" charset="0"/>
                  </a:rPr>
                  <a:t>for the baseline function:</a:t>
                </a:r>
                <a:endParaRPr lang="de-DE" sz="1600" u="sng" dirty="0"/>
              </a:p>
              <a:p>
                <a:pPr lvl="1">
                  <a:lnSpc>
                    <a:spcPct val="115000"/>
                  </a:lnSpc>
                  <a:spcAft>
                    <a:spcPts val="1000"/>
                  </a:spcAft>
                </a:pPr>
                <a14:m>
                  <m:oMath xmlns:m="http://schemas.openxmlformats.org/officeDocument/2006/math">
                    <m:r>
                      <a:rPr lang="de-DE"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𝜀</m:t>
                    </m:r>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de-DE" i="1">
                            <a:solidFill>
                              <a:prstClr val="black"/>
                            </a:solidFill>
                            <a:latin typeface="Cambria Math" panose="02040503050406030204" pitchFamily="18" charset="0"/>
                          </a:rPr>
                        </m:ctrlPr>
                      </m:fPr>
                      <m:num>
                        <m:func>
                          <m:funcPr>
                            <m:ctrlPr>
                              <a:rPr lang="de-DE"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ea typeface="Calibri" panose="020F0502020204030204" pitchFamily="34" charset="0"/>
                                <a:cs typeface="Times New Roman" panose="02020603050405020304" pitchFamily="18" charset="0"/>
                              </a:rPr>
                              <m:t>ln</m:t>
                            </m:r>
                            <m:r>
                              <a:rPr lang="en-US">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Name>
                          <m:e>
                            <m:r>
                              <a:rPr lang="en-US"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_</m:t>
                            </m:r>
                            <m:r>
                              <a:rPr lang="de-DE"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𝑢</m:t>
                            </m:r>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num>
                      <m:den>
                        <m:sSup>
                          <m:sSupPr>
                            <m:ctrlPr>
                              <a:rPr lang="de-DE"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de-DE"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de-DE"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𝜏</m:t>
                            </m:r>
                            <m:d>
                              <m:dPr>
                                <m:begChr m:val="["/>
                                <m:endChr m:val="]"/>
                                <m:ctrlPr>
                                  <a:rPr lang="de-DE" i="1">
                                    <a:solidFill>
                                      <a:prstClr val="black"/>
                                    </a:solidFill>
                                    <a:latin typeface="Cambria Math" panose="02040503050406030204" pitchFamily="18" charset="0"/>
                                  </a:rPr>
                                </m:ctrlPr>
                              </m:dPr>
                              <m:e>
                                <m:r>
                                  <a:rPr lang="de-DE" b="0" i="1" smtClean="0">
                                    <a:solidFill>
                                      <a:prstClr val="black"/>
                                    </a:solidFill>
                                    <a:latin typeface="Cambria Math" panose="02040503050406030204" pitchFamily="18" charset="0"/>
                                  </a:rPr>
                                  <m:t>𝑏</m:t>
                                </m:r>
                              </m:e>
                            </m:d>
                          </m:sup>
                        </m:sSup>
                      </m:den>
                    </m:f>
                  </m:oMath>
                </a14:m>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10382"/>
                <a:ext cx="4680000" cy="2725361"/>
              </a:xfrm>
              <a:prstGeom prst="rect">
                <a:avLst/>
              </a:prstGeom>
              <a:blipFill rotWithShape="0">
                <a:blip r:embed="rId2"/>
                <a:stretch>
                  <a:fillRect l="-782" r="-1173"/>
                </a:stretch>
              </a:blipFill>
            </p:spPr>
            <p:txBody>
              <a:bodyPr/>
              <a:lstStyle/>
              <a:p>
                <a:r>
                  <a:rPr lang="de-DE">
                    <a:noFill/>
                  </a:rPr>
                  <a:t> </a:t>
                </a:r>
              </a:p>
            </p:txBody>
          </p:sp>
        </mc:Fallback>
      </mc:AlternateContent>
      <p:sp>
        <p:nvSpPr>
          <p:cNvPr id="5" name="Rechteck 4"/>
          <p:cNvSpPr/>
          <p:nvPr/>
        </p:nvSpPr>
        <p:spPr>
          <a:xfrm>
            <a:off x="1010194" y="1146439"/>
            <a:ext cx="5246821" cy="461665"/>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[2c] Identification of Partial Deprivation</a:t>
            </a:r>
            <a:endParaRPr lang="de-DE" sz="2400" b="1"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823151" y="2010382"/>
                <a:ext cx="4680000" cy="3068982"/>
              </a:xfrm>
              <a:prstGeom prst="rect">
                <a:avLst/>
              </a:prstGeom>
            </p:spPr>
            <p:txBody>
              <a:bodyPr wrap="square">
                <a:spAutoFit/>
              </a:bodyPr>
              <a:lstStyle/>
              <a:p>
                <a:pPr>
                  <a:lnSpc>
                    <a:spcPct val="115000"/>
                  </a:lnSpc>
                  <a:spcAft>
                    <a:spcPts val="1000"/>
                  </a:spcAft>
                </a:pPr>
                <a:r>
                  <a:rPr lang="en-US" sz="1600" i="1" u="sng" dirty="0">
                    <a:latin typeface="Calibri" panose="020F0502020204030204" pitchFamily="34" charset="0"/>
                    <a:ea typeface="Times New Roman" panose="02020603050405020304" pitchFamily="18" charset="0"/>
                    <a:cs typeface="Times New Roman" panose="02020603050405020304" pitchFamily="18" charset="0"/>
                  </a:rPr>
                  <a:t>Setting the </a:t>
                </a:r>
                <a:r>
                  <a:rPr lang="en-US" sz="1600" i="1" u="sng"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baseline function (</a:t>
                </a:r>
                <a14:m>
                  <m:oMath xmlns:m="http://schemas.openxmlformats.org/officeDocument/2006/math">
                    <m:r>
                      <a:rPr lang="de-DE" sz="1600" i="1" u="sng">
                        <a:solidFill>
                          <a:srgbClr val="C00000"/>
                        </a:solidFill>
                        <a:latin typeface="Cambria Math" panose="02040503050406030204" pitchFamily="18" charset="0"/>
                        <a:ea typeface="Calibri" panose="020F0502020204030204" pitchFamily="34" charset="0"/>
                        <a:cs typeface="Times New Roman" panose="02020603050405020304" pitchFamily="18" charset="0"/>
                      </a:rPr>
                      <m:t>𝜏</m:t>
                    </m:r>
                  </m:oMath>
                </a14:m>
                <a:r>
                  <a:rPr lang="en-US" sz="1600" i="1" u="sng"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600" i="1" u="sng" dirty="0">
                    <a:latin typeface="Calibri" panose="020F0502020204030204" pitchFamily="34" charset="0"/>
                    <a:ea typeface="Times New Roman" panose="02020603050405020304" pitchFamily="18" charset="0"/>
                    <a:cs typeface="Times New Roman" panose="02020603050405020304" pitchFamily="18" charset="0"/>
                  </a:rPr>
                  <a:t>for partial wealth at the “zone of prosperity”:</a:t>
                </a:r>
                <a:endParaRPr lang="de-DE" sz="1600" u="sng" dirty="0">
                  <a:latin typeface="Calibri" panose="020F0502020204030204" pitchFamily="34" charset="0"/>
                  <a:ea typeface="Times New Roman" panose="02020603050405020304" pitchFamily="18" charset="0"/>
                  <a:cs typeface="Times New Roman" panose="02020603050405020304" pitchFamily="18" charset="0"/>
                </a:endParaRPr>
              </a:p>
              <a:p>
                <a:pPr lvl="1">
                  <a:lnSpc>
                    <a:spcPct val="115000"/>
                  </a:lnSpc>
                  <a:spcAft>
                    <a:spcPts val="1000"/>
                  </a:spcAft>
                </a:pPr>
                <a14:m>
                  <m:oMath xmlns:m="http://schemas.openxmlformats.org/officeDocument/2006/math">
                    <m:r>
                      <a:rPr lang="de-DE" i="1">
                        <a:latin typeface="Cambria Math" panose="02040503050406030204" pitchFamily="18" charset="0"/>
                        <a:ea typeface="Calibri" panose="020F0502020204030204" pitchFamily="34" charset="0"/>
                        <a:cs typeface="Times New Roman" panose="02020603050405020304" pitchFamily="18" charset="0"/>
                      </a:rPr>
                      <m:t>𝜏</m:t>
                    </m:r>
                    <m:r>
                      <a:rPr lang="en-US" i="1">
                        <a:latin typeface="Cambria Math" panose="02040503050406030204" pitchFamily="18" charset="0"/>
                        <a:ea typeface="Calibri" panose="020F0502020204030204" pitchFamily="34" charset="0"/>
                        <a:cs typeface="Times New Roman" panose="02020603050405020304" pitchFamily="18" charset="0"/>
                      </a:rPr>
                      <m:t>=−</m:t>
                    </m:r>
                    <m:f>
                      <m:fPr>
                        <m:ctrlPr>
                          <a:rPr lang="de-DE"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a:latin typeface="Cambria Math" panose="02040503050406030204" pitchFamily="18" charset="0"/>
                            <a:ea typeface="Calibri" panose="020F0502020204030204" pitchFamily="34" charset="0"/>
                            <a:cs typeface="Times New Roman" panose="02020603050405020304" pitchFamily="18" charset="0"/>
                          </a:rPr>
                          <m:t>ln</m:t>
                        </m:r>
                        <m:r>
                          <a:rPr lang="en-US">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de-DE" i="1">
                                <a:latin typeface="Cambria Math" panose="02040503050406030204" pitchFamily="18" charset="0"/>
                                <a:ea typeface="Calibri" panose="020F0502020204030204" pitchFamily="34" charset="0"/>
                                <a:cs typeface="Times New Roman" panose="020206030504050203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1− </m:t>
                            </m:r>
                            <m:f>
                              <m:fPr>
                                <m:ctrlPr>
                                  <a:rPr lang="de-DE" i="1">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de-DE"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a:solidFill>
                                          <a:schemeClr val="tx1"/>
                                        </a:solidFill>
                                        <a:latin typeface="Cambria Math" panose="02040503050406030204" pitchFamily="18" charset="0"/>
                                        <a:ea typeface="Calibri" panose="020F0502020204030204" pitchFamily="34" charset="0"/>
                                        <a:cs typeface="Times New Roman" panose="02020603050405020304" pitchFamily="18" charset="0"/>
                                      </a:rPr>
                                      <m:t>ln</m:t>
                                    </m:r>
                                    <m:r>
                                      <a:rPr lang="en-US">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a:solidFill>
                                          <a:schemeClr val="tx1"/>
                                        </a:solidFill>
                                        <a:latin typeface="Cambria Math" panose="02040503050406030204" pitchFamily="18" charset="0"/>
                                        <a:ea typeface="Calibri" panose="020F0502020204030204" pitchFamily="34" charset="0"/>
                                        <a:cs typeface="Times New Roman" panose="02020603050405020304" pitchFamily="18" charset="0"/>
                                      </a:rPr>
                                      <m:t>lim</m:t>
                                    </m:r>
                                  </m:fName>
                                  <m:e>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_</m:t>
                                    </m:r>
                                    <m:r>
                                      <a:rPr lang="de-DE"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𝑙</m:t>
                                    </m:r>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e>
                                </m:func>
                              </m:num>
                              <m:den>
                                <m:r>
                                  <a:rPr lang="de-DE" i="1">
                                    <a:latin typeface="Cambria Math" panose="02040503050406030204" pitchFamily="18" charset="0"/>
                                    <a:ea typeface="Calibri" panose="020F0502020204030204" pitchFamily="34" charset="0"/>
                                    <a:cs typeface="Times New Roman" panose="02020603050405020304" pitchFamily="18" charset="0"/>
                                  </a:rPr>
                                  <m:t>𝜀</m:t>
                                </m:r>
                              </m:den>
                            </m:f>
                          </m:e>
                        </m:d>
                      </m:num>
                      <m:den>
                        <m:sSup>
                          <m:sSupPr>
                            <m:ctrlPr>
                              <a:rPr lang="de-DE" i="1">
                                <a:latin typeface="Cambria Math" panose="02040503050406030204" pitchFamily="18" charset="0"/>
                                <a:ea typeface="Calibri" panose="020F0502020204030204" pitchFamily="34" charset="0"/>
                                <a:cs typeface="Times New Roman" panose="02020603050405020304" pitchFamily="18" charset="0"/>
                              </a:rPr>
                            </m:ctrlPr>
                          </m:sSupPr>
                          <m:e>
                            <m:r>
                              <a:rPr lang="de-DE" i="1">
                                <a:latin typeface="Cambria Math" panose="02040503050406030204" pitchFamily="18" charset="0"/>
                                <a:ea typeface="Calibri" panose="020F0502020204030204" pitchFamily="34" charset="0"/>
                                <a:cs typeface="Times New Roman" panose="02020603050405020304" pitchFamily="18" charset="0"/>
                              </a:rPr>
                              <m:t>𝑞</m:t>
                            </m:r>
                          </m:e>
                          <m:sup>
                            <m:r>
                              <a:rPr lang="en-US" i="1">
                                <a:latin typeface="Cambria Math" panose="02040503050406030204" pitchFamily="18" charset="0"/>
                                <a:ea typeface="Calibri" panose="020F0502020204030204" pitchFamily="34" charset="0"/>
                                <a:cs typeface="Times New Roman" panose="02020603050405020304" pitchFamily="18" charset="0"/>
                              </a:rPr>
                              <m:t>−1</m:t>
                            </m:r>
                          </m:sup>
                        </m:sSup>
                        <m:r>
                          <m:rPr>
                            <m:sty m:val="p"/>
                          </m:rPr>
                          <a:rPr lang="en-US">
                            <a:latin typeface="Cambria Math" panose="02040503050406030204" pitchFamily="18" charset="0"/>
                            <a:ea typeface="Calibri" panose="020F0502020204030204" pitchFamily="34" charset="0"/>
                            <a:cs typeface="Times New Roman" panose="02020603050405020304" pitchFamily="18" charset="0"/>
                          </a:rPr>
                          <m:t>ln</m:t>
                        </m:r>
                        <m:r>
                          <a:rPr lang="en-US">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m:t>
                        </m:r>
                        <m:r>
                          <a:rPr lang="de-DE" i="1">
                            <a:latin typeface="Cambria Math" panose="02040503050406030204" pitchFamily="18" charset="0"/>
                            <a:ea typeface="Calibri" panose="020F0502020204030204" pitchFamily="34" charset="0"/>
                            <a:cs typeface="Times New Roman" panose="02020603050405020304" pitchFamily="18" charset="0"/>
                          </a:rPr>
                          <m:t>𝑞</m:t>
                        </m:r>
                        <m:r>
                          <a:rPr lang="en-US" i="1">
                            <a:latin typeface="Cambria Math" panose="02040503050406030204" pitchFamily="18" charset="0"/>
                            <a:ea typeface="Calibri" panose="020F0502020204030204" pitchFamily="34" charset="0"/>
                            <a:cs typeface="Times New Roman" panose="02020603050405020304" pitchFamily="18" charset="0"/>
                          </a:rPr>
                          <m:t>)</m:t>
                        </m:r>
                      </m:den>
                    </m:f>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600" i="1" u="sng" dirty="0">
                    <a:latin typeface="Calibri" panose="020F0502020204030204" pitchFamily="34" charset="0"/>
                    <a:ea typeface="Times New Roman" panose="02020603050405020304" pitchFamily="18" charset="0"/>
                    <a:cs typeface="Times New Roman" panose="02020603050405020304" pitchFamily="18" charset="0"/>
                  </a:rPr>
                  <a:t>Modelling the </a:t>
                </a:r>
                <a:r>
                  <a:rPr lang="en-US" sz="1600" i="1" u="sng"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shape of the slope (</a:t>
                </a:r>
                <a14:m>
                  <m:oMath xmlns:m="http://schemas.openxmlformats.org/officeDocument/2006/math">
                    <m:r>
                      <a:rPr lang="de-DE" sz="1600" i="1" u="sng">
                        <a:solidFill>
                          <a:srgbClr val="C00000"/>
                        </a:solidFill>
                        <a:latin typeface="Cambria Math" panose="02040503050406030204" pitchFamily="18" charset="0"/>
                        <a:ea typeface="Calibri" panose="020F0502020204030204" pitchFamily="34" charset="0"/>
                        <a:cs typeface="Times New Roman" panose="02020603050405020304" pitchFamily="18" charset="0"/>
                      </a:rPr>
                      <m:t>𝜀</m:t>
                    </m:r>
                  </m:oMath>
                </a14:m>
                <a:r>
                  <a:rPr lang="en-US" sz="1600" i="1" u="sng"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600" i="1" u="sng" dirty="0">
                    <a:latin typeface="Calibri" panose="020F0502020204030204" pitchFamily="34" charset="0"/>
                    <a:ea typeface="Times New Roman" panose="02020603050405020304" pitchFamily="18" charset="0"/>
                    <a:cs typeface="Times New Roman" panose="02020603050405020304" pitchFamily="18" charset="0"/>
                  </a:rPr>
                  <a:t>for the baseline function:</a:t>
                </a:r>
                <a:endParaRPr lang="de-DE" sz="1600" u="sng" dirty="0"/>
              </a:p>
              <a:p>
                <a:pPr lvl="1">
                  <a:lnSpc>
                    <a:spcPct val="115000"/>
                  </a:lnSpc>
                  <a:spcAft>
                    <a:spcPts val="1000"/>
                  </a:spcAft>
                </a:pPr>
                <a14:m>
                  <m:oMathPara xmlns:m="http://schemas.openxmlformats.org/officeDocument/2006/math">
                    <m:oMathParaPr>
                      <m:jc m:val="left"/>
                    </m:oMathParaPr>
                    <m:oMath xmlns:m="http://schemas.openxmlformats.org/officeDocument/2006/math">
                      <m:r>
                        <a:rPr lang="de-DE"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𝜀</m:t>
                      </m:r>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de-DE" i="1">
                              <a:solidFill>
                                <a:prstClr val="black"/>
                              </a:solidFill>
                              <a:latin typeface="Cambria Math" panose="02040503050406030204" pitchFamily="18" charset="0"/>
                            </a:rPr>
                          </m:ctrlPr>
                        </m:fPr>
                        <m:num>
                          <m:func>
                            <m:funcPr>
                              <m:ctrlPr>
                                <a:rPr lang="de-DE" i="1" smtClean="0">
                                  <a:solidFill>
                                    <a:schemeClr val="tx1"/>
                                  </a:solidFill>
                                  <a:latin typeface="Cambria Math" panose="02040503050406030204" pitchFamily="18" charset="0"/>
                                </a:rPr>
                              </m:ctrlPr>
                            </m:funcPr>
                            <m:fName>
                              <m:r>
                                <m:rPr>
                                  <m:sty m:val="p"/>
                                </m:rPr>
                                <a:rPr lang="en-US">
                                  <a:solidFill>
                                    <a:schemeClr val="tx1"/>
                                  </a:solidFill>
                                  <a:latin typeface="Cambria Math" panose="02040503050406030204" pitchFamily="18" charset="0"/>
                                  <a:ea typeface="Calibri" panose="020F0502020204030204" pitchFamily="34" charset="0"/>
                                  <a:cs typeface="Times New Roman" panose="02020603050405020304" pitchFamily="18" charset="0"/>
                                </a:rPr>
                                <m:t>ln</m:t>
                              </m:r>
                              <m:r>
                                <a:rPr lang="en-US">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a:solidFill>
                                    <a:schemeClr val="tx1"/>
                                  </a:solidFill>
                                  <a:latin typeface="Cambria Math" panose="02040503050406030204" pitchFamily="18" charset="0"/>
                                  <a:ea typeface="Calibri" panose="020F0502020204030204" pitchFamily="34" charset="0"/>
                                  <a:cs typeface="Times New Roman" panose="02020603050405020304" pitchFamily="18" charset="0"/>
                                </a:rPr>
                                <m:t>lim</m:t>
                              </m:r>
                            </m:fName>
                            <m:e>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_</m:t>
                              </m:r>
                              <m:r>
                                <a:rPr lang="de-DE"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𝑙</m:t>
                              </m:r>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e>
                          </m:func>
                        </m:num>
                        <m:den>
                          <m:sSup>
                            <m:sSupPr>
                              <m:ctrlPr>
                                <a:rPr lang="de-DE"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de-DE"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𝑞</m:t>
                              </m:r>
                            </m:e>
                            <m:sup>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de-DE"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𝜏</m:t>
                              </m:r>
                              <m:d>
                                <m:dPr>
                                  <m:begChr m:val="["/>
                                  <m:endChr m:val="]"/>
                                  <m:ctrlPr>
                                    <a:rPr lang="de-DE" i="1">
                                      <a:solidFill>
                                        <a:prstClr val="black"/>
                                      </a:solidFill>
                                      <a:latin typeface="Cambria Math" panose="02040503050406030204" pitchFamily="18" charset="0"/>
                                    </a:rPr>
                                  </m:ctrlPr>
                                </m:dPr>
                                <m:e>
                                  <m:sSup>
                                    <m:sSupPr>
                                      <m:ctrlPr>
                                        <a:rPr lang="de-DE" i="1">
                                          <a:solidFill>
                                            <a:prstClr val="black"/>
                                          </a:solidFill>
                                          <a:latin typeface="Cambria Math" panose="02040503050406030204" pitchFamily="18" charset="0"/>
                                        </a:rPr>
                                      </m:ctrlPr>
                                    </m:sSupPr>
                                    <m:e>
                                      <m:r>
                                        <a:rPr lang="de-DE"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𝑞</m:t>
                                      </m:r>
                                    </m:e>
                                    <m:sup>
                                      <m:r>
                                        <a:rPr lang="en-US"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e>
                              </m:d>
                            </m:sup>
                          </m:sSup>
                        </m:den>
                      </m:f>
                    </m:oMath>
                  </m:oMathPara>
                </a14:m>
                <a:endParaRPr lang="de-DE" dirty="0"/>
              </a:p>
            </p:txBody>
          </p:sp>
        </mc:Choice>
        <mc:Fallback xmlns="">
          <p:sp>
            <p:nvSpPr>
              <p:cNvPr id="6" name="Rechteck 5"/>
              <p:cNvSpPr>
                <a:spLocks noRot="1" noChangeAspect="1" noMove="1" noResize="1" noEditPoints="1" noAdjustHandles="1" noChangeArrowheads="1" noChangeShapeType="1" noTextEdit="1"/>
              </p:cNvSpPr>
              <p:nvPr/>
            </p:nvSpPr>
            <p:spPr>
              <a:xfrm>
                <a:off x="6823151" y="2010382"/>
                <a:ext cx="4680000" cy="3068982"/>
              </a:xfrm>
              <a:prstGeom prst="rect">
                <a:avLst/>
              </a:prstGeom>
              <a:blipFill rotWithShape="0">
                <a:blip r:embed="rId3"/>
                <a:stretch>
                  <a:fillRect l="-651"/>
                </a:stretch>
              </a:blipFill>
            </p:spPr>
            <p:txBody>
              <a:bodyPr/>
              <a:lstStyle/>
              <a:p>
                <a:r>
                  <a:rPr lang="de-DE">
                    <a:noFill/>
                  </a:rPr>
                  <a:t> </a:t>
                </a:r>
              </a:p>
            </p:txBody>
          </p:sp>
        </mc:Fallback>
      </mc:AlternateContent>
      <p:sp>
        <p:nvSpPr>
          <p:cNvPr id="7" name="Rechteck 6"/>
          <p:cNvSpPr/>
          <p:nvPr/>
        </p:nvSpPr>
        <p:spPr>
          <a:xfrm>
            <a:off x="6890276" y="1146439"/>
            <a:ext cx="4778263" cy="461665"/>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[2c] Identification of Partial Wealth</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3218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hteck 3"/>
              <p:cNvSpPr/>
              <p:nvPr/>
            </p:nvSpPr>
            <p:spPr>
              <a:xfrm>
                <a:off x="1010194" y="2010382"/>
                <a:ext cx="4680000" cy="3857979"/>
              </a:xfrm>
              <a:prstGeom prst="rect">
                <a:avLst/>
              </a:prstGeom>
            </p:spPr>
            <p:txBody>
              <a:bodyPr>
                <a:spAutoFit/>
              </a:bodyPr>
              <a:lstStyle/>
              <a:p>
                <a:pPr lvl="1"/>
                <a14:m>
                  <m:oMath xmlns:m="http://schemas.openxmlformats.org/officeDocument/2006/math">
                    <m:sSub>
                      <m:sSubPr>
                        <m:ctrlPr>
                          <a:rPr lang="de-DE" sz="16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h</m:t>
                        </m:r>
                        <m:r>
                          <a:rPr lang="de-DE" sz="1600" b="0" i="1" smtClean="0">
                            <a:latin typeface="Cambria Math" panose="02040503050406030204" pitchFamily="18" charset="0"/>
                            <a:ea typeface="Calibri" panose="020F0502020204030204" pitchFamily="34" charset="0"/>
                            <a:cs typeface="Times New Roman" panose="02020603050405020304" pitchFamily="18" charset="0"/>
                          </a:rPr>
                          <m:t>𝑧</m:t>
                        </m:r>
                      </m:e>
                      <m:sub>
                        <m:r>
                          <a:rPr lang="de-DE" sz="1600" i="1">
                            <a:latin typeface="Cambria Math" panose="02040503050406030204" pitchFamily="18" charset="0"/>
                            <a:ea typeface="Calibri" panose="020F0502020204030204" pitchFamily="34" charset="0"/>
                            <a:cs typeface="Times New Roman" panose="02020603050405020304" pitchFamily="18" charset="0"/>
                          </a:rPr>
                          <m:t>𝑖</m:t>
                        </m:r>
                      </m:sub>
                    </m:sSub>
                    <m:r>
                      <a:rPr lang="en-US" sz="1600" i="1">
                        <a:latin typeface="Cambria Math" panose="02040503050406030204" pitchFamily="18" charset="0"/>
                        <a:ea typeface="Calibri" panose="020F0502020204030204" pitchFamily="34" charset="0"/>
                        <a:cs typeface="Times New Roman" panose="02020603050405020304" pitchFamily="18" charset="0"/>
                      </a:rPr>
                      <m:t>= 1</m:t>
                    </m:r>
                  </m:oMath>
                </a14:m>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ea typeface="Calibri" panose="020F0502020204030204" pitchFamily="34" charset="0"/>
                    <a:cs typeface="Times New Roman" panose="02020603050405020304" pitchFamily="18" charset="0"/>
                  </a:rPr>
                  <a:t>if</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baseline="-250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de-DE" sz="1600" i="1">
                            <a:latin typeface="Cambria Math" panose="02040503050406030204" pitchFamily="18" charset="0"/>
                            <a:ea typeface="Calibri" panose="020F0502020204030204" pitchFamily="34" charset="0"/>
                            <a:cs typeface="Times New Roman" panose="02020603050405020304" pitchFamily="18" charset="0"/>
                          </a:rPr>
                        </m:ctrlPr>
                      </m:sSubPr>
                      <m:e>
                        <m:r>
                          <a:rPr lang="de-DE" sz="1600" b="0" i="1" smtClean="0">
                            <a:latin typeface="Cambria Math" panose="02040503050406030204" pitchFamily="18" charset="0"/>
                            <a:ea typeface="Calibri" panose="020F0502020204030204" pitchFamily="34" charset="0"/>
                            <a:cs typeface="Times New Roman" panose="02020603050405020304" pitchFamily="18" charset="0"/>
                          </a:rPr>
                          <m:t>𝑦</m:t>
                        </m:r>
                      </m:e>
                      <m:sub>
                        <m:r>
                          <a:rPr lang="de-DE" sz="1600" i="1">
                            <a:latin typeface="Cambria Math" panose="02040503050406030204" pitchFamily="18" charset="0"/>
                            <a:ea typeface="Calibri" panose="020F0502020204030204" pitchFamily="34" charset="0"/>
                            <a:cs typeface="Times New Roman" panose="02020603050405020304" pitchFamily="18" charset="0"/>
                          </a:rPr>
                          <m:t>𝑖</m:t>
                        </m:r>
                        <m:r>
                          <a:rPr lang="en-US" sz="1600" i="1">
                            <a:latin typeface="Cambria Math" panose="02040503050406030204" pitchFamily="18" charset="0"/>
                            <a:ea typeface="Calibri" panose="020F0502020204030204" pitchFamily="34" charset="0"/>
                            <a:cs typeface="Times New Roman" panose="02020603050405020304" pitchFamily="18" charset="0"/>
                          </a:rPr>
                          <m:t> </m:t>
                        </m:r>
                      </m:sub>
                    </m:sSub>
                    <m:r>
                      <a:rPr lang="de-DE" sz="1600" b="0" i="1" smtClean="0">
                        <a:latin typeface="Cambria Math" panose="02040503050406030204" pitchFamily="18" charset="0"/>
                        <a:ea typeface="Calibri" panose="020F0502020204030204" pitchFamily="34" charset="0"/>
                        <a:cs typeface="Times New Roman" panose="02020603050405020304" pitchFamily="18" charset="0"/>
                      </a:rPr>
                      <m:t>&lt;</m:t>
                    </m:r>
                    <m:r>
                      <a:rPr lang="de-DE" sz="1600" b="0" i="1" smtClean="0">
                        <a:latin typeface="Cambria Math" panose="02040503050406030204" pitchFamily="18" charset="0"/>
                        <a:ea typeface="Calibri" panose="020F0502020204030204" pitchFamily="34" charset="0"/>
                        <a:cs typeface="Times New Roman" panose="02020603050405020304" pitchFamily="18" charset="0"/>
                      </a:rPr>
                      <m:t>𝑧</m:t>
                    </m:r>
                  </m:oMath>
                </a14:m>
                <a:r>
                  <a:rPr lang="de-DE" sz="1600" dirty="0">
                    <a:latin typeface="Calibri" panose="020F0502020204030204" pitchFamily="34" charset="0"/>
                    <a:ea typeface="Times New Roman" panose="02020603050405020304" pitchFamily="18" charset="0"/>
                    <a:cs typeface="Times New Roman" panose="02020603050405020304" pitchFamily="18" charset="0"/>
                  </a:rPr>
                  <a:t> </a:t>
                </a:r>
              </a:p>
              <a:p>
                <a:pPr lvl="1"/>
                <a14:m>
                  <m:oMath xmlns:m="http://schemas.openxmlformats.org/officeDocument/2006/math">
                    <m:sSub>
                      <m:sSubPr>
                        <m:ctrlPr>
                          <a:rPr lang="de-DE"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h</m:t>
                        </m:r>
                        <m:r>
                          <a:rPr lang="de-DE" sz="1600" b="0" i="1" smtClean="0">
                            <a:latin typeface="Cambria Math" panose="02040503050406030204" pitchFamily="18" charset="0"/>
                            <a:ea typeface="Calibri" panose="020F0502020204030204" pitchFamily="34" charset="0"/>
                            <a:cs typeface="Times New Roman" panose="02020603050405020304" pitchFamily="18" charset="0"/>
                          </a:rPr>
                          <m:t>𝑧</m:t>
                        </m:r>
                      </m:e>
                      <m:sub>
                        <m:r>
                          <a:rPr lang="en-US" sz="1600" i="1">
                            <a:latin typeface="Cambria Math" panose="02040503050406030204" pitchFamily="18" charset="0"/>
                            <a:ea typeface="Calibri" panose="020F0502020204030204" pitchFamily="34" charset="0"/>
                            <a:cs typeface="Times New Roman" panose="02020603050405020304" pitchFamily="18" charset="0"/>
                          </a:rPr>
                          <m:t>𝑖</m:t>
                        </m:r>
                      </m:sub>
                    </m:sSub>
                    <m:r>
                      <a:rPr lang="en-US" sz="1600" i="1">
                        <a:latin typeface="Cambria Math" panose="02040503050406030204" pitchFamily="18" charset="0"/>
                        <a:ea typeface="Calibri" panose="020F0502020204030204" pitchFamily="34" charset="0"/>
                        <a:cs typeface="Times New Roman" panose="02020603050405020304" pitchFamily="18" charset="0"/>
                      </a:rPr>
                      <m:t>=</m:t>
                    </m:r>
                    <m:sSub>
                      <m:sSubPr>
                        <m:ctrlPr>
                          <a:rPr lang="de-DE"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𝑝</m:t>
                        </m:r>
                        <m:r>
                          <a:rPr lang="de-DE" sz="1600" b="0" i="1" smtClean="0">
                            <a:latin typeface="Cambria Math" panose="02040503050406030204" pitchFamily="18" charset="0"/>
                            <a:ea typeface="Calibri" panose="020F0502020204030204" pitchFamily="34" charset="0"/>
                            <a:cs typeface="Times New Roman" panose="02020603050405020304" pitchFamily="18" charset="0"/>
                          </a:rPr>
                          <m:t>𝑑</m:t>
                        </m:r>
                      </m:e>
                      <m:sub>
                        <m:r>
                          <a:rPr lang="en-US" sz="1600"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sz="1600" i="1" dirty="0">
                    <a:latin typeface="Cambria Math" panose="02040503050406030204" pitchFamily="18" charset="0"/>
                    <a:ea typeface="Calibri" panose="020F0502020204030204" pitchFamily="34" charset="0"/>
                    <a:cs typeface="Times New Roman" panose="02020603050405020304" pitchFamily="18" charset="0"/>
                  </a:rPr>
                  <a:t>  </a:t>
                </a:r>
                <a:r>
                  <a:rPr lang="en-US" sz="1600" dirty="0">
                    <a:ea typeface="Calibri" panose="020F0502020204030204" pitchFamily="34" charset="0"/>
                    <a:cs typeface="Times New Roman" panose="02020603050405020304" pitchFamily="18" charset="0"/>
                  </a:rPr>
                  <a:t>if</a:t>
                </a:r>
                <a:r>
                  <a:rPr lang="en-US" sz="1600" i="1" dirty="0">
                    <a:latin typeface="Cambria Math" panose="020405030504060302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de-DE" sz="1600" i="1">
                            <a:latin typeface="Cambria Math" panose="02040503050406030204" pitchFamily="18" charset="0"/>
                            <a:ea typeface="Calibri" panose="020F0502020204030204" pitchFamily="34" charset="0"/>
                            <a:cs typeface="Times New Roman" panose="02020603050405020304" pitchFamily="18" charset="0"/>
                          </a:rPr>
                        </m:ctrlPr>
                      </m:sSubPr>
                      <m:e>
                        <m:r>
                          <a:rPr lang="de-DE" sz="1600" b="0" i="1" smtClean="0">
                            <a:latin typeface="Cambria Math" panose="02040503050406030204" pitchFamily="18" charset="0"/>
                            <a:ea typeface="Calibri" panose="020F0502020204030204" pitchFamily="34" charset="0"/>
                            <a:cs typeface="Times New Roman" panose="02020603050405020304" pitchFamily="18" charset="0"/>
                          </a:rPr>
                          <m:t>𝑢</m:t>
                        </m:r>
                        <m:r>
                          <a:rPr lang="en-US" sz="1600" i="1">
                            <a:latin typeface="Cambria Math" panose="02040503050406030204" pitchFamily="18" charset="0"/>
                            <a:ea typeface="Calibri" panose="020F0502020204030204" pitchFamily="34" charset="0"/>
                            <a:cs typeface="Times New Roman" panose="02020603050405020304" pitchFamily="18" charset="0"/>
                          </a:rPr>
                          <m:t>&gt;</m:t>
                        </m:r>
                        <m:r>
                          <a:rPr lang="de-DE" sz="1600" b="0" i="1" smtClean="0">
                            <a:latin typeface="Cambria Math" panose="02040503050406030204" pitchFamily="18" charset="0"/>
                            <a:ea typeface="Calibri" panose="020F0502020204030204" pitchFamily="34" charset="0"/>
                            <a:cs typeface="Times New Roman" panose="02020603050405020304" pitchFamily="18" charset="0"/>
                          </a:rPr>
                          <m:t>𝑦</m:t>
                        </m:r>
                      </m:e>
                      <m:sub>
                        <m:r>
                          <a:rPr lang="en-US" sz="1600" i="1">
                            <a:latin typeface="Cambria Math" panose="02040503050406030204" pitchFamily="18" charset="0"/>
                            <a:ea typeface="Calibri" panose="020F0502020204030204" pitchFamily="34" charset="0"/>
                            <a:cs typeface="Times New Roman" panose="02020603050405020304" pitchFamily="18" charset="0"/>
                          </a:rPr>
                          <m:t>𝑖</m:t>
                        </m:r>
                        <m:r>
                          <a:rPr lang="en-US" sz="1600" i="1">
                            <a:latin typeface="Cambria Math" panose="02040503050406030204" pitchFamily="18" charset="0"/>
                            <a:ea typeface="Calibri" panose="020F0502020204030204" pitchFamily="34" charset="0"/>
                            <a:cs typeface="Times New Roman" panose="02020603050405020304" pitchFamily="18" charset="0"/>
                          </a:rPr>
                          <m:t> </m:t>
                        </m:r>
                      </m:sub>
                    </m:sSub>
                    <m:r>
                      <a:rPr lang="en-US" sz="1600" i="1">
                        <a:latin typeface="Cambria Math" panose="02040503050406030204" pitchFamily="18" charset="0"/>
                        <a:ea typeface="Calibri" panose="020F0502020204030204" pitchFamily="34" charset="0"/>
                        <a:cs typeface="Times New Roman" panose="02020603050405020304" pitchFamily="18" charset="0"/>
                      </a:rPr>
                      <m:t>≥</m:t>
                    </m:r>
                    <m:r>
                      <a:rPr lang="de-DE" sz="1600" b="0" i="1" smtClean="0">
                        <a:latin typeface="Cambria Math" panose="02040503050406030204" pitchFamily="18" charset="0"/>
                        <a:ea typeface="Calibri" panose="020F0502020204030204" pitchFamily="34" charset="0"/>
                        <a:cs typeface="Times New Roman" panose="02020603050405020304" pitchFamily="18" charset="0"/>
                      </a:rPr>
                      <m:t>𝑧</m:t>
                    </m:r>
                  </m:oMath>
                </a14:m>
                <a:endParaRPr lang="de-DE" sz="1600" i="1" dirty="0">
                  <a:latin typeface="Cambria Math" panose="02040503050406030204" pitchFamily="18" charset="0"/>
                  <a:ea typeface="Calibri" panose="020F0502020204030204" pitchFamily="34" charset="0"/>
                  <a:cs typeface="Times New Roman" panose="02020603050405020304" pitchFamily="18" charset="0"/>
                </a:endParaRPr>
              </a:p>
              <a:p>
                <a:pPr lvl="1"/>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h</m:t>
                        </m:r>
                        <m:r>
                          <a:rPr lang="de-DE" sz="1600" b="0" i="1" smtClean="0">
                            <a:latin typeface="Cambria Math" panose="02040503050406030204" pitchFamily="18" charset="0"/>
                            <a:ea typeface="Calibri" panose="020F0502020204030204" pitchFamily="34" charset="0"/>
                            <a:cs typeface="Times New Roman" panose="02020603050405020304" pitchFamily="18" charset="0"/>
                          </a:rPr>
                          <m:t>𝑧</m:t>
                        </m:r>
                      </m:e>
                      <m:sub>
                        <m:r>
                          <a:rPr lang="en-US" sz="1600" i="1">
                            <a:latin typeface="Cambria Math" panose="02040503050406030204" pitchFamily="18" charset="0"/>
                            <a:ea typeface="Calibri" panose="020F0502020204030204" pitchFamily="34" charset="0"/>
                            <a:cs typeface="Times New Roman" panose="02020603050405020304" pitchFamily="18" charset="0"/>
                          </a:rPr>
                          <m:t>𝑖</m:t>
                        </m:r>
                      </m:sub>
                    </m:sSub>
                    <m:r>
                      <a:rPr lang="en-US" sz="1600" i="1">
                        <a:latin typeface="Cambria Math" panose="02040503050406030204" pitchFamily="18" charset="0"/>
                        <a:ea typeface="Calibri" panose="020F0502020204030204" pitchFamily="34" charset="0"/>
                        <a:cs typeface="Times New Roman" panose="02020603050405020304" pitchFamily="18" charset="0"/>
                      </a:rPr>
                      <m:t>= 0</m:t>
                    </m:r>
                  </m:oMath>
                </a14:m>
                <a:r>
                  <a:rPr lang="en-US" sz="1600" i="1" dirty="0">
                    <a:latin typeface="Cambria Math" panose="02040503050406030204" pitchFamily="18" charset="0"/>
                    <a:ea typeface="Calibri" panose="020F0502020204030204" pitchFamily="34" charset="0"/>
                    <a:cs typeface="Times New Roman" panose="02020603050405020304" pitchFamily="18" charset="0"/>
                  </a:rPr>
                  <a:t>  </a:t>
                </a:r>
                <a:r>
                  <a:rPr lang="en-US" sz="1600" dirty="0">
                    <a:ea typeface="Calibri" panose="020F0502020204030204" pitchFamily="34" charset="0"/>
                    <a:cs typeface="Times New Roman" panose="02020603050405020304" pitchFamily="18" charset="0"/>
                  </a:rPr>
                  <a:t>if </a:t>
                </a:r>
                <a:r>
                  <a:rPr lang="en-US" sz="1600" i="1" dirty="0">
                    <a:latin typeface="Cambria Math" panose="020405030504060302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de-DE" sz="1600" i="1">
                            <a:latin typeface="Cambria Math" panose="02040503050406030204" pitchFamily="18" charset="0"/>
                          </a:rPr>
                        </m:ctrlPr>
                      </m:sSubPr>
                      <m:e>
                        <m:r>
                          <a:rPr lang="de-DE" sz="1600" b="0" i="1" smtClean="0">
                            <a:latin typeface="Cambria Math" panose="02040503050406030204" pitchFamily="18" charset="0"/>
                          </a:rPr>
                          <m:t>𝑦</m:t>
                        </m:r>
                      </m:e>
                      <m:sub>
                        <m:r>
                          <a:rPr lang="en-US" sz="1600" i="1">
                            <a:latin typeface="Cambria Math" panose="02040503050406030204" pitchFamily="18" charset="0"/>
                            <a:ea typeface="Calibri" panose="020F0502020204030204" pitchFamily="34" charset="0"/>
                            <a:cs typeface="Times New Roman" panose="02020603050405020304" pitchFamily="18" charset="0"/>
                          </a:rPr>
                          <m:t>𝑖</m:t>
                        </m:r>
                        <m:r>
                          <a:rPr lang="en-US" sz="1600" i="1">
                            <a:latin typeface="Cambria Math" panose="02040503050406030204" pitchFamily="18" charset="0"/>
                            <a:ea typeface="Calibri" panose="020F0502020204030204" pitchFamily="34" charset="0"/>
                            <a:cs typeface="Times New Roman" panose="02020603050405020304" pitchFamily="18" charset="0"/>
                          </a:rPr>
                          <m:t> </m:t>
                        </m:r>
                      </m:sub>
                    </m:sSub>
                    <m:r>
                      <a:rPr lang="en-US" sz="1600" i="1">
                        <a:latin typeface="Cambria Math" panose="02040503050406030204" pitchFamily="18" charset="0"/>
                        <a:ea typeface="Calibri" panose="020F0502020204030204" pitchFamily="34" charset="0"/>
                        <a:cs typeface="Times New Roman" panose="02020603050405020304" pitchFamily="18" charset="0"/>
                      </a:rPr>
                      <m:t>≥</m:t>
                    </m:r>
                    <m:r>
                      <a:rPr lang="de-DE" sz="1600" b="0" i="1" smtClean="0">
                        <a:latin typeface="Cambria Math" panose="02040503050406030204" pitchFamily="18" charset="0"/>
                        <a:ea typeface="Calibri" panose="020F0502020204030204" pitchFamily="34" charset="0"/>
                        <a:cs typeface="Times New Roman" panose="02020603050405020304" pitchFamily="18" charset="0"/>
                      </a:rPr>
                      <m:t>𝑢</m:t>
                    </m:r>
                  </m:oMath>
                </a14:m>
                <a:endParaRPr lang="de-DE" sz="1600" i="1" dirty="0">
                  <a:latin typeface="Cambria Math" panose="02040503050406030204" pitchFamily="18" charset="0"/>
                  <a:ea typeface="Calibri" panose="020F0502020204030204" pitchFamily="34" charset="0"/>
                  <a:cs typeface="Times New Roman" panose="02020603050405020304" pitchFamily="18" charset="0"/>
                </a:endParaRPr>
              </a:p>
              <a:p>
                <a:endParaRPr lang="en-US" sz="1600" dirty="0"/>
              </a:p>
              <a:p>
                <a:r>
                  <a:rPr lang="en-US" sz="1600" dirty="0"/>
                  <a:t>with</a:t>
                </a:r>
              </a:p>
              <a:p>
                <a:r>
                  <a:rPr lang="en-US" sz="1600" dirty="0"/>
                  <a:t>		</a:t>
                </a:r>
              </a:p>
              <a:p>
                <a14:m>
                  <m:oMath xmlns:m="http://schemas.openxmlformats.org/officeDocument/2006/math">
                    <m:sSub>
                      <m:sSubPr>
                        <m:ctrlPr>
                          <a:rPr lang="de-DE" sz="1600" i="1">
                            <a:latin typeface="Cambria Math" panose="02040503050406030204" pitchFamily="18" charset="0"/>
                          </a:rPr>
                        </m:ctrlPr>
                      </m:sSubPr>
                      <m:e>
                        <m:r>
                          <a:rPr lang="de-DE" sz="1600" b="0" i="1" smtClean="0">
                            <a:latin typeface="Cambria Math" panose="02040503050406030204" pitchFamily="18" charset="0"/>
                          </a:rPr>
                          <m:t>𝑦</m:t>
                        </m:r>
                      </m:e>
                      <m:sub>
                        <m:r>
                          <a:rPr lang="de-DE" sz="1600" i="1">
                            <a:latin typeface="Cambria Math" panose="02040503050406030204" pitchFamily="18" charset="0"/>
                          </a:rPr>
                          <m:t>𝑖</m:t>
                        </m:r>
                        <m:r>
                          <a:rPr lang="en-US" sz="1600" i="1">
                            <a:latin typeface="Cambria Math" panose="02040503050406030204" pitchFamily="18" charset="0"/>
                          </a:rPr>
                          <m:t> </m:t>
                        </m:r>
                      </m:sub>
                    </m:sSub>
                  </m:oMath>
                </a14:m>
                <a:r>
                  <a:rPr lang="en-US" sz="1600" dirty="0"/>
                  <a:t>    individual indicator for poverty</a:t>
                </a:r>
                <a:endParaRPr lang="de-DE" sz="1600" dirty="0"/>
              </a:p>
              <a:p>
                <a14:m>
                  <m:oMath xmlns:m="http://schemas.openxmlformats.org/officeDocument/2006/math">
                    <m:r>
                      <a:rPr lang="de-DE" sz="1600" b="0" i="1" smtClean="0">
                        <a:latin typeface="Cambria Math" panose="02040503050406030204" pitchFamily="18" charset="0"/>
                      </a:rPr>
                      <m:t>𝑧</m:t>
                    </m:r>
                  </m:oMath>
                </a14:m>
                <a:r>
                  <a:rPr lang="en-US" sz="1600" dirty="0"/>
                  <a:t>      </a:t>
                </a:r>
                <a:r>
                  <a:rPr lang="en-US" sz="1600" dirty="0">
                    <a:solidFill>
                      <a:schemeClr val="tx1"/>
                    </a:solidFill>
                  </a:rPr>
                  <a:t>poverty threshold (lower limit for fuzzy zone of</a:t>
                </a:r>
              </a:p>
              <a:p>
                <a:r>
                  <a:rPr lang="en-US" sz="1600" dirty="0">
                    <a:solidFill>
                      <a:schemeClr val="tx1"/>
                    </a:solidFill>
                  </a:rPr>
                  <a:t>        </a:t>
                </a:r>
                <a:r>
                  <a:rPr lang="en-US" sz="1600" dirty="0" err="1">
                    <a:solidFill>
                      <a:schemeClr val="tx1"/>
                    </a:solidFill>
                  </a:rPr>
                  <a:t>precarity</a:t>
                </a:r>
                <a:r>
                  <a:rPr lang="en-US" sz="1600" dirty="0">
                    <a:solidFill>
                      <a:schemeClr val="tx1"/>
                    </a:solidFill>
                  </a:rPr>
                  <a:t>)</a:t>
                </a:r>
                <a:endParaRPr lang="de-DE" sz="1600" dirty="0">
                  <a:solidFill>
                    <a:schemeClr val="tx1"/>
                  </a:solidFill>
                </a:endParaRPr>
              </a:p>
              <a:p>
                <a14:m>
                  <m:oMath xmlns:m="http://schemas.openxmlformats.org/officeDocument/2006/math">
                    <m:r>
                      <a:rPr lang="de-DE"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𝑢</m:t>
                    </m:r>
                  </m:oMath>
                </a14:m>
                <a:r>
                  <a:rPr lang="en-US" sz="1600" dirty="0">
                    <a:solidFill>
                      <a:schemeClr val="tx1"/>
                    </a:solidFill>
                  </a:rPr>
                  <a:t>      precarity threshold (upper limit </a:t>
                </a:r>
                <a:r>
                  <a:rPr lang="en-US" sz="1600" dirty="0"/>
                  <a:t>for fuzzy zone of</a:t>
                </a:r>
              </a:p>
              <a:p>
                <a:r>
                  <a:rPr lang="en-US" sz="1600" dirty="0"/>
                  <a:t>         </a:t>
                </a:r>
                <a:r>
                  <a:rPr lang="en-US" sz="1600" dirty="0" err="1"/>
                  <a:t>precarity</a:t>
                </a:r>
                <a:r>
                  <a:rPr lang="en-US" sz="1600" dirty="0"/>
                  <a:t>)</a:t>
                </a:r>
                <a:endParaRPr lang="de-DE" sz="1600" dirty="0"/>
              </a:p>
              <a:p>
                <a14:m>
                  <m:oMath xmlns:m="http://schemas.openxmlformats.org/officeDocument/2006/math">
                    <m:sSub>
                      <m:sSubPr>
                        <m:ctrlPr>
                          <a:rPr lang="de-DE" sz="1600" i="1" smtClean="0">
                            <a:latin typeface="Cambria Math" panose="02040503050406030204" pitchFamily="18" charset="0"/>
                          </a:rPr>
                        </m:ctrlPr>
                      </m:sSubPr>
                      <m:e>
                        <m:r>
                          <a:rPr lang="en-US" sz="1600" i="1">
                            <a:latin typeface="Cambria Math" panose="02040503050406030204" pitchFamily="18" charset="0"/>
                          </a:rPr>
                          <m:t>h</m:t>
                        </m:r>
                        <m:r>
                          <a:rPr lang="de-DE" sz="1600" b="0" i="1" smtClean="0">
                            <a:latin typeface="Cambria Math" panose="02040503050406030204" pitchFamily="18" charset="0"/>
                          </a:rPr>
                          <m:t>𝑧</m:t>
                        </m:r>
                      </m:e>
                      <m:sub>
                        <m:r>
                          <a:rPr lang="de-DE" sz="1600" i="1">
                            <a:latin typeface="Cambria Math" panose="02040503050406030204" pitchFamily="18" charset="0"/>
                          </a:rPr>
                          <m:t>𝑖</m:t>
                        </m:r>
                      </m:sub>
                    </m:sSub>
                  </m:oMath>
                </a14:m>
                <a:r>
                  <a:rPr lang="en-US" sz="1600" dirty="0"/>
                  <a:t>   individual poverty score [0,1]</a:t>
                </a:r>
                <a:endParaRPr lang="de-DE" sz="1600" dirty="0"/>
              </a:p>
              <a:p>
                <a14:m>
                  <m:oMath xmlns:m="http://schemas.openxmlformats.org/officeDocument/2006/math">
                    <m:sSub>
                      <m:sSubPr>
                        <m:ctrlPr>
                          <a:rPr lang="de-DE" sz="1600" i="1" smtClean="0">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𝑝</m:t>
                        </m:r>
                        <m:r>
                          <a:rPr lang="de-DE" sz="1600" b="0" i="1" smtClean="0">
                            <a:solidFill>
                              <a:schemeClr val="tx1"/>
                            </a:solidFill>
                            <a:latin typeface="Cambria Math" panose="02040503050406030204" pitchFamily="18" charset="0"/>
                          </a:rPr>
                          <m:t>𝑑</m:t>
                        </m:r>
                      </m:e>
                      <m:sub>
                        <m:r>
                          <a:rPr lang="de-DE" sz="1600" i="1">
                            <a:solidFill>
                              <a:schemeClr val="tx1"/>
                            </a:solidFill>
                            <a:latin typeface="Cambria Math" panose="02040503050406030204" pitchFamily="18" charset="0"/>
                          </a:rPr>
                          <m:t>𝑖</m:t>
                        </m:r>
                      </m:sub>
                    </m:sSub>
                  </m:oMath>
                </a14:m>
                <a:r>
                  <a:rPr lang="en-US" sz="1600" dirty="0"/>
                  <a:t>   individual partial deprivation score within the</a:t>
                </a:r>
              </a:p>
              <a:p>
                <a:r>
                  <a:rPr lang="en-US" sz="1600" dirty="0"/>
                  <a:t>         fuzzy zone of </a:t>
                </a:r>
                <a:r>
                  <a:rPr lang="en-US" sz="1600" dirty="0" err="1"/>
                  <a:t>precarity</a:t>
                </a:r>
                <a:r>
                  <a:rPr lang="en-US" sz="1600" dirty="0"/>
                  <a:t> [0,…,1]</a:t>
                </a:r>
                <a:endParaRPr lang="de-DE" sz="1600" dirty="0"/>
              </a:p>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hteck 3"/>
              <p:cNvSpPr>
                <a:spLocks noRot="1" noChangeAspect="1" noMove="1" noResize="1" noEditPoints="1" noAdjustHandles="1" noChangeArrowheads="1" noChangeShapeType="1" noTextEdit="1"/>
              </p:cNvSpPr>
              <p:nvPr/>
            </p:nvSpPr>
            <p:spPr>
              <a:xfrm>
                <a:off x="1010194" y="2010382"/>
                <a:ext cx="4680000" cy="3857979"/>
              </a:xfrm>
              <a:prstGeom prst="rect">
                <a:avLst/>
              </a:prstGeom>
              <a:blipFill rotWithShape="0">
                <a:blip r:embed="rId2"/>
                <a:stretch>
                  <a:fillRect l="-782" t="-474"/>
                </a:stretch>
              </a:blipFill>
            </p:spPr>
            <p:txBody>
              <a:bodyPr/>
              <a:lstStyle/>
              <a:p>
                <a:r>
                  <a:rPr lang="de-DE">
                    <a:noFill/>
                  </a:rPr>
                  <a:t> </a:t>
                </a:r>
              </a:p>
            </p:txBody>
          </p:sp>
        </mc:Fallback>
      </mc:AlternateContent>
      <p:sp>
        <p:nvSpPr>
          <p:cNvPr id="5" name="Rechteck 4"/>
          <p:cNvSpPr/>
          <p:nvPr/>
        </p:nvSpPr>
        <p:spPr>
          <a:xfrm>
            <a:off x="1010194" y="1146439"/>
            <a:ext cx="4321761" cy="830997"/>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[3] Identification of Poverty </a:t>
            </a:r>
            <a:r>
              <a:rPr lang="en-US"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p>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Partial Deprivation</a:t>
            </a:r>
            <a:endParaRPr lang="de-DE" sz="2400" b="1" dirty="0">
              <a:solidFill>
                <a:srgbClr val="0070C0"/>
              </a:solidFill>
            </a:endParaRPr>
          </a:p>
        </p:txBody>
      </p:sp>
      <mc:AlternateContent xmlns:mc="http://schemas.openxmlformats.org/markup-compatibility/2006" xmlns:a14="http://schemas.microsoft.com/office/drawing/2010/main">
        <mc:Choice Requires="a14">
          <p:sp>
            <p:nvSpPr>
              <p:cNvPr id="6" name="Rechteck 5"/>
              <p:cNvSpPr/>
              <p:nvPr/>
            </p:nvSpPr>
            <p:spPr>
              <a:xfrm>
                <a:off x="6823151" y="2010382"/>
                <a:ext cx="4680000" cy="3539430"/>
              </a:xfrm>
              <a:prstGeom prst="rect">
                <a:avLst/>
              </a:prstGeom>
            </p:spPr>
            <p:txBody>
              <a:bodyPr wrap="square">
                <a:spAutoFit/>
              </a:bodyPr>
              <a:lstStyle/>
              <a:p>
                <a:pPr lvl="1"/>
                <a14:m>
                  <m:oMath xmlns:m="http://schemas.openxmlformats.org/officeDocument/2006/math">
                    <m:sSub>
                      <m:sSubPr>
                        <m:ctrlPr>
                          <a:rPr lang="de-DE"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h𝑤</m:t>
                        </m:r>
                      </m:e>
                      <m:sub>
                        <m:r>
                          <a:rPr lang="de-DE" sz="1600" i="1">
                            <a:latin typeface="Cambria Math" panose="02040503050406030204" pitchFamily="18" charset="0"/>
                            <a:ea typeface="Calibri" panose="020F0502020204030204" pitchFamily="34" charset="0"/>
                            <a:cs typeface="Times New Roman" panose="02020603050405020304" pitchFamily="18" charset="0"/>
                          </a:rPr>
                          <m:t>𝑖</m:t>
                        </m:r>
                      </m:sub>
                    </m:sSub>
                    <m:r>
                      <a:rPr lang="en-US" sz="1600" i="1">
                        <a:latin typeface="Cambria Math" panose="02040503050406030204" pitchFamily="18" charset="0"/>
                        <a:ea typeface="Calibri" panose="020F0502020204030204" pitchFamily="34" charset="0"/>
                        <a:cs typeface="Times New Roman" panose="02020603050405020304" pitchFamily="18" charset="0"/>
                      </a:rPr>
                      <m:t>= </m:t>
                    </m:r>
                    <m:r>
                      <a:rPr lang="en-US" sz="1600" i="1" smtClean="0">
                        <a:latin typeface="Cambria Math" panose="02040503050406030204" pitchFamily="18" charset="0"/>
                        <a:ea typeface="Calibri" panose="020F0502020204030204" pitchFamily="34" charset="0"/>
                        <a:cs typeface="Times New Roman" panose="02020603050405020304" pitchFamily="18" charset="0"/>
                      </a:rPr>
                      <m:t>1</m:t>
                    </m:r>
                  </m:oMath>
                </a14:m>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ea typeface="Calibri" panose="020F0502020204030204" pitchFamily="34" charset="0"/>
                    <a:cs typeface="Times New Roman" panose="02020603050405020304" pitchFamily="18" charset="0"/>
                  </a:rPr>
                  <a:t>if</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baseline="-250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de-DE" sz="1600" i="1">
                            <a:latin typeface="Cambria Math" panose="02040503050406030204" pitchFamily="18" charset="0"/>
                            <a:ea typeface="Calibri" panose="020F0502020204030204" pitchFamily="34" charset="0"/>
                            <a:cs typeface="Times New Roman" panose="02020603050405020304" pitchFamily="18" charset="0"/>
                          </a:rPr>
                        </m:ctrlPr>
                      </m:sSubPr>
                      <m:e>
                        <m:r>
                          <a:rPr lang="de-DE" sz="1600" i="1">
                            <a:latin typeface="Cambria Math" panose="02040503050406030204" pitchFamily="18" charset="0"/>
                            <a:ea typeface="Calibri" panose="020F0502020204030204" pitchFamily="34" charset="0"/>
                            <a:cs typeface="Times New Roman" panose="02020603050405020304" pitchFamily="18" charset="0"/>
                          </a:rPr>
                          <m:t>𝑥</m:t>
                        </m:r>
                      </m:e>
                      <m:sub>
                        <m:r>
                          <a:rPr lang="de-DE" sz="1600" i="1">
                            <a:latin typeface="Cambria Math" panose="02040503050406030204" pitchFamily="18" charset="0"/>
                            <a:ea typeface="Calibri" panose="020F0502020204030204" pitchFamily="34" charset="0"/>
                            <a:cs typeface="Times New Roman" panose="02020603050405020304" pitchFamily="18" charset="0"/>
                          </a:rPr>
                          <m:t>𝑖</m:t>
                        </m:r>
                        <m:r>
                          <a:rPr lang="en-US" sz="1600" i="1">
                            <a:latin typeface="Cambria Math" panose="02040503050406030204" pitchFamily="18" charset="0"/>
                            <a:ea typeface="Calibri" panose="020F0502020204030204" pitchFamily="34" charset="0"/>
                            <a:cs typeface="Times New Roman" panose="02020603050405020304" pitchFamily="18" charset="0"/>
                          </a:rPr>
                          <m:t> </m:t>
                        </m:r>
                      </m:sub>
                    </m:sSub>
                    <m:r>
                      <a:rPr lang="en-US" sz="1600" i="1">
                        <a:latin typeface="Cambria Math" panose="02040503050406030204" pitchFamily="18" charset="0"/>
                        <a:ea typeface="Calibri" panose="020F0502020204030204" pitchFamily="34" charset="0"/>
                        <a:cs typeface="Times New Roman" panose="02020603050405020304" pitchFamily="18" charset="0"/>
                      </a:rPr>
                      <m:t>≥ </m:t>
                    </m:r>
                    <m:r>
                      <a:rPr lang="de-DE" sz="1600" i="1">
                        <a:latin typeface="Cambria Math" panose="02040503050406030204" pitchFamily="18" charset="0"/>
                        <a:ea typeface="Calibri" panose="020F0502020204030204" pitchFamily="34" charset="0"/>
                        <a:cs typeface="Times New Roman" panose="02020603050405020304" pitchFamily="18" charset="0"/>
                      </a:rPr>
                      <m:t>𝑤</m:t>
                    </m:r>
                  </m:oMath>
                </a14:m>
                <a:r>
                  <a:rPr lang="de-DE" sz="1600" dirty="0">
                    <a:latin typeface="Calibri" panose="020F0502020204030204" pitchFamily="34" charset="0"/>
                    <a:ea typeface="Times New Roman" panose="02020603050405020304" pitchFamily="18" charset="0"/>
                    <a:cs typeface="Times New Roman" panose="02020603050405020304" pitchFamily="18" charset="0"/>
                  </a:rPr>
                  <a:t> </a:t>
                </a:r>
              </a:p>
              <a:p>
                <a:pPr lvl="1"/>
                <a14:m>
                  <m:oMath xmlns:m="http://schemas.openxmlformats.org/officeDocument/2006/math">
                    <m:sSub>
                      <m:sSubPr>
                        <m:ctrlPr>
                          <a:rPr lang="de-DE"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h𝑤</m:t>
                        </m:r>
                      </m:e>
                      <m:sub>
                        <m:r>
                          <a:rPr lang="en-US" sz="1600" i="1">
                            <a:latin typeface="Cambria Math" panose="02040503050406030204" pitchFamily="18" charset="0"/>
                            <a:ea typeface="Calibri" panose="020F0502020204030204" pitchFamily="34" charset="0"/>
                            <a:cs typeface="Times New Roman" panose="02020603050405020304" pitchFamily="18" charset="0"/>
                          </a:rPr>
                          <m:t>𝑖</m:t>
                        </m:r>
                      </m:sub>
                    </m:sSub>
                    <m:r>
                      <a:rPr lang="en-US" sz="1600" i="1">
                        <a:latin typeface="Cambria Math" panose="02040503050406030204" pitchFamily="18" charset="0"/>
                        <a:ea typeface="Calibri" panose="020F0502020204030204" pitchFamily="34" charset="0"/>
                        <a:cs typeface="Times New Roman" panose="02020603050405020304" pitchFamily="18" charset="0"/>
                      </a:rPr>
                      <m:t>=</m:t>
                    </m:r>
                    <m:sSub>
                      <m:sSubPr>
                        <m:ctrlPr>
                          <a:rPr lang="de-DE"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𝑝𝑤</m:t>
                        </m:r>
                      </m:e>
                      <m:sub>
                        <m:r>
                          <a:rPr lang="en-US" sz="1600"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sz="1600" i="1" dirty="0">
                    <a:latin typeface="Cambria Math" panose="02040503050406030204" pitchFamily="18" charset="0"/>
                    <a:ea typeface="Calibri" panose="020F0502020204030204" pitchFamily="34" charset="0"/>
                    <a:cs typeface="Times New Roman" panose="02020603050405020304" pitchFamily="18" charset="0"/>
                  </a:rPr>
                  <a:t>  </a:t>
                </a:r>
                <a:r>
                  <a:rPr lang="en-US" sz="1600" dirty="0">
                    <a:ea typeface="Calibri" panose="020F0502020204030204" pitchFamily="34" charset="0"/>
                    <a:cs typeface="Times New Roman" panose="02020603050405020304" pitchFamily="18" charset="0"/>
                  </a:rPr>
                  <a:t>if</a:t>
                </a:r>
                <a:r>
                  <a:rPr lang="en-US" sz="1600" i="1" dirty="0">
                    <a:latin typeface="Cambria Math" panose="020405030504060302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de-DE"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𝑤</m:t>
                        </m:r>
                        <m:r>
                          <a:rPr lang="en-US" sz="1600" i="1">
                            <a:latin typeface="Cambria Math" panose="02040503050406030204" pitchFamily="18" charset="0"/>
                            <a:ea typeface="Calibri" panose="020F0502020204030204" pitchFamily="34" charset="0"/>
                            <a:cs typeface="Times New Roman" panose="02020603050405020304" pitchFamily="18" charset="0"/>
                          </a:rPr>
                          <m:t>&gt; </m:t>
                        </m:r>
                        <m:r>
                          <a:rPr lang="en-US" sz="1600" i="1">
                            <a:latin typeface="Cambria Math" panose="02040503050406030204" pitchFamily="18" charset="0"/>
                            <a:ea typeface="Calibri" panose="020F0502020204030204" pitchFamily="34" charset="0"/>
                            <a:cs typeface="Times New Roman" panose="02020603050405020304" pitchFamily="18" charset="0"/>
                          </a:rPr>
                          <m:t>𝑥</m:t>
                        </m:r>
                      </m:e>
                      <m:sub>
                        <m:r>
                          <a:rPr lang="en-US" sz="1600" i="1">
                            <a:latin typeface="Cambria Math" panose="02040503050406030204" pitchFamily="18" charset="0"/>
                            <a:ea typeface="Calibri" panose="020F0502020204030204" pitchFamily="34" charset="0"/>
                            <a:cs typeface="Times New Roman" panose="02020603050405020304" pitchFamily="18" charset="0"/>
                          </a:rPr>
                          <m:t>𝑖</m:t>
                        </m:r>
                        <m:r>
                          <a:rPr lang="en-US" sz="1600" i="1">
                            <a:latin typeface="Cambria Math" panose="02040503050406030204" pitchFamily="18" charset="0"/>
                            <a:ea typeface="Calibri" panose="020F0502020204030204" pitchFamily="34" charset="0"/>
                            <a:cs typeface="Times New Roman" panose="02020603050405020304" pitchFamily="18" charset="0"/>
                          </a:rPr>
                          <m:t> </m:t>
                        </m:r>
                      </m:sub>
                    </m:sSub>
                    <m:r>
                      <a:rPr lang="en-US" sz="1600" i="1">
                        <a:latin typeface="Cambria Math" panose="02040503050406030204" pitchFamily="18" charset="0"/>
                        <a:ea typeface="Calibri" panose="020F0502020204030204" pitchFamily="34" charset="0"/>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𝑙</m:t>
                    </m:r>
                  </m:oMath>
                </a14:m>
                <a:endParaRPr lang="de-DE" sz="1600" i="1" dirty="0">
                  <a:latin typeface="Cambria Math" panose="02040503050406030204" pitchFamily="18" charset="0"/>
                  <a:ea typeface="Calibri" panose="020F0502020204030204" pitchFamily="34" charset="0"/>
                  <a:cs typeface="Times New Roman" panose="02020603050405020304" pitchFamily="18" charset="0"/>
                </a:endParaRPr>
              </a:p>
              <a:p>
                <a:pPr lvl="1"/>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h𝑤</m:t>
                        </m:r>
                      </m:e>
                      <m:sub>
                        <m:r>
                          <a:rPr lang="en-US" sz="1600" i="1">
                            <a:latin typeface="Cambria Math" panose="02040503050406030204" pitchFamily="18" charset="0"/>
                            <a:ea typeface="Calibri" panose="020F0502020204030204" pitchFamily="34" charset="0"/>
                            <a:cs typeface="Times New Roman" panose="02020603050405020304" pitchFamily="18" charset="0"/>
                          </a:rPr>
                          <m:t>𝑖</m:t>
                        </m:r>
                      </m:sub>
                    </m:sSub>
                    <m:r>
                      <a:rPr lang="en-US" sz="1600" i="1">
                        <a:latin typeface="Cambria Math" panose="02040503050406030204" pitchFamily="18" charset="0"/>
                        <a:ea typeface="Calibri" panose="020F0502020204030204" pitchFamily="34" charset="0"/>
                        <a:cs typeface="Times New Roman" panose="02020603050405020304" pitchFamily="18" charset="0"/>
                      </a:rPr>
                      <m:t>= 0</m:t>
                    </m:r>
                  </m:oMath>
                </a14:m>
                <a:r>
                  <a:rPr lang="en-US" sz="1600" i="1" dirty="0">
                    <a:latin typeface="Cambria Math" panose="02040503050406030204" pitchFamily="18" charset="0"/>
                    <a:ea typeface="Calibri" panose="020F0502020204030204" pitchFamily="34" charset="0"/>
                    <a:cs typeface="Times New Roman" panose="02020603050405020304" pitchFamily="18" charset="0"/>
                  </a:rPr>
                  <a:t>  </a:t>
                </a:r>
                <a:r>
                  <a:rPr lang="en-US" sz="1600" dirty="0">
                    <a:ea typeface="Calibri" panose="020F0502020204030204" pitchFamily="34" charset="0"/>
                    <a:cs typeface="Times New Roman" panose="02020603050405020304" pitchFamily="18" charset="0"/>
                  </a:rPr>
                  <a:t>if </a:t>
                </a:r>
                <a:r>
                  <a:rPr lang="en-US" sz="1600" i="1" dirty="0">
                    <a:latin typeface="Cambria Math" panose="020405030504060302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𝑥</m:t>
                        </m:r>
                      </m:e>
                      <m:sub>
                        <m:r>
                          <a:rPr lang="en-US" sz="1600" i="1">
                            <a:latin typeface="Cambria Math" panose="02040503050406030204" pitchFamily="18" charset="0"/>
                            <a:ea typeface="Calibri" panose="020F0502020204030204" pitchFamily="34" charset="0"/>
                            <a:cs typeface="Times New Roman" panose="02020603050405020304" pitchFamily="18" charset="0"/>
                          </a:rPr>
                          <m:t>𝑖</m:t>
                        </m:r>
                        <m:r>
                          <a:rPr lang="en-US" sz="1600" i="1">
                            <a:latin typeface="Cambria Math" panose="02040503050406030204" pitchFamily="18" charset="0"/>
                            <a:ea typeface="Calibri" panose="020F0502020204030204" pitchFamily="34" charset="0"/>
                            <a:cs typeface="Times New Roman" panose="02020603050405020304" pitchFamily="18" charset="0"/>
                          </a:rPr>
                          <m:t> </m:t>
                        </m:r>
                      </m:sub>
                    </m:sSub>
                    <m:r>
                      <a:rPr lang="en-US" sz="1600" i="1">
                        <a:latin typeface="Cambria Math" panose="02040503050406030204" pitchFamily="18" charset="0"/>
                        <a:ea typeface="Calibri" panose="020F0502020204030204" pitchFamily="34" charset="0"/>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𝑙</m:t>
                    </m:r>
                  </m:oMath>
                </a14:m>
                <a:endParaRPr lang="de-DE" sz="1600" i="1" dirty="0">
                  <a:latin typeface="Cambria Math" panose="02040503050406030204" pitchFamily="18" charset="0"/>
                  <a:ea typeface="Calibri" panose="020F0502020204030204" pitchFamily="34" charset="0"/>
                  <a:cs typeface="Times New Roman" panose="02020603050405020304" pitchFamily="18" charset="0"/>
                </a:endParaRPr>
              </a:p>
              <a:p>
                <a:endParaRPr lang="en-US" sz="1600" dirty="0"/>
              </a:p>
              <a:p>
                <a:r>
                  <a:rPr lang="en-US" sz="1600" dirty="0"/>
                  <a:t>with</a:t>
                </a:r>
              </a:p>
              <a:p>
                <a:r>
                  <a:rPr lang="en-US" sz="1600" dirty="0"/>
                  <a:t>		</a:t>
                </a:r>
              </a:p>
              <a:p>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𝑥</m:t>
                        </m:r>
                      </m:e>
                      <m:sub>
                        <m:r>
                          <a:rPr lang="de-DE" sz="1600" i="1">
                            <a:latin typeface="Cambria Math" panose="02040503050406030204" pitchFamily="18" charset="0"/>
                          </a:rPr>
                          <m:t>𝑖</m:t>
                        </m:r>
                        <m:r>
                          <a:rPr lang="en-US" sz="1600" i="1">
                            <a:latin typeface="Cambria Math" panose="02040503050406030204" pitchFamily="18" charset="0"/>
                          </a:rPr>
                          <m:t> </m:t>
                        </m:r>
                      </m:sub>
                    </m:sSub>
                  </m:oMath>
                </a14:m>
                <a:r>
                  <a:rPr lang="en-US" sz="1600" dirty="0"/>
                  <a:t>    individual indicator for wealth</a:t>
                </a:r>
                <a:endParaRPr lang="de-DE" sz="1600" dirty="0"/>
              </a:p>
              <a:p>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𝑤</m:t>
                    </m:r>
                  </m:oMath>
                </a14:m>
                <a:r>
                  <a:rPr lang="en-US" sz="1600" dirty="0"/>
                  <a:t>     wealth threshold (upper limit for fuzzy zone of</a:t>
                </a:r>
              </a:p>
              <a:p>
                <a:r>
                  <a:rPr lang="en-US" sz="1600" dirty="0"/>
                  <a:t>         prosperity)</a:t>
                </a:r>
                <a:endParaRPr lang="de-DE" sz="1600" dirty="0"/>
              </a:p>
              <a:p>
                <a14:m>
                  <m:oMath xmlns:m="http://schemas.openxmlformats.org/officeDocument/2006/math">
                    <m:r>
                      <a:rPr lang="de-DE" sz="16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𝑙</m:t>
                    </m:r>
                    <m:r>
                      <a:rPr lang="de-DE" sz="16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1600" dirty="0"/>
                  <a:t>      prosperity threshold (lower limit for fuzzy zone of</a:t>
                </a:r>
              </a:p>
              <a:p>
                <a:r>
                  <a:rPr lang="en-US" sz="1600" dirty="0"/>
                  <a:t>         prosperity)</a:t>
                </a:r>
                <a:endParaRPr lang="de-DE" sz="1600" dirty="0"/>
              </a:p>
              <a:p>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h𝑤</m:t>
                        </m:r>
                      </m:e>
                      <m:sub>
                        <m:r>
                          <a:rPr lang="de-DE" sz="1600" i="1">
                            <a:latin typeface="Cambria Math" panose="02040503050406030204" pitchFamily="18" charset="0"/>
                          </a:rPr>
                          <m:t>𝑖</m:t>
                        </m:r>
                      </m:sub>
                    </m:sSub>
                  </m:oMath>
                </a14:m>
                <a:r>
                  <a:rPr lang="en-US" sz="1600" dirty="0"/>
                  <a:t>  individual wealth score [0,1]</a:t>
                </a:r>
                <a:endParaRPr lang="de-DE" sz="1600" dirty="0"/>
              </a:p>
              <a:p>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𝑝𝑤</m:t>
                        </m:r>
                      </m:e>
                      <m:sub>
                        <m:r>
                          <a:rPr lang="de-DE" sz="1600" i="1">
                            <a:latin typeface="Cambria Math" panose="02040503050406030204" pitchFamily="18" charset="0"/>
                          </a:rPr>
                          <m:t>𝑖</m:t>
                        </m:r>
                      </m:sub>
                    </m:sSub>
                  </m:oMath>
                </a14:m>
                <a:r>
                  <a:rPr lang="en-US" sz="1600" dirty="0"/>
                  <a:t>  individual partial wealth score within the fuzzy</a:t>
                </a:r>
              </a:p>
              <a:p>
                <a:r>
                  <a:rPr lang="en-US" sz="1600" dirty="0"/>
                  <a:t>         zone of prosperity [0,…,1]</a:t>
                </a:r>
                <a:endParaRPr lang="de-DE" sz="1600" dirty="0"/>
              </a:p>
            </p:txBody>
          </p:sp>
        </mc:Choice>
        <mc:Fallback xmlns="">
          <p:sp>
            <p:nvSpPr>
              <p:cNvPr id="6" name="Rechteck 5"/>
              <p:cNvSpPr>
                <a:spLocks noRot="1" noChangeAspect="1" noMove="1" noResize="1" noEditPoints="1" noAdjustHandles="1" noChangeArrowheads="1" noChangeShapeType="1" noTextEdit="1"/>
              </p:cNvSpPr>
              <p:nvPr/>
            </p:nvSpPr>
            <p:spPr>
              <a:xfrm>
                <a:off x="6823151" y="2010382"/>
                <a:ext cx="4680000" cy="3539430"/>
              </a:xfrm>
              <a:prstGeom prst="rect">
                <a:avLst/>
              </a:prstGeom>
              <a:blipFill>
                <a:blip r:embed="rId3"/>
                <a:stretch>
                  <a:fillRect l="-651" t="-517" r="-130" b="-1379"/>
                </a:stretch>
              </a:blipFill>
            </p:spPr>
            <p:txBody>
              <a:bodyPr/>
              <a:lstStyle/>
              <a:p>
                <a:r>
                  <a:rPr lang="de-DE">
                    <a:noFill/>
                  </a:rPr>
                  <a:t> </a:t>
                </a:r>
              </a:p>
            </p:txBody>
          </p:sp>
        </mc:Fallback>
      </mc:AlternateContent>
      <p:sp>
        <p:nvSpPr>
          <p:cNvPr id="7" name="Rechteck 6"/>
          <p:cNvSpPr/>
          <p:nvPr/>
        </p:nvSpPr>
        <p:spPr>
          <a:xfrm>
            <a:off x="6890276" y="1146439"/>
            <a:ext cx="4612875" cy="830997"/>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[3] Identification of Wealth </a:t>
            </a:r>
            <a:r>
              <a:rPr lang="en-US"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Partial Wealth</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36103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10194" y="2010382"/>
            <a:ext cx="4680000" cy="410882"/>
          </a:xfrm>
          <a:prstGeom prst="rect">
            <a:avLst/>
          </a:prstGeom>
        </p:spPr>
        <p:txBody>
          <a:bodyPr>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hteck 4"/>
              <p:cNvSpPr/>
              <p:nvPr/>
            </p:nvSpPr>
            <p:spPr>
              <a:xfrm>
                <a:off x="432408" y="1179385"/>
                <a:ext cx="5257786" cy="830997"/>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[3a] Identification of Poverty </a:t>
                </a:r>
                <a:r>
                  <a:rPr lang="en-US"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p>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Partial Deprivation </a:t>
                </a:r>
                <a:r>
                  <a:rPr lang="en-US" sz="2400" i="1" u="sng" dirty="0">
                    <a:latin typeface="Calibri" panose="020F0502020204030204" pitchFamily="34" charset="0"/>
                    <a:ea typeface="Times New Roman" panose="02020603050405020304" pitchFamily="18" charset="0"/>
                    <a:cs typeface="Times New Roman" panose="02020603050405020304" pitchFamily="18" charset="0"/>
                  </a:rPr>
                  <a:t>baseline function (</a:t>
                </a:r>
                <a14:m>
                  <m:oMath xmlns:m="http://schemas.openxmlformats.org/officeDocument/2006/math">
                    <m:r>
                      <a:rPr lang="de-DE" sz="2400" i="1" u="sng">
                        <a:latin typeface="Cambria Math" panose="02040503050406030204" pitchFamily="18" charset="0"/>
                        <a:ea typeface="Calibri" panose="020F0502020204030204" pitchFamily="34" charset="0"/>
                        <a:cs typeface="Times New Roman" panose="02020603050405020304" pitchFamily="18" charset="0"/>
                      </a:rPr>
                      <m:t>𝜏</m:t>
                    </m:r>
                  </m:oMath>
                </a14:m>
                <a:r>
                  <a:rPr lang="en-US" sz="2400" i="1" u="sng" dirty="0">
                    <a:latin typeface="Calibri" panose="020F0502020204030204" pitchFamily="34" charset="0"/>
                    <a:ea typeface="Times New Roman" panose="02020603050405020304" pitchFamily="18" charset="0"/>
                    <a:cs typeface="Times New Roman" panose="02020603050405020304" pitchFamily="18" charset="0"/>
                  </a:rPr>
                  <a:t>) </a:t>
                </a:r>
                <a:endParaRPr lang="de-DE" sz="2400" b="1" dirty="0">
                  <a:solidFill>
                    <a:srgbClr val="0070C0"/>
                  </a:solidFill>
                </a:endParaRPr>
              </a:p>
            </p:txBody>
          </p:sp>
        </mc:Choice>
        <mc:Fallback xmlns="">
          <p:sp>
            <p:nvSpPr>
              <p:cNvPr id="5" name="Rechteck 4"/>
              <p:cNvSpPr>
                <a:spLocks noRot="1" noChangeAspect="1" noMove="1" noResize="1" noEditPoints="1" noAdjustHandles="1" noChangeArrowheads="1" noChangeShapeType="1" noTextEdit="1"/>
              </p:cNvSpPr>
              <p:nvPr/>
            </p:nvSpPr>
            <p:spPr>
              <a:xfrm>
                <a:off x="432408" y="1179385"/>
                <a:ext cx="5257786" cy="830997"/>
              </a:xfrm>
              <a:prstGeom prst="rect">
                <a:avLst/>
              </a:prstGeom>
              <a:blipFill>
                <a:blip r:embed="rId2"/>
                <a:stretch>
                  <a:fillRect l="-1856" t="-5839" r="-812" b="-1532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Rechteck 6"/>
              <p:cNvSpPr/>
              <p:nvPr/>
            </p:nvSpPr>
            <p:spPr>
              <a:xfrm>
                <a:off x="6267980" y="1179384"/>
                <a:ext cx="4612875" cy="830997"/>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[3a] Identification of Wealth </a:t>
                </a:r>
                <a:r>
                  <a:rPr lang="en-US"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Partial Wealth </a:t>
                </a:r>
                <a:r>
                  <a:rPr lang="en-US" sz="2400" i="1" u="sng" dirty="0">
                    <a:latin typeface="Calibri" panose="020F0502020204030204" pitchFamily="34" charset="0"/>
                    <a:ea typeface="Times New Roman" panose="02020603050405020304" pitchFamily="18" charset="0"/>
                    <a:cs typeface="Times New Roman" panose="02020603050405020304" pitchFamily="18" charset="0"/>
                  </a:rPr>
                  <a:t>baseline function (</a:t>
                </a:r>
                <a14:m>
                  <m:oMath xmlns:m="http://schemas.openxmlformats.org/officeDocument/2006/math">
                    <m:r>
                      <a:rPr lang="de-DE" sz="2400" i="1" u="sng">
                        <a:latin typeface="Cambria Math" panose="02040503050406030204" pitchFamily="18" charset="0"/>
                        <a:ea typeface="Calibri" panose="020F0502020204030204" pitchFamily="34" charset="0"/>
                        <a:cs typeface="Times New Roman" panose="02020603050405020304" pitchFamily="18" charset="0"/>
                      </a:rPr>
                      <m:t>𝜏</m:t>
                    </m:r>
                  </m:oMath>
                </a14:m>
                <a:r>
                  <a:rPr lang="en-US" sz="2400" i="1" u="sng" dirty="0">
                    <a:latin typeface="Calibri" panose="020F0502020204030204" pitchFamily="34" charset="0"/>
                    <a:ea typeface="Times New Roman" panose="02020603050405020304" pitchFamily="18" charset="0"/>
                    <a:cs typeface="Times New Roman" panose="02020603050405020304" pitchFamily="18" charset="0"/>
                  </a:rPr>
                  <a:t>) </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hteck 6"/>
              <p:cNvSpPr>
                <a:spLocks noRot="1" noChangeAspect="1" noMove="1" noResize="1" noEditPoints="1" noAdjustHandles="1" noChangeArrowheads="1" noChangeShapeType="1" noTextEdit="1"/>
              </p:cNvSpPr>
              <p:nvPr/>
            </p:nvSpPr>
            <p:spPr>
              <a:xfrm>
                <a:off x="6267980" y="1179384"/>
                <a:ext cx="4612875" cy="830997"/>
              </a:xfrm>
              <a:prstGeom prst="rect">
                <a:avLst/>
              </a:prstGeom>
              <a:blipFill>
                <a:blip r:embed="rId3"/>
                <a:stretch>
                  <a:fillRect l="-1982" t="-5839" r="-2510" b="-15328"/>
                </a:stretch>
              </a:blipFill>
            </p:spPr>
            <p:txBody>
              <a:bodyPr/>
              <a:lstStyle/>
              <a:p>
                <a:r>
                  <a:rPr lang="de-DE">
                    <a:noFill/>
                  </a:rPr>
                  <a:t> </a:t>
                </a:r>
              </a:p>
            </p:txBody>
          </p:sp>
        </mc:Fallback>
      </mc:AlternateContent>
      <p:graphicFrame>
        <p:nvGraphicFramePr>
          <p:cNvPr id="8" name="Diagramm 7"/>
          <p:cNvGraphicFramePr/>
          <p:nvPr/>
        </p:nvGraphicFramePr>
        <p:xfrm>
          <a:off x="6267980" y="2421264"/>
          <a:ext cx="5569459" cy="3319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Diagramm 8"/>
          <p:cNvGraphicFramePr/>
          <p:nvPr/>
        </p:nvGraphicFramePr>
        <p:xfrm>
          <a:off x="0" y="2421264"/>
          <a:ext cx="6061166" cy="33192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08779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10194" y="2010382"/>
            <a:ext cx="4680000" cy="410882"/>
          </a:xfrm>
          <a:prstGeom prst="rect">
            <a:avLst/>
          </a:prstGeom>
        </p:spPr>
        <p:txBody>
          <a:bodyPr>
            <a:spAutoFit/>
          </a:bodyPr>
          <a:lstStyle/>
          <a:p>
            <a:pPr marL="449580">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hteck 4"/>
              <p:cNvSpPr/>
              <p:nvPr/>
            </p:nvSpPr>
            <p:spPr>
              <a:xfrm>
                <a:off x="378823" y="1146438"/>
                <a:ext cx="5326651" cy="830997"/>
              </a:xfrm>
              <a:prstGeom prst="rect">
                <a:avLst/>
              </a:prstGeom>
            </p:spPr>
            <p:txBody>
              <a:bodyPr wrap="non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[3b] Identification of Poverty </a:t>
                </a:r>
                <a:r>
                  <a:rPr lang="en-US"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p>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Partial Deprivation </a:t>
                </a:r>
                <a:r>
                  <a:rPr lang="en-US" sz="2400" i="1" u="sng" dirty="0">
                    <a:latin typeface="Calibri" panose="020F0502020204030204" pitchFamily="34" charset="0"/>
                    <a:ea typeface="Times New Roman" panose="02020603050405020304" pitchFamily="18" charset="0"/>
                    <a:cs typeface="Times New Roman" panose="02020603050405020304" pitchFamily="18" charset="0"/>
                  </a:rPr>
                  <a:t>shape of the slope (</a:t>
                </a:r>
                <a14:m>
                  <m:oMath xmlns:m="http://schemas.openxmlformats.org/officeDocument/2006/math">
                    <m:r>
                      <a:rPr lang="de-DE" sz="2400" i="1" u="sng">
                        <a:latin typeface="Cambria Math" panose="02040503050406030204" pitchFamily="18" charset="0"/>
                        <a:ea typeface="Calibri" panose="020F0502020204030204" pitchFamily="34" charset="0"/>
                        <a:cs typeface="Times New Roman" panose="02020603050405020304" pitchFamily="18" charset="0"/>
                      </a:rPr>
                      <m:t>𝜀</m:t>
                    </m:r>
                  </m:oMath>
                </a14:m>
                <a:r>
                  <a:rPr lang="en-US" sz="2400" i="1" u="sng" dirty="0">
                    <a:latin typeface="Calibri" panose="020F0502020204030204" pitchFamily="34" charset="0"/>
                    <a:ea typeface="Times New Roman" panose="02020603050405020304" pitchFamily="18" charset="0"/>
                    <a:cs typeface="Times New Roman" panose="02020603050405020304" pitchFamily="18" charset="0"/>
                  </a:rPr>
                  <a:t>)</a:t>
                </a:r>
                <a:endParaRPr lang="de-DE" sz="2400" b="1" dirty="0">
                  <a:solidFill>
                    <a:srgbClr val="0070C0"/>
                  </a:solidFill>
                </a:endParaRPr>
              </a:p>
            </p:txBody>
          </p:sp>
        </mc:Choice>
        <mc:Fallback xmlns="">
          <p:sp>
            <p:nvSpPr>
              <p:cNvPr id="5" name="Rechteck 4"/>
              <p:cNvSpPr>
                <a:spLocks noRot="1" noChangeAspect="1" noMove="1" noResize="1" noEditPoints="1" noAdjustHandles="1" noChangeArrowheads="1" noChangeShapeType="1" noTextEdit="1"/>
              </p:cNvSpPr>
              <p:nvPr/>
            </p:nvSpPr>
            <p:spPr>
              <a:xfrm>
                <a:off x="378823" y="1146438"/>
                <a:ext cx="5326651" cy="830997"/>
              </a:xfrm>
              <a:prstGeom prst="rect">
                <a:avLst/>
              </a:prstGeom>
              <a:blipFill>
                <a:blip r:embed="rId2"/>
                <a:stretch>
                  <a:fillRect l="-1716" t="-5882" r="-801" b="-1617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Rechteck 6"/>
              <p:cNvSpPr/>
              <p:nvPr/>
            </p:nvSpPr>
            <p:spPr>
              <a:xfrm>
                <a:off x="6165669" y="1146437"/>
                <a:ext cx="4735667" cy="830997"/>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[3b] Identification of Wealth </a:t>
                </a:r>
                <a:r>
                  <a:rPr lang="en-US"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Partial Wealth </a:t>
                </a:r>
                <a:r>
                  <a:rPr lang="en-US" sz="2400" i="1" u="sng" dirty="0">
                    <a:latin typeface="Calibri" panose="020F0502020204030204" pitchFamily="34" charset="0"/>
                    <a:ea typeface="Times New Roman" panose="02020603050405020304" pitchFamily="18" charset="0"/>
                    <a:cs typeface="Times New Roman" panose="02020603050405020304" pitchFamily="18" charset="0"/>
                  </a:rPr>
                  <a:t>shape of the slope (</a:t>
                </a:r>
                <a14:m>
                  <m:oMath xmlns:m="http://schemas.openxmlformats.org/officeDocument/2006/math">
                    <m:r>
                      <a:rPr lang="de-DE" sz="2400" i="1" u="sng">
                        <a:latin typeface="Cambria Math" panose="02040503050406030204" pitchFamily="18" charset="0"/>
                        <a:ea typeface="Calibri" panose="020F0502020204030204" pitchFamily="34" charset="0"/>
                        <a:cs typeface="Times New Roman" panose="02020603050405020304" pitchFamily="18" charset="0"/>
                      </a:rPr>
                      <m:t>𝜀</m:t>
                    </m:r>
                  </m:oMath>
                </a14:m>
                <a:r>
                  <a:rPr lang="en-US" sz="2400" i="1" u="sng" dirty="0">
                    <a:latin typeface="Calibri" panose="020F0502020204030204" pitchFamily="34" charset="0"/>
                    <a:ea typeface="Times New Roman" panose="02020603050405020304" pitchFamily="18" charset="0"/>
                    <a:cs typeface="Times New Roman" panose="02020603050405020304" pitchFamily="18" charset="0"/>
                  </a:rPr>
                  <a:t>)</a:t>
                </a:r>
                <a:endParaRPr lang="de-DE"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hteck 6"/>
              <p:cNvSpPr>
                <a:spLocks noRot="1" noChangeAspect="1" noMove="1" noResize="1" noEditPoints="1" noAdjustHandles="1" noChangeArrowheads="1" noChangeShapeType="1" noTextEdit="1"/>
              </p:cNvSpPr>
              <p:nvPr/>
            </p:nvSpPr>
            <p:spPr>
              <a:xfrm>
                <a:off x="6165669" y="1146437"/>
                <a:ext cx="4735667" cy="830997"/>
              </a:xfrm>
              <a:prstGeom prst="rect">
                <a:avLst/>
              </a:prstGeom>
              <a:blipFill>
                <a:blip r:embed="rId3"/>
                <a:stretch>
                  <a:fillRect l="-1931" t="-5882" r="-1287" b="-16176"/>
                </a:stretch>
              </a:blipFill>
            </p:spPr>
            <p:txBody>
              <a:bodyPr/>
              <a:lstStyle/>
              <a:p>
                <a:r>
                  <a:rPr lang="de-DE">
                    <a:noFill/>
                  </a:rPr>
                  <a:t> </a:t>
                </a:r>
              </a:p>
            </p:txBody>
          </p:sp>
        </mc:Fallback>
      </mc:AlternateContent>
      <p:graphicFrame>
        <p:nvGraphicFramePr>
          <p:cNvPr id="6" name="Diagramm 5"/>
          <p:cNvGraphicFramePr/>
          <p:nvPr/>
        </p:nvGraphicFramePr>
        <p:xfrm>
          <a:off x="6165669" y="2010380"/>
          <a:ext cx="5460274" cy="32806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Diagramm 10"/>
          <p:cNvGraphicFramePr/>
          <p:nvPr/>
        </p:nvGraphicFramePr>
        <p:xfrm>
          <a:off x="378823" y="2010382"/>
          <a:ext cx="5786846" cy="324770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276225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p:cNvGraphicFramePr/>
          <p:nvPr/>
        </p:nvGraphicFramePr>
        <p:xfrm>
          <a:off x="1645920" y="1721737"/>
          <a:ext cx="7754112" cy="4424998"/>
        </p:xfrm>
        <a:graphic>
          <a:graphicData uri="http://schemas.openxmlformats.org/drawingml/2006/chart">
            <c:chart xmlns:c="http://schemas.openxmlformats.org/drawingml/2006/chart" xmlns:r="http://schemas.openxmlformats.org/officeDocument/2006/relationships" r:id="rId2"/>
          </a:graphicData>
        </a:graphic>
      </p:graphicFrame>
      <p:sp>
        <p:nvSpPr>
          <p:cNvPr id="2" name="Rechteck 1"/>
          <p:cNvSpPr/>
          <p:nvPr/>
        </p:nvSpPr>
        <p:spPr>
          <a:xfrm>
            <a:off x="1645920" y="425698"/>
            <a:ext cx="8444011" cy="954107"/>
          </a:xfrm>
          <a:prstGeom prst="rect">
            <a:avLst/>
          </a:prstGeom>
        </p:spPr>
        <p:txBody>
          <a:bodyPr wrap="square">
            <a:sp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Distribution of conventional poverty rates (60%med) and partial deprivation rates in Germany, 2009-2013</a:t>
            </a:r>
            <a:endParaRPr lang="de-DE" sz="2800" dirty="0"/>
          </a:p>
        </p:txBody>
      </p:sp>
      <p:sp>
        <p:nvSpPr>
          <p:cNvPr id="3" name="Rechteck 2"/>
          <p:cNvSpPr/>
          <p:nvPr/>
        </p:nvSpPr>
        <p:spPr>
          <a:xfrm>
            <a:off x="1645920" y="6488668"/>
            <a:ext cx="8528304" cy="369332"/>
          </a:xfrm>
          <a:prstGeom prst="rect">
            <a:avLst/>
          </a:prstGeom>
        </p:spPr>
        <p:txBody>
          <a:bodyPr wrap="square">
            <a:spAutoFit/>
          </a:bodyPr>
          <a:lstStyle/>
          <a:p>
            <a:pPr>
              <a:spcAft>
                <a:spcPts val="600"/>
              </a:spcAft>
            </a:pPr>
            <a:r>
              <a:rPr lang="en-US" dirty="0">
                <a:solidFill>
                  <a:srgbClr val="4F81BD"/>
                </a:solidFill>
                <a:latin typeface="Calibri" panose="020F0502020204030204" pitchFamily="34" charset="0"/>
                <a:ea typeface="Calibri" panose="020F0502020204030204" pitchFamily="34" charset="0"/>
                <a:cs typeface="Times New Roman" panose="02020603050405020304" pitchFamily="18" charset="0"/>
              </a:rPr>
              <a:t>SOEPv31l (2010-2013); z=60%med. </a:t>
            </a:r>
            <a:r>
              <a:rPr lang="en-US" dirty="0" err="1">
                <a:solidFill>
                  <a:srgbClr val="4F81BD"/>
                </a:solidFill>
                <a:latin typeface="Calibri" panose="020F0502020204030204" pitchFamily="34" charset="0"/>
                <a:ea typeface="Calibri" panose="020F0502020204030204" pitchFamily="34" charset="0"/>
                <a:cs typeface="Times New Roman" panose="02020603050405020304" pitchFamily="18" charset="0"/>
              </a:rPr>
              <a:t>pd</a:t>
            </a:r>
            <a:r>
              <a:rPr lang="en-US" dirty="0">
                <a:solidFill>
                  <a:srgbClr val="4F81BD"/>
                </a:solidFill>
                <a:latin typeface="Calibri" panose="020F0502020204030204" pitchFamily="34" charset="0"/>
                <a:ea typeface="Calibri" panose="020F0502020204030204" pitchFamily="34" charset="0"/>
                <a:cs typeface="Times New Roman" panose="02020603050405020304" pitchFamily="18" charset="0"/>
              </a:rPr>
              <a:t>: τ=2.0246, b=5/3, u=med, </a:t>
            </a:r>
            <a:r>
              <a:rPr lang="en-US" dirty="0" err="1">
                <a:solidFill>
                  <a:srgbClr val="4F81BD"/>
                </a:solidFill>
                <a:latin typeface="Calibri" panose="020F0502020204030204" pitchFamily="34" charset="0"/>
                <a:ea typeface="Calibri" panose="020F0502020204030204" pitchFamily="34" charset="0"/>
                <a:cs typeface="Times New Roman" panose="02020603050405020304" pitchFamily="18" charset="0"/>
              </a:rPr>
              <a:t>lim_u</a:t>
            </a:r>
            <a:r>
              <a:rPr lang="en-US" dirty="0">
                <a:solidFill>
                  <a:srgbClr val="4F81BD"/>
                </a:solidFill>
                <a:latin typeface="Calibri" panose="020F0502020204030204" pitchFamily="34" charset="0"/>
                <a:ea typeface="Calibri" panose="020F0502020204030204" pitchFamily="34" charset="0"/>
                <a:cs typeface="Times New Roman" panose="02020603050405020304" pitchFamily="18" charset="0"/>
              </a:rPr>
              <a:t>=0.01.  </a:t>
            </a:r>
            <a:endParaRPr lang="de-DE" b="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8890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0" y="2889314"/>
            <a:ext cx="10515600" cy="2852737"/>
          </a:xfrm>
        </p:spPr>
        <p:txBody>
          <a:bodyPr>
            <a:normAutofit/>
          </a:bodyPr>
          <a:lstStyle/>
          <a:p>
            <a:pPr algn="r"/>
            <a:r>
              <a:rPr lang="en-US" sz="4000" i="1" dirty="0"/>
              <a:t>Aggregation of Partial Deprivation</a:t>
            </a:r>
            <a:br>
              <a:rPr lang="en-US" sz="4000" i="1" dirty="0"/>
            </a:br>
            <a:r>
              <a:rPr lang="en-US" sz="4000" i="1" dirty="0"/>
              <a:t>Aggregation of Partial Wealth</a:t>
            </a:r>
            <a:br>
              <a:rPr lang="en-US" dirty="0"/>
            </a:br>
            <a:endParaRPr lang="de-DE" dirty="0"/>
          </a:p>
        </p:txBody>
      </p:sp>
    </p:spTree>
    <p:extLst>
      <p:ext uri="{BB962C8B-B14F-4D97-AF65-F5344CB8AC3E}">
        <p14:creationId xmlns:p14="http://schemas.microsoft.com/office/powerpoint/2010/main" val="2137272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06766B157EE934D95A5F8357C97D7A7" ma:contentTypeVersion="22" ma:contentTypeDescription="Ein neues Dokument erstellen." ma:contentTypeScope="" ma:versionID="d2753bbad5d24355f0ec46ca7f4cc2d6">
  <xsd:schema xmlns:xsd="http://www.w3.org/2001/XMLSchema" xmlns:xs="http://www.w3.org/2001/XMLSchema" xmlns:p="http://schemas.microsoft.com/office/2006/metadata/properties" xmlns:ns2="eb43cea4-4eaf-4ff4-bf63-fcd0a2d5c94d" xmlns:ns3="aef7b3ac-7c36-4c21-97ba-af6c7e181d89" targetNamespace="http://schemas.microsoft.com/office/2006/metadata/properties" ma:root="true" ma:fieldsID="685455caef59b56497977ace22a3872a" ns2:_="" ns3:_="">
    <xsd:import namespace="eb43cea4-4eaf-4ff4-bf63-fcd0a2d5c94d"/>
    <xsd:import namespace="aef7b3ac-7c36-4c21-97ba-af6c7e181d8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3:SharedWithUsers" minOccurs="0"/>
                <xsd:element ref="ns3:SharedWithDetails" minOccurs="0"/>
                <xsd:element ref="ns2:MediaServiceSearchProperties" minOccurs="0"/>
                <xsd:element ref="ns2:Kunde" minOccurs="0"/>
                <xsd:element ref="ns2:Aktuell" minOccurs="0"/>
                <xsd:element ref="ns2:Limit" minOccurs="0"/>
                <xsd:element ref="ns2:Bonit_x00e4_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43cea4-4eaf-4ff4-bf63-fcd0a2d5c9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45f152ef-a07f-450c-9d02-56c3928aed0c"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Kunde" ma:index="26" nillable="true" ma:displayName="Kunde" ma:format="Dropdown" ma:internalName="Kunde">
      <xsd:simpleType>
        <xsd:restriction base="dms:Text">
          <xsd:maxLength value="255"/>
        </xsd:restriction>
      </xsd:simpleType>
    </xsd:element>
    <xsd:element name="Aktuell" ma:index="27" nillable="true" ma:displayName="Aktuell" ma:default="1" ma:format="Dropdown" ma:internalName="Aktuell">
      <xsd:simpleType>
        <xsd:restriction base="dms:Boolean"/>
      </xsd:simpleType>
    </xsd:element>
    <xsd:element name="Limit" ma:index="28" nillable="true" ma:displayName="Limit" ma:decimals="0" ma:description="Empfohlenes Kreditlimit von CreditReform" ma:format="Dropdown" ma:internalName="Limit" ma:percentage="FALSE">
      <xsd:simpleType>
        <xsd:restriction base="dms:Number"/>
      </xsd:simpleType>
    </xsd:element>
    <xsd:element name="Bonit_x00e4_t" ma:index="29" nillable="true" ma:displayName="Bonität" ma:decimals="0" ma:description="Bonitätsindex von CreditReform 100 (sehr gut) - 600 (sehr schlecht)" ma:format="Dropdown" ma:internalName="Bonit_x00e4_t"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aef7b3ac-7c36-4c21-97ba-af6c7e181d89"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bebb21d-a2cf-4fe2-b228-1d71278e8a0b}" ma:internalName="TaxCatchAll" ma:showField="CatchAllData" ma:web="aef7b3ac-7c36-4c21-97ba-af6c7e181d8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ktuell xmlns="eb43cea4-4eaf-4ff4-bf63-fcd0a2d5c94d">true</Aktuell>
    <Kunde xmlns="eb43cea4-4eaf-4ff4-bf63-fcd0a2d5c94d" xsi:nil="true"/>
    <Bonit_x00e4_t xmlns="eb43cea4-4eaf-4ff4-bf63-fcd0a2d5c94d" xsi:nil="true"/>
    <Limit xmlns="eb43cea4-4eaf-4ff4-bf63-fcd0a2d5c94d" xsi:nil="true"/>
    <lcf76f155ced4ddcb4097134ff3c332f xmlns="eb43cea4-4eaf-4ff4-bf63-fcd0a2d5c94d">
      <Terms xmlns="http://schemas.microsoft.com/office/infopath/2007/PartnerControls"/>
    </lcf76f155ced4ddcb4097134ff3c332f>
    <TaxCatchAll xmlns="aef7b3ac-7c36-4c21-97ba-af6c7e181d89" xsi:nil="true"/>
  </documentManagement>
</p:properties>
</file>

<file path=customXml/itemProps1.xml><?xml version="1.0" encoding="utf-8"?>
<ds:datastoreItem xmlns:ds="http://schemas.openxmlformats.org/officeDocument/2006/customXml" ds:itemID="{2FC46D6C-166B-40C2-BEEA-52A7B40BFE9D}"/>
</file>

<file path=customXml/itemProps2.xml><?xml version="1.0" encoding="utf-8"?>
<ds:datastoreItem xmlns:ds="http://schemas.openxmlformats.org/officeDocument/2006/customXml" ds:itemID="{E3D96EEE-62E1-4D3F-BED1-4F3C7487BBB4}"/>
</file>

<file path=customXml/itemProps3.xml><?xml version="1.0" encoding="utf-8"?>
<ds:datastoreItem xmlns:ds="http://schemas.openxmlformats.org/officeDocument/2006/customXml" ds:itemID="{F7EF0FF5-FAE2-4583-9D98-259F60DA6F3B}"/>
</file>

<file path=docProps/app.xml><?xml version="1.0" encoding="utf-8"?>
<Properties xmlns="http://schemas.openxmlformats.org/officeDocument/2006/extended-properties" xmlns:vt="http://schemas.openxmlformats.org/officeDocument/2006/docPropsVTypes">
  <TotalTime>0</TotalTime>
  <Words>11308</Words>
  <Application>Microsoft Office PowerPoint</Application>
  <PresentationFormat>Breitbild</PresentationFormat>
  <Paragraphs>993</Paragraphs>
  <Slides>109</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109</vt:i4>
      </vt:variant>
    </vt:vector>
  </HeadingPairs>
  <TitlesOfParts>
    <vt:vector size="118" baseType="lpstr">
      <vt:lpstr>MS PGothic</vt:lpstr>
      <vt:lpstr>Arial</vt:lpstr>
      <vt:lpstr>Calibri</vt:lpstr>
      <vt:lpstr>Calibri Light</vt:lpstr>
      <vt:lpstr>Cambria Math</vt:lpstr>
      <vt:lpstr>Courier New</vt:lpstr>
      <vt:lpstr>Times New Roman</vt:lpstr>
      <vt:lpstr>Wingdings</vt:lpstr>
      <vt:lpstr>Office Theme</vt:lpstr>
      <vt:lpstr>Multi-Dimensional  Well-Being, Deprivation, and Inequality   Peter Krause</vt:lpstr>
      <vt:lpstr>Outline</vt:lpstr>
      <vt:lpstr>Framing  </vt:lpstr>
      <vt:lpstr>PowerPoint-Präsentation</vt:lpstr>
      <vt:lpstr>PowerPoint-Präsentation</vt:lpstr>
      <vt:lpstr>PowerPoint-Präsentation</vt:lpstr>
      <vt:lpstr>PowerPoint-Präsentation</vt:lpstr>
      <vt:lpstr>PowerPoint-Präsentation</vt:lpstr>
      <vt:lpstr>MPI | MWI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 | K | GG         GINI Indices  </vt:lpstr>
      <vt:lpstr>GINI Indices  </vt:lpstr>
      <vt:lpstr>PowerPoint-Präsentation</vt:lpstr>
      <vt:lpstr>PowerPoint-Präsentation</vt:lpstr>
      <vt:lpstr>PowerPoint-Präsentation</vt:lpstr>
      <vt:lpstr>PowerPoint-Präsentation</vt:lpstr>
      <vt:lpstr>PowerPoint-Präsentation</vt:lpstr>
      <vt:lpstr>M|K-dimensional Gini SubIndices   </vt:lpstr>
      <vt:lpstr>PowerPoint-Präsentation</vt:lpstr>
      <vt:lpstr>PowerPoint-Präsentation</vt:lpstr>
      <vt:lpstr>Horizontal Inequalities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Programs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Tools</vt:lpstr>
      <vt:lpstr>PowerPoint-Präsentation</vt:lpstr>
      <vt:lpstr>PowerPoint-Präsentation</vt:lpstr>
      <vt:lpstr>Outlook | Discussion  </vt:lpstr>
      <vt:lpstr>PowerPoint-Präsentation</vt:lpstr>
      <vt:lpstr>Thank You  </vt:lpstr>
      <vt:lpstr>PowerPoint-Präsentation</vt:lpstr>
      <vt:lpstr>PowerPoint-Präsentation</vt:lpstr>
      <vt:lpstr>PowerPoint-Präsentation</vt:lpstr>
      <vt:lpstr>Methods – Gini-based Indices    </vt:lpstr>
      <vt:lpstr>Data and Indicators  </vt:lpstr>
      <vt:lpstr>PowerPoint-Präsentation</vt:lpstr>
      <vt:lpstr>PowerPoint-Präsentation</vt:lpstr>
      <vt:lpstr>PowerPoint-Präsentation</vt:lpstr>
      <vt:lpstr>PowerPoint-Präsentation</vt:lpstr>
      <vt:lpstr>PowerPoint-Präsentation</vt:lpstr>
      <vt:lpstr>PowerPoint-Präsentation</vt:lpstr>
      <vt:lpstr>Results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Discussion  </vt:lpstr>
      <vt:lpstr>PowerPoint-Präsentation</vt:lpstr>
      <vt:lpstr>PowerPoint-Präsentation</vt:lpstr>
      <vt:lpstr>Thank You  </vt:lpstr>
      <vt:lpstr>Methods </vt:lpstr>
      <vt:lpstr>PowerPoint-Präsentation</vt:lpstr>
      <vt:lpstr>PowerPoint-Präsentation</vt:lpstr>
      <vt:lpstr>Identification of Partial Deprivation Identification of Partial Wealth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Aggregation of Partial Deprivation Aggregation of Partial Wealth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DIW Berlin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Partial Deprivation A contribution to the identification and aggregation of income based uni- and multidimensional poverty applications  Peter Krause</dc:title>
  <dc:creator>Kleinschlömer, Pauline</dc:creator>
  <cp:lastModifiedBy>Peter Krause</cp:lastModifiedBy>
  <cp:revision>490</cp:revision>
  <cp:lastPrinted>2019-09-02T08:11:40Z</cp:lastPrinted>
  <dcterms:created xsi:type="dcterms:W3CDTF">2017-09-14T08:30:10Z</dcterms:created>
  <dcterms:modified xsi:type="dcterms:W3CDTF">2024-06-07T06:25:12Z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0x010100706766B157EE934D95A5F8357C97D7A7</vt:lpwstr>
  </property>
</Properties>
</file>