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4" r:id="rId2"/>
  </p:sldMasterIdLst>
  <p:notesMasterIdLst>
    <p:notesMasterId r:id="rId18"/>
  </p:notesMasterIdLst>
  <p:sldIdLst>
    <p:sldId id="256" r:id="rId3"/>
    <p:sldId id="306" r:id="rId4"/>
    <p:sldId id="302" r:id="rId5"/>
    <p:sldId id="305" r:id="rId6"/>
    <p:sldId id="275" r:id="rId7"/>
    <p:sldId id="266" r:id="rId8"/>
    <p:sldId id="287" r:id="rId9"/>
    <p:sldId id="299" r:id="rId10"/>
    <p:sldId id="315" r:id="rId11"/>
    <p:sldId id="316" r:id="rId12"/>
    <p:sldId id="293" r:id="rId13"/>
    <p:sldId id="280" r:id="rId14"/>
    <p:sldId id="298" r:id="rId15"/>
    <p:sldId id="310" r:id="rId16"/>
    <p:sldId id="294" r:id="rId17"/>
  </p:sldIdLst>
  <p:sldSz cx="12192000" cy="6858000"/>
  <p:notesSz cx="10234613" cy="7104063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CECD7"/>
    <a:srgbClr val="FFFFFF"/>
    <a:srgbClr val="FFC000"/>
    <a:srgbClr val="FF5B5B"/>
    <a:srgbClr val="A1A1A1"/>
    <a:srgbClr val="AEAEAE"/>
    <a:srgbClr val="000080"/>
    <a:srgbClr val="91D462"/>
    <a:srgbClr val="83A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3" autoAdjust="0"/>
    <p:restoredTop sz="92447" autoAdjust="0"/>
  </p:normalViewPr>
  <p:slideViewPr>
    <p:cSldViewPr>
      <p:cViewPr varScale="1">
        <p:scale>
          <a:sx n="58" d="100"/>
          <a:sy n="58" d="100"/>
        </p:scale>
        <p:origin x="1000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434999" cy="356849"/>
          </a:xfrm>
          <a:prstGeom prst="rect">
            <a:avLst/>
          </a:prstGeom>
        </p:spPr>
        <p:txBody>
          <a:bodyPr vert="horz" lIns="83206" tIns="41603" rIns="83206" bIns="41603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6950" y="0"/>
            <a:ext cx="4434999" cy="356849"/>
          </a:xfrm>
          <a:prstGeom prst="rect">
            <a:avLst/>
          </a:prstGeom>
        </p:spPr>
        <p:txBody>
          <a:bodyPr vert="horz" lIns="83206" tIns="41603" rIns="83206" bIns="41603" rtlCol="0"/>
          <a:lstStyle>
            <a:lvl1pPr algn="r">
              <a:defRPr sz="1100"/>
            </a:lvl1pPr>
          </a:lstStyle>
          <a:p>
            <a:fld id="{162AE5C4-FE7C-460D-84A0-7E17EB75EAC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206" tIns="41603" rIns="83206" bIns="4160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3462" y="3418832"/>
            <a:ext cx="8187690" cy="2797224"/>
          </a:xfrm>
          <a:prstGeom prst="rect">
            <a:avLst/>
          </a:prstGeom>
        </p:spPr>
        <p:txBody>
          <a:bodyPr vert="horz" lIns="83206" tIns="41603" rIns="83206" bIns="41603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747217"/>
            <a:ext cx="4434999" cy="356848"/>
          </a:xfrm>
          <a:prstGeom prst="rect">
            <a:avLst/>
          </a:prstGeom>
        </p:spPr>
        <p:txBody>
          <a:bodyPr vert="horz" lIns="83206" tIns="41603" rIns="83206" bIns="41603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6950" y="6747217"/>
            <a:ext cx="4434999" cy="356848"/>
          </a:xfrm>
          <a:prstGeom prst="rect">
            <a:avLst/>
          </a:prstGeom>
        </p:spPr>
        <p:txBody>
          <a:bodyPr vert="horz" lIns="83206" tIns="41603" rIns="83206" bIns="41603" rtlCol="0" anchor="b"/>
          <a:lstStyle>
            <a:lvl1pPr algn="r">
              <a:defRPr sz="1100"/>
            </a:lvl1pPr>
          </a:lstStyle>
          <a:p>
            <a:fld id="{BDE0D3FF-E568-4F10-9E3D-F37B208EFB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7094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0D3FF-E568-4F10-9E3D-F37B208EFB7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344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gives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ado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: a </a:t>
            </a:r>
            <a:r>
              <a:rPr lang="de-DE" dirty="0" err="1"/>
              <a:t>report</a:t>
            </a:r>
            <a:endParaRPr lang="de-DE" dirty="0"/>
          </a:p>
          <a:p>
            <a:endParaRPr lang="de-DE" dirty="0"/>
          </a:p>
          <a:p>
            <a:r>
              <a:rPr lang="de-DE" dirty="0"/>
              <a:t>Think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report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readme</a:t>
            </a:r>
            <a:r>
              <a:rPr lang="de-DE" dirty="0"/>
              <a:t>-file. </a:t>
            </a:r>
          </a:p>
          <a:p>
            <a:endParaRPr lang="de-DE" dirty="0"/>
          </a:p>
          <a:p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contains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was </a:t>
            </a:r>
            <a:r>
              <a:rPr lang="de-DE" dirty="0" err="1"/>
              <a:t>conducted</a:t>
            </a:r>
            <a:r>
              <a:rPr lang="de-DE" dirty="0"/>
              <a:t>, on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,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took</a:t>
            </a:r>
            <a:r>
              <a:rPr lang="de-DE" dirty="0"/>
              <a:t>,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setting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, etc.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0D3FF-E568-4F10-9E3D-F37B208EFB7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912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Background: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Meta-research </a:t>
            </a:r>
            <a:r>
              <a:rPr lang="de-DE" dirty="0" err="1"/>
              <a:t>project</a:t>
            </a:r>
            <a:r>
              <a:rPr lang="de-DE" dirty="0"/>
              <a:t>, </a:t>
            </a:r>
            <a:r>
              <a:rPr lang="de-DE" dirty="0" err="1"/>
              <a:t>aiming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reproduce</a:t>
            </a:r>
            <a:r>
              <a:rPr lang="de-DE" dirty="0"/>
              <a:t> 100 </a:t>
            </a:r>
            <a:r>
              <a:rPr lang="de-DE" dirty="0" err="1"/>
              <a:t>published</a:t>
            </a:r>
            <a:r>
              <a:rPr lang="de-DE" dirty="0"/>
              <a:t> social </a:t>
            </a:r>
            <a:r>
              <a:rPr lang="de-DE" dirty="0" err="1"/>
              <a:t>science</a:t>
            </a:r>
            <a:r>
              <a:rPr lang="de-DE" dirty="0"/>
              <a:t> </a:t>
            </a:r>
            <a:r>
              <a:rPr lang="de-DE" dirty="0" err="1"/>
              <a:t>studies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Specifically</a:t>
            </a:r>
            <a:r>
              <a:rPr lang="de-DE" dirty="0"/>
              <a:t>, </a:t>
            </a:r>
            <a:r>
              <a:rPr lang="de-DE" dirty="0" err="1"/>
              <a:t>studies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ESS </a:t>
            </a:r>
            <a:r>
              <a:rPr lang="de-DE" dirty="0" err="1"/>
              <a:t>data</a:t>
            </a:r>
            <a:r>
              <a:rPr lang="de-DE" dirty="0"/>
              <a:t> for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obtained</a:t>
            </a:r>
            <a:r>
              <a:rPr lang="de-DE" dirty="0"/>
              <a:t> original </a:t>
            </a:r>
            <a:r>
              <a:rPr lang="de-DE" dirty="0" err="1"/>
              <a:t>analysis</a:t>
            </a:r>
            <a:r>
              <a:rPr lang="de-DE" dirty="0"/>
              <a:t> code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Further </a:t>
            </a:r>
            <a:r>
              <a:rPr lang="de-DE" dirty="0" err="1"/>
              <a:t>restriction</a:t>
            </a:r>
            <a:r>
              <a:rPr lang="de-DE" dirty="0"/>
              <a:t>: Studies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Stata</a:t>
            </a:r>
            <a:r>
              <a:rPr lang="de-DE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err="1"/>
              <a:t>Results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 </a:t>
            </a:r>
            <a:r>
              <a:rPr lang="de-DE" dirty="0" err="1"/>
              <a:t>sizeable</a:t>
            </a:r>
            <a:r>
              <a:rPr lang="de-DE" dirty="0"/>
              <a:t> </a:t>
            </a:r>
            <a:r>
              <a:rPr lang="de-DE" dirty="0" err="1"/>
              <a:t>share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, </a:t>
            </a:r>
            <a:r>
              <a:rPr lang="de-DE" dirty="0" err="1"/>
              <a:t>almost</a:t>
            </a:r>
            <a:r>
              <a:rPr lang="de-DE" dirty="0"/>
              <a:t> 20%,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fails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code </a:t>
            </a:r>
            <a:r>
              <a:rPr lang="de-DE" dirty="0" err="1"/>
              <a:t>execution</a:t>
            </a:r>
            <a:r>
              <a:rPr lang="de-DE" dirty="0"/>
              <a:t> </a:t>
            </a:r>
            <a:r>
              <a:rPr lang="de-DE" dirty="0" err="1"/>
              <a:t>despite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fact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and code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remaining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, 13 </a:t>
            </a:r>
            <a:r>
              <a:rPr lang="de-DE" dirty="0" err="1"/>
              <a:t>yield</a:t>
            </a:r>
            <a:r>
              <a:rPr lang="de-DE" dirty="0"/>
              <a:t> different </a:t>
            </a:r>
            <a:r>
              <a:rPr lang="de-DE" dirty="0" err="1"/>
              <a:t>results</a:t>
            </a:r>
            <a:r>
              <a:rPr lang="de-DE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leaves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reproducibiltiy</a:t>
            </a:r>
            <a:r>
              <a:rPr lang="de-DE" dirty="0"/>
              <a:t> rate </a:t>
            </a:r>
            <a:r>
              <a:rPr lang="de-DE" dirty="0" err="1"/>
              <a:t>of</a:t>
            </a:r>
            <a:r>
              <a:rPr lang="de-DE" dirty="0"/>
              <a:t> 69%. But </a:t>
            </a:r>
            <a:r>
              <a:rPr lang="de-DE" dirty="0" err="1"/>
              <a:t>don‘t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too</a:t>
            </a:r>
            <a:r>
              <a:rPr lang="de-DE" dirty="0"/>
              <a:t> </a:t>
            </a:r>
            <a:r>
              <a:rPr lang="de-DE" dirty="0" err="1"/>
              <a:t>excited</a:t>
            </a:r>
            <a:r>
              <a:rPr lang="de-DE" dirty="0"/>
              <a:t>: More </a:t>
            </a:r>
            <a:r>
              <a:rPr lang="de-DE" dirty="0" err="1"/>
              <a:t>than</a:t>
            </a:r>
            <a:r>
              <a:rPr lang="de-DE" dirty="0"/>
              <a:t> a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 </a:t>
            </a:r>
            <a:r>
              <a:rPr lang="de-DE" dirty="0" err="1"/>
              <a:t>started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 </a:t>
            </a:r>
            <a:r>
              <a:rPr lang="de-DE" dirty="0" err="1"/>
              <a:t>pre-processed</a:t>
            </a:r>
            <a:r>
              <a:rPr lang="de-DE" dirty="0"/>
              <a:t> </a:t>
            </a:r>
            <a:r>
              <a:rPr lang="de-DE" dirty="0" err="1"/>
              <a:t>version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ESS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not trace back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raw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. In an extreme </a:t>
            </a:r>
            <a:r>
              <a:rPr lang="de-DE" dirty="0" err="1"/>
              <a:t>case</a:t>
            </a:r>
            <a:r>
              <a:rPr lang="de-DE" dirty="0"/>
              <a:t>,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 </a:t>
            </a:r>
            <a:r>
              <a:rPr lang="de-DE" dirty="0" err="1"/>
              <a:t>loaded</a:t>
            </a:r>
            <a:r>
              <a:rPr lang="de-DE" dirty="0"/>
              <a:t> an </a:t>
            </a:r>
            <a:r>
              <a:rPr lang="de-DE" dirty="0" err="1"/>
              <a:t>opaque</a:t>
            </a:r>
            <a:r>
              <a:rPr lang="de-DE" dirty="0"/>
              <a:t> </a:t>
            </a:r>
            <a:r>
              <a:rPr lang="de-DE" dirty="0" err="1"/>
              <a:t>dataset</a:t>
            </a:r>
            <a:r>
              <a:rPr lang="de-DE" dirty="0"/>
              <a:t> and ran a </a:t>
            </a:r>
            <a:r>
              <a:rPr lang="de-DE" dirty="0" err="1"/>
              <a:t>couple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regressions</a:t>
            </a: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Interpretation: </a:t>
            </a:r>
            <a:r>
              <a:rPr lang="de-DE" dirty="0" err="1"/>
              <a:t>What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A: </a:t>
            </a:r>
            <a:r>
              <a:rPr lang="de-DE" dirty="0" err="1"/>
              <a:t>It‘s</a:t>
            </a:r>
            <a:r>
              <a:rPr lang="de-DE" dirty="0"/>
              <a:t> </a:t>
            </a:r>
            <a:r>
              <a:rPr lang="de-DE" dirty="0" err="1"/>
              <a:t>alarming</a:t>
            </a:r>
            <a:r>
              <a:rPr lang="de-DE" dirty="0"/>
              <a:t> for </a:t>
            </a:r>
            <a:r>
              <a:rPr lang="de-DE" dirty="0" err="1"/>
              <a:t>science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irreproducible</a:t>
            </a:r>
            <a:r>
              <a:rPr lang="de-DE" dirty="0"/>
              <a:t>,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original </a:t>
            </a:r>
            <a:r>
              <a:rPr lang="de-DE" dirty="0" err="1"/>
              <a:t>data</a:t>
            </a:r>
            <a:r>
              <a:rPr lang="de-DE" dirty="0"/>
              <a:t> and code?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B: </a:t>
            </a:r>
            <a:r>
              <a:rPr lang="de-DE" dirty="0" err="1"/>
              <a:t>It‘s</a:t>
            </a:r>
            <a:r>
              <a:rPr lang="de-DE" dirty="0"/>
              <a:t> </a:t>
            </a:r>
            <a:r>
              <a:rPr lang="de-DE" dirty="0" err="1"/>
              <a:t>irritating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 </a:t>
            </a:r>
            <a:r>
              <a:rPr lang="de-DE" dirty="0" err="1"/>
              <a:t>programming</a:t>
            </a:r>
            <a:r>
              <a:rPr lang="de-DE" dirty="0"/>
              <a:t> </a:t>
            </a:r>
            <a:r>
              <a:rPr lang="de-DE" dirty="0" err="1"/>
              <a:t>perspective</a:t>
            </a:r>
            <a:r>
              <a:rPr lang="de-DE" dirty="0"/>
              <a:t>. </a:t>
            </a:r>
            <a:r>
              <a:rPr lang="de-DE" dirty="0" err="1"/>
              <a:t>How</a:t>
            </a:r>
            <a:r>
              <a:rPr lang="de-DE" dirty="0"/>
              <a:t> do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manage, </a:t>
            </a:r>
            <a:r>
              <a:rPr lang="de-DE" dirty="0" err="1"/>
              <a:t>as</a:t>
            </a:r>
            <a:r>
              <a:rPr lang="de-DE" dirty="0"/>
              <a:t> a professional </a:t>
            </a:r>
            <a:r>
              <a:rPr lang="de-DE" dirty="0" err="1"/>
              <a:t>scientist</a:t>
            </a:r>
            <a:r>
              <a:rPr lang="de-DE" dirty="0"/>
              <a:t>,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such an </a:t>
            </a:r>
            <a:r>
              <a:rPr lang="de-DE" dirty="0" err="1"/>
              <a:t>irreproducible</a:t>
            </a:r>
            <a:r>
              <a:rPr lang="de-DE" dirty="0"/>
              <a:t> </a:t>
            </a:r>
            <a:r>
              <a:rPr lang="de-DE" dirty="0" err="1"/>
              <a:t>workflow</a:t>
            </a:r>
            <a:r>
              <a:rPr lang="de-DE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0D3FF-E568-4F10-9E3D-F37B208EFB7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482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Various</a:t>
            </a:r>
            <a:r>
              <a:rPr lang="de-DE" dirty="0"/>
              <a:t> </a:t>
            </a:r>
            <a:r>
              <a:rPr lang="de-DE" dirty="0" err="1"/>
              <a:t>reasons</a:t>
            </a:r>
            <a:r>
              <a:rPr lang="de-DE" dirty="0"/>
              <a:t> </a:t>
            </a: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reproducibility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fail at </a:t>
            </a:r>
            <a:r>
              <a:rPr lang="de-DE" dirty="0" err="1"/>
              <a:t>either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stages</a:t>
            </a:r>
            <a:r>
              <a:rPr lang="de-DE" dirty="0"/>
              <a:t> (</a:t>
            </a:r>
            <a:r>
              <a:rPr lang="de-DE" dirty="0" err="1"/>
              <a:t>execution</a:t>
            </a:r>
            <a:r>
              <a:rPr lang="de-DE" dirty="0"/>
              <a:t> &amp; </a:t>
            </a:r>
            <a:r>
              <a:rPr lang="de-DE" dirty="0" err="1"/>
              <a:t>results</a:t>
            </a:r>
            <a:r>
              <a:rPr lang="de-DE" dirty="0"/>
              <a:t>). </a:t>
            </a:r>
            <a:r>
              <a:rPr lang="de-DE" dirty="0" err="1"/>
              <a:t>Insights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Execution</a:t>
            </a:r>
            <a:r>
              <a:rPr lang="de-DE" dirty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People </a:t>
            </a:r>
            <a:r>
              <a:rPr lang="de-DE" dirty="0" err="1"/>
              <a:t>use</a:t>
            </a:r>
            <a:r>
              <a:rPr lang="de-DE" dirty="0"/>
              <a:t> user-</a:t>
            </a:r>
            <a:r>
              <a:rPr lang="de-DE" dirty="0" err="1"/>
              <a:t>written</a:t>
            </a:r>
            <a:r>
              <a:rPr lang="de-DE" dirty="0"/>
              <a:t> </a:t>
            </a:r>
            <a:r>
              <a:rPr lang="de-DE" dirty="0" err="1"/>
              <a:t>commands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installed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do-file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dirty="0"/>
              <a:t>Minor </a:t>
            </a:r>
            <a:r>
              <a:rPr lang="de-DE" dirty="0" err="1"/>
              <a:t>issue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ado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stable</a:t>
            </a:r>
            <a:r>
              <a:rPr lang="de-DE" dirty="0"/>
              <a:t> → quick fix via </a:t>
            </a:r>
            <a:r>
              <a:rPr lang="de-DE" dirty="0" err="1"/>
              <a:t>ssc</a:t>
            </a:r>
            <a:r>
              <a:rPr lang="de-DE" dirty="0"/>
              <a:t> </a:t>
            </a:r>
            <a:r>
              <a:rPr lang="de-DE" dirty="0" err="1"/>
              <a:t>install</a:t>
            </a:r>
            <a:r>
              <a:rPr lang="de-DE" dirty="0"/>
              <a:t>…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dirty="0"/>
              <a:t>Major </a:t>
            </a:r>
            <a:r>
              <a:rPr lang="de-DE" dirty="0" err="1"/>
              <a:t>issue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ado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major</a:t>
            </a:r>
            <a:r>
              <a:rPr lang="de-DE" dirty="0"/>
              <a:t> </a:t>
            </a:r>
            <a:r>
              <a:rPr lang="de-DE" dirty="0" err="1"/>
              <a:t>updates</a:t>
            </a:r>
            <a:r>
              <a:rPr lang="de-DE" dirty="0"/>
              <a:t> → </a:t>
            </a:r>
            <a:r>
              <a:rPr lang="de-DE" dirty="0" err="1"/>
              <a:t>hard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obtain</a:t>
            </a:r>
            <a:r>
              <a:rPr lang="de-DE" dirty="0"/>
              <a:t> original </a:t>
            </a:r>
            <a:r>
              <a:rPr lang="de-DE" dirty="0" err="1"/>
              <a:t>ado</a:t>
            </a:r>
            <a:r>
              <a:rPr lang="de-DE" dirty="0"/>
              <a:t> code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version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for </a:t>
            </a:r>
            <a:r>
              <a:rPr lang="de-DE" dirty="0" err="1"/>
              <a:t>ados</a:t>
            </a:r>
            <a:endParaRPr lang="de-DE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People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hard-coded</a:t>
            </a:r>
            <a:r>
              <a:rPr lang="de-DE" dirty="0"/>
              <a:t>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paths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and </a:t>
            </a:r>
            <a:r>
              <a:rPr lang="de-DE" dirty="0" err="1"/>
              <a:t>over</a:t>
            </a:r>
            <a:r>
              <a:rPr lang="de-DE" dirty="0"/>
              <a:t>! (</a:t>
            </a:r>
            <a:r>
              <a:rPr lang="de-DE" dirty="0" err="1"/>
              <a:t>attitude</a:t>
            </a:r>
            <a:r>
              <a:rPr lang="de-DE" dirty="0"/>
              <a:t> </a:t>
            </a:r>
            <a:r>
              <a:rPr lang="de-DE" dirty="0" err="1"/>
              <a:t>towards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summarized</a:t>
            </a:r>
            <a:r>
              <a:rPr lang="de-DE" dirty="0"/>
              <a:t>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cartoon</a:t>
            </a:r>
            <a:r>
              <a:rPr lang="de-DE" dirty="0"/>
              <a:t>; not </a:t>
            </a:r>
            <a:r>
              <a:rPr lang="de-DE" dirty="0" err="1"/>
              <a:t>written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reproducibility</a:t>
            </a:r>
            <a:r>
              <a:rPr lang="de-DE" dirty="0"/>
              <a:t> in </a:t>
            </a:r>
            <a:r>
              <a:rPr lang="de-DE" dirty="0" err="1"/>
              <a:t>mind</a:t>
            </a:r>
            <a:r>
              <a:rPr lang="de-DE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In General: File Management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dirty="0"/>
              <a:t>This </a:t>
            </a:r>
            <a:r>
              <a:rPr lang="de-DE" dirty="0" err="1"/>
              <a:t>means</a:t>
            </a:r>
            <a:r>
              <a:rPr lang="de-DE" dirty="0"/>
              <a:t>: </a:t>
            </a:r>
            <a:r>
              <a:rPr lang="de-DE" dirty="0" err="1"/>
              <a:t>unclear</a:t>
            </a:r>
            <a:r>
              <a:rPr lang="de-DE" dirty="0"/>
              <a:t> </a:t>
            </a:r>
            <a:r>
              <a:rPr lang="de-DE" dirty="0" err="1"/>
              <a:t>dependencies</a:t>
            </a:r>
            <a:r>
              <a:rPr lang="de-DE" dirty="0"/>
              <a:t>, </a:t>
            </a:r>
            <a:r>
              <a:rPr lang="de-DE" dirty="0" err="1"/>
              <a:t>missing</a:t>
            </a:r>
            <a:r>
              <a:rPr lang="de-DE" dirty="0"/>
              <a:t>/</a:t>
            </a:r>
            <a:r>
              <a:rPr lang="de-DE" dirty="0" err="1"/>
              <a:t>unclear</a:t>
            </a:r>
            <a:r>
              <a:rPr lang="de-DE" dirty="0"/>
              <a:t> </a:t>
            </a:r>
            <a:r>
              <a:rPr lang="de-DE" dirty="0" err="1"/>
              <a:t>files</a:t>
            </a:r>
            <a:endParaRPr lang="de-DE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dirty="0"/>
              <a:t>Believe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not: People </a:t>
            </a:r>
            <a:r>
              <a:rPr lang="de-DE" dirty="0" err="1"/>
              <a:t>manually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stata</a:t>
            </a:r>
            <a:r>
              <a:rPr lang="de-DE" dirty="0"/>
              <a:t> and </a:t>
            </a:r>
            <a:r>
              <a:rPr lang="de-DE" dirty="0" err="1"/>
              <a:t>write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routine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a do-file → </a:t>
            </a:r>
            <a:r>
              <a:rPr lang="de-DE" dirty="0" err="1"/>
              <a:t>Unclear</a:t>
            </a:r>
            <a:r>
              <a:rPr lang="de-DE" dirty="0"/>
              <a:t> </a:t>
            </a:r>
            <a:r>
              <a:rPr lang="de-DE" dirty="0" err="1"/>
              <a:t>starting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!!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 err="1"/>
              <a:t>Results</a:t>
            </a:r>
            <a:r>
              <a:rPr lang="de-DE" dirty="0"/>
              <a:t>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 err="1"/>
              <a:t>Randomness</a:t>
            </a:r>
            <a:r>
              <a:rPr lang="de-DE" dirty="0"/>
              <a:t>: </a:t>
            </a:r>
            <a:r>
              <a:rPr lang="de-DE" dirty="0" err="1"/>
              <a:t>Usually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minor </a:t>
            </a:r>
            <a:r>
              <a:rPr lang="de-DE" dirty="0" err="1"/>
              <a:t>numerical</a:t>
            </a:r>
            <a:r>
              <a:rPr lang="de-DE" dirty="0"/>
              <a:t> </a:t>
            </a:r>
            <a:r>
              <a:rPr lang="de-DE" dirty="0" err="1"/>
              <a:t>deviations</a:t>
            </a:r>
            <a:r>
              <a:rPr lang="de-DE" dirty="0"/>
              <a:t>, but still a </a:t>
            </a:r>
            <a:r>
              <a:rPr lang="de-DE" dirty="0" err="1"/>
              <a:t>nuisance</a:t>
            </a:r>
            <a:endParaRPr lang="de-DE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 err="1"/>
              <a:t>Runtime</a:t>
            </a:r>
            <a:r>
              <a:rPr lang="de-DE" dirty="0"/>
              <a:t>: Not </a:t>
            </a:r>
            <a:r>
              <a:rPr lang="de-DE" dirty="0" err="1"/>
              <a:t>necessarily</a:t>
            </a:r>
            <a:r>
              <a:rPr lang="de-DE" dirty="0"/>
              <a:t> different </a:t>
            </a:r>
            <a:r>
              <a:rPr lang="de-DE" dirty="0" err="1"/>
              <a:t>results</a:t>
            </a:r>
            <a:r>
              <a:rPr lang="de-DE" dirty="0"/>
              <a:t>, but </a:t>
            </a:r>
            <a:r>
              <a:rPr lang="de-DE" dirty="0" err="1"/>
              <a:t>inability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verify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a </a:t>
            </a:r>
            <a:r>
              <a:rPr lang="de-DE" dirty="0" err="1"/>
              <a:t>long</a:t>
            </a:r>
            <a:r>
              <a:rPr lang="de-DE" dirty="0"/>
              <a:t> time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documentation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runtime</a:t>
            </a:r>
            <a:endParaRPr lang="de-DE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 err="1"/>
              <a:t>Sometimes</a:t>
            </a:r>
            <a:r>
              <a:rPr lang="de-DE" dirty="0"/>
              <a:t>: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different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0D3FF-E568-4F10-9E3D-F37B208EFB7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661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reproducibility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fails</a:t>
            </a:r>
            <a:r>
              <a:rPr lang="de-DE" dirty="0"/>
              <a:t>,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begs</a:t>
            </a:r>
            <a:r>
              <a:rPr lang="de-DE" dirty="0"/>
              <a:t> a </a:t>
            </a:r>
            <a:r>
              <a:rPr lang="de-DE" dirty="0" err="1"/>
              <a:t>ciritical</a:t>
            </a:r>
            <a:r>
              <a:rPr lang="de-DE" dirty="0"/>
              <a:t> </a:t>
            </a:r>
            <a:r>
              <a:rPr lang="de-DE" dirty="0" err="1"/>
              <a:t>question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Luckily</a:t>
            </a:r>
            <a:r>
              <a:rPr lang="de-DE" dirty="0"/>
              <a:t>,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experience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answer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question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Authors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willing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cooperate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reproducible</a:t>
            </a:r>
            <a:r>
              <a:rPr lang="de-DE" dirty="0"/>
              <a:t>, but </a:t>
            </a:r>
            <a:r>
              <a:rPr lang="de-DE" dirty="0" err="1"/>
              <a:t>face</a:t>
            </a:r>
            <a:r>
              <a:rPr lang="de-DE" dirty="0"/>
              <a:t> </a:t>
            </a:r>
            <a:r>
              <a:rPr lang="de-DE" dirty="0" err="1"/>
              <a:t>various</a:t>
            </a:r>
            <a:r>
              <a:rPr lang="de-DE" dirty="0"/>
              <a:t> </a:t>
            </a:r>
            <a:r>
              <a:rPr lang="de-DE" dirty="0" err="1"/>
              <a:t>problems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Replies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got</a:t>
            </a:r>
            <a:r>
              <a:rPr lang="de-DE" dirty="0"/>
              <a:t> in personal </a:t>
            </a:r>
            <a:r>
              <a:rPr lang="de-DE" dirty="0" err="1"/>
              <a:t>correspondence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Impression: Researchers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reproducible</a:t>
            </a:r>
            <a:r>
              <a:rPr lang="de-DE" dirty="0"/>
              <a:t>, but </a:t>
            </a:r>
            <a:r>
              <a:rPr lang="de-DE" dirty="0" err="1"/>
              <a:t>they</a:t>
            </a:r>
            <a:r>
              <a:rPr lang="de-DE" dirty="0"/>
              <a:t> lack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skills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0D3FF-E568-4F10-9E3D-F37B208EFB7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665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leave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? </a:t>
            </a:r>
          </a:p>
          <a:p>
            <a:endParaRPr lang="de-DE" dirty="0"/>
          </a:p>
          <a:p>
            <a:r>
              <a:rPr lang="de-DE" dirty="0"/>
              <a:t>As </a:t>
            </a:r>
            <a:r>
              <a:rPr lang="de-DE" dirty="0" err="1"/>
              <a:t>I‘ve</a:t>
            </a:r>
            <a:r>
              <a:rPr lang="de-DE" dirty="0"/>
              <a:t> just </a:t>
            </a:r>
            <a:r>
              <a:rPr lang="de-DE" dirty="0" err="1"/>
              <a:t>said</a:t>
            </a:r>
            <a:r>
              <a:rPr lang="de-DE" dirty="0"/>
              <a:t> </a:t>
            </a:r>
            <a:r>
              <a:rPr lang="de-DE" dirty="0" err="1"/>
              <a:t>reproducibility</a:t>
            </a:r>
            <a:r>
              <a:rPr lang="de-DE" dirty="0"/>
              <a:t> </a:t>
            </a:r>
            <a:r>
              <a:rPr lang="de-DE" dirty="0" err="1"/>
              <a:t>seems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desired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authors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 err="1"/>
              <a:t>Reproducibility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valuable</a:t>
            </a:r>
            <a:r>
              <a:rPr lang="de-DE" dirty="0"/>
              <a:t> for </a:t>
            </a:r>
            <a:r>
              <a:rPr lang="de-DE" dirty="0" err="1"/>
              <a:t>science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whole</a:t>
            </a:r>
            <a:r>
              <a:rPr lang="de-DE" dirty="0"/>
              <a:t>. (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disagree</a:t>
            </a:r>
            <a:r>
              <a:rPr lang="de-DE" dirty="0"/>
              <a:t>, </a:t>
            </a:r>
            <a:r>
              <a:rPr lang="de-DE" dirty="0" err="1"/>
              <a:t>I‘m</a:t>
            </a:r>
            <a:r>
              <a:rPr lang="de-DE" dirty="0"/>
              <a:t> happy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chat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coffe</a:t>
            </a:r>
            <a:r>
              <a:rPr lang="de-DE" dirty="0"/>
              <a:t>, </a:t>
            </a:r>
            <a:r>
              <a:rPr lang="de-DE" dirty="0" err="1"/>
              <a:t>as</a:t>
            </a:r>
            <a:r>
              <a:rPr lang="de-DE" dirty="0"/>
              <a:t> I </a:t>
            </a:r>
            <a:r>
              <a:rPr lang="de-DE" dirty="0" err="1"/>
              <a:t>won‘t</a:t>
            </a:r>
            <a:r>
              <a:rPr lang="de-DE" dirty="0"/>
              <a:t> </a:t>
            </a:r>
            <a:r>
              <a:rPr lang="de-DE" dirty="0" err="1"/>
              <a:t>bother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for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statement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 err="1"/>
              <a:t>Reproducibility</a:t>
            </a:r>
            <a:r>
              <a:rPr lang="de-DE" dirty="0"/>
              <a:t>, and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makes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whole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somewhat</a:t>
            </a:r>
            <a:r>
              <a:rPr lang="de-DE" dirty="0"/>
              <a:t> </a:t>
            </a:r>
            <a:r>
              <a:rPr lang="de-DE" dirty="0" err="1"/>
              <a:t>frustrating</a:t>
            </a:r>
            <a:r>
              <a:rPr lang="de-DE" dirty="0"/>
              <a:t>,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possible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Stata</a:t>
            </a:r>
            <a:r>
              <a:rPr lang="de-DE" dirty="0"/>
              <a:t>. In </a:t>
            </a:r>
            <a:r>
              <a:rPr lang="de-DE" dirty="0" err="1"/>
              <a:t>fact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easier</a:t>
            </a:r>
            <a:r>
              <a:rPr lang="de-DE" dirty="0"/>
              <a:t> in </a:t>
            </a:r>
            <a:r>
              <a:rPr lang="de-DE" dirty="0" err="1"/>
              <a:t>Stata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in </a:t>
            </a:r>
            <a:r>
              <a:rPr lang="de-DE" dirty="0" err="1"/>
              <a:t>other</a:t>
            </a:r>
            <a:r>
              <a:rPr lang="de-DE" dirty="0"/>
              <a:t> Software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stricter</a:t>
            </a:r>
            <a:r>
              <a:rPr lang="de-DE" dirty="0"/>
              <a:t> </a:t>
            </a:r>
            <a:r>
              <a:rPr lang="de-DE" dirty="0" err="1"/>
              <a:t>version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And </a:t>
            </a:r>
            <a:r>
              <a:rPr lang="de-DE" dirty="0" err="1"/>
              <a:t>yet</a:t>
            </a:r>
            <a:r>
              <a:rPr lang="de-DE" dirty="0"/>
              <a:t>, </a:t>
            </a:r>
            <a:r>
              <a:rPr lang="de-DE" dirty="0" err="1"/>
              <a:t>reproducibility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rare. </a:t>
            </a:r>
          </a:p>
          <a:p>
            <a:endParaRPr lang="de-DE" dirty="0"/>
          </a:p>
          <a:p>
            <a:r>
              <a:rPr lang="de-DE" dirty="0"/>
              <a:t>My </a:t>
            </a:r>
            <a:r>
              <a:rPr lang="de-DE" dirty="0" err="1"/>
              <a:t>conclusions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: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find </a:t>
            </a:r>
            <a:r>
              <a:rPr lang="de-DE" dirty="0" err="1"/>
              <a:t>ways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easier</a:t>
            </a:r>
            <a:r>
              <a:rPr lang="de-DE" dirty="0"/>
              <a:t>, i.e. </a:t>
            </a:r>
            <a:r>
              <a:rPr lang="de-DE" dirty="0" err="1"/>
              <a:t>reduce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,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reproducibility</a:t>
            </a:r>
            <a:r>
              <a:rPr lang="de-DE" dirty="0"/>
              <a:t> in </a:t>
            </a:r>
            <a:r>
              <a:rPr lang="de-DE" dirty="0" err="1"/>
              <a:t>Stata</a:t>
            </a:r>
            <a:r>
              <a:rPr lang="de-DE" dirty="0"/>
              <a:t>. 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exactely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ado</a:t>
            </a:r>
            <a:r>
              <a:rPr lang="de-DE" dirty="0"/>
              <a:t>,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I‘m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, </a:t>
            </a:r>
            <a:r>
              <a:rPr lang="de-DE" dirty="0" err="1"/>
              <a:t>aims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0D3FF-E568-4F10-9E3D-F37B208EFB7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272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details</a:t>
            </a:r>
            <a:r>
              <a:rPr lang="de-DE" dirty="0"/>
              <a:t>, </a:t>
            </a:r>
            <a:r>
              <a:rPr lang="de-DE" dirty="0" err="1"/>
              <a:t>let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 </a:t>
            </a:r>
            <a:r>
              <a:rPr lang="de-DE" dirty="0" err="1"/>
              <a:t>acknowledge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ado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standing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shoulders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giants</a:t>
            </a:r>
            <a:r>
              <a:rPr lang="de-DE" dirty="0"/>
              <a:t>,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whom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today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/>
              <a:t>Much </a:t>
            </a:r>
            <a:r>
              <a:rPr lang="de-DE" dirty="0" err="1"/>
              <a:t>thought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gone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making</a:t>
            </a:r>
            <a:r>
              <a:rPr lang="de-DE" dirty="0"/>
              <a:t> </a:t>
            </a:r>
            <a:r>
              <a:rPr lang="de-DE" dirty="0" err="1"/>
              <a:t>analyses</a:t>
            </a:r>
            <a:r>
              <a:rPr lang="de-DE" dirty="0"/>
              <a:t> in </a:t>
            </a:r>
            <a:r>
              <a:rPr lang="de-DE" dirty="0" err="1"/>
              <a:t>Stata</a:t>
            </a:r>
            <a:r>
              <a:rPr lang="de-DE" dirty="0"/>
              <a:t> transparent, </a:t>
            </a:r>
            <a:r>
              <a:rPr lang="de-DE" dirty="0" err="1"/>
              <a:t>whether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log-files </a:t>
            </a:r>
            <a:r>
              <a:rPr lang="de-DE" dirty="0" err="1"/>
              <a:t>or</a:t>
            </a:r>
            <a:r>
              <a:rPr lang="de-DE" dirty="0"/>
              <a:t> user-</a:t>
            </a:r>
            <a:r>
              <a:rPr lang="de-DE" dirty="0" err="1"/>
              <a:t>written</a:t>
            </a:r>
            <a:r>
              <a:rPr lang="de-DE" dirty="0"/>
              <a:t> </a:t>
            </a:r>
            <a:r>
              <a:rPr lang="de-DE" dirty="0" err="1"/>
              <a:t>commands</a:t>
            </a:r>
            <a:r>
              <a:rPr lang="de-DE" dirty="0"/>
              <a:t> </a:t>
            </a:r>
            <a:r>
              <a:rPr lang="de-DE" dirty="0" err="1"/>
              <a:t>geared</a:t>
            </a:r>
            <a:r>
              <a:rPr lang="de-DE" dirty="0"/>
              <a:t> </a:t>
            </a:r>
            <a:r>
              <a:rPr lang="de-DE" dirty="0" err="1"/>
              <a:t>towards</a:t>
            </a:r>
            <a:r>
              <a:rPr lang="de-DE" dirty="0"/>
              <a:t> </a:t>
            </a:r>
            <a:r>
              <a:rPr lang="de-DE" dirty="0" err="1"/>
              <a:t>reproducibility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I </a:t>
            </a:r>
            <a:r>
              <a:rPr lang="de-DE" dirty="0" err="1"/>
              <a:t>won‘t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details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commands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doing</a:t>
            </a:r>
            <a:r>
              <a:rPr lang="de-DE" dirty="0"/>
              <a:t> but </a:t>
            </a:r>
            <a:r>
              <a:rPr lang="de-DE" dirty="0" err="1"/>
              <a:t>suffice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say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although</a:t>
            </a:r>
            <a:r>
              <a:rPr lang="de-DE" dirty="0"/>
              <a:t> </a:t>
            </a:r>
            <a:r>
              <a:rPr lang="de-DE" dirty="0" err="1"/>
              <a:t>none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exactly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I </a:t>
            </a:r>
            <a:r>
              <a:rPr lang="de-DE" dirty="0" err="1"/>
              <a:t>had</a:t>
            </a:r>
            <a:r>
              <a:rPr lang="de-DE" dirty="0"/>
              <a:t> in </a:t>
            </a:r>
            <a:r>
              <a:rPr lang="de-DE" dirty="0" err="1"/>
              <a:t>mind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I </a:t>
            </a:r>
            <a:r>
              <a:rPr lang="de-DE" dirty="0" err="1"/>
              <a:t>started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, </a:t>
            </a:r>
            <a:r>
              <a:rPr lang="de-DE" dirty="0" err="1"/>
              <a:t>I‘m</a:t>
            </a:r>
            <a:r>
              <a:rPr lang="de-DE" dirty="0"/>
              <a:t> </a:t>
            </a:r>
            <a:r>
              <a:rPr lang="de-DE" dirty="0" err="1"/>
              <a:t>borrowing</a:t>
            </a:r>
            <a:r>
              <a:rPr lang="de-DE" dirty="0"/>
              <a:t> </a:t>
            </a:r>
            <a:r>
              <a:rPr lang="de-DE" dirty="0" err="1"/>
              <a:t>ideas</a:t>
            </a:r>
            <a:r>
              <a:rPr lang="de-DE" dirty="0"/>
              <a:t> and </a:t>
            </a:r>
            <a:r>
              <a:rPr lang="de-DE" dirty="0" err="1"/>
              <a:t>inspiration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various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0D3FF-E568-4F10-9E3D-F37B208EFB7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482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hands</a:t>
            </a:r>
            <a:r>
              <a:rPr lang="de-DE" dirty="0"/>
              <a:t>-on </a:t>
            </a:r>
            <a:r>
              <a:rPr lang="de-DE" dirty="0" err="1"/>
              <a:t>part</a:t>
            </a:r>
            <a:r>
              <a:rPr lang="de-DE" dirty="0"/>
              <a:t>: </a:t>
            </a:r>
            <a:r>
              <a:rPr lang="de-DE" dirty="0" err="1"/>
              <a:t>What</a:t>
            </a:r>
            <a:r>
              <a:rPr lang="de-DE" dirty="0"/>
              <a:t> do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repreport</a:t>
            </a:r>
            <a:r>
              <a:rPr lang="de-DE" dirty="0"/>
              <a:t>? </a:t>
            </a:r>
          </a:p>
          <a:p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procedure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fairly</a:t>
            </a:r>
            <a:r>
              <a:rPr lang="de-DE" dirty="0"/>
              <a:t> simple: Like </a:t>
            </a:r>
            <a:r>
              <a:rPr lang="de-DE" dirty="0" err="1"/>
              <a:t>with</a:t>
            </a:r>
            <a:r>
              <a:rPr lang="de-DE" dirty="0"/>
              <a:t> a log-file, </a:t>
            </a:r>
            <a:r>
              <a:rPr lang="de-DE" dirty="0" err="1"/>
              <a:t>they</a:t>
            </a:r>
            <a:r>
              <a:rPr lang="de-DE" dirty="0"/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…</a:t>
            </a:r>
            <a:r>
              <a:rPr lang="de-DE" dirty="0" err="1"/>
              <a:t>first</a:t>
            </a:r>
            <a:r>
              <a:rPr lang="de-DE" dirty="0"/>
              <a:t> open a </a:t>
            </a:r>
            <a:r>
              <a:rPr lang="de-DE" dirty="0" err="1"/>
              <a:t>repreport</a:t>
            </a:r>
            <a:r>
              <a:rPr lang="de-DE" dirty="0"/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…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run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(in </a:t>
            </a:r>
            <a:r>
              <a:rPr lang="de-DE" dirty="0" err="1"/>
              <a:t>whatever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; do-files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interactively</a:t>
            </a:r>
            <a:r>
              <a:rPr lang="de-DE" dirty="0"/>
              <a:t>, </a:t>
            </a:r>
            <a:r>
              <a:rPr lang="de-DE" dirty="0" err="1"/>
              <a:t>or</a:t>
            </a:r>
            <a:r>
              <a:rPr lang="de-DE" dirty="0"/>
              <a:t> a mix)…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… and </a:t>
            </a:r>
            <a:r>
              <a:rPr lang="de-DE" dirty="0" err="1"/>
              <a:t>finally</a:t>
            </a:r>
            <a:r>
              <a:rPr lang="de-DE" dirty="0"/>
              <a:t> 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repreport</a:t>
            </a:r>
            <a:r>
              <a:rPr lang="de-DE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The </a:t>
            </a:r>
            <a:r>
              <a:rPr lang="de-DE" dirty="0" err="1"/>
              <a:t>analogy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conventional</a:t>
            </a:r>
            <a:r>
              <a:rPr lang="de-DE" dirty="0"/>
              <a:t> log-file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coincidence</a:t>
            </a:r>
            <a:r>
              <a:rPr lang="de-DE" dirty="0"/>
              <a:t>,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explore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repreport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„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hood</a:t>
            </a:r>
            <a:r>
              <a:rPr lang="de-DE" dirty="0"/>
              <a:t>“.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0D3FF-E568-4F10-9E3D-F37B208EFB7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871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fact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exactely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: </a:t>
            </a:r>
            <a:r>
              <a:rPr lang="de-DE" dirty="0" err="1"/>
              <a:t>Repreport</a:t>
            </a:r>
            <a:r>
              <a:rPr lang="de-DE" dirty="0"/>
              <a:t> </a:t>
            </a:r>
            <a:r>
              <a:rPr lang="de-DE" dirty="0" err="1"/>
              <a:t>creates</a:t>
            </a:r>
            <a:r>
              <a:rPr lang="de-DE" dirty="0"/>
              <a:t> a log-file for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entire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end. </a:t>
            </a:r>
          </a:p>
          <a:p>
            <a:endParaRPr lang="de-DE" dirty="0"/>
          </a:p>
          <a:p>
            <a:r>
              <a:rPr lang="de-DE" dirty="0" err="1"/>
              <a:t>However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stop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 err="1"/>
              <a:t>Once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complete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logfile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imported</a:t>
            </a:r>
            <a:r>
              <a:rPr lang="de-DE" dirty="0"/>
              <a:t> back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Stata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resulting</a:t>
            </a:r>
            <a:r>
              <a:rPr lang="de-DE" dirty="0"/>
              <a:t> </a:t>
            </a:r>
            <a:r>
              <a:rPr lang="de-DE" dirty="0" err="1"/>
              <a:t>dataset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pretty</a:t>
            </a:r>
            <a:r>
              <a:rPr lang="de-DE" dirty="0"/>
              <a:t> </a:t>
            </a:r>
            <a:r>
              <a:rPr lang="de-DE" dirty="0" err="1"/>
              <a:t>messy</a:t>
            </a:r>
            <a:r>
              <a:rPr lang="de-DE" dirty="0"/>
              <a:t>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contains</a:t>
            </a:r>
            <a:r>
              <a:rPr lang="de-DE" dirty="0"/>
              <a:t> </a:t>
            </a:r>
            <a:r>
              <a:rPr lang="de-DE" dirty="0" err="1"/>
              <a:t>everything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log </a:t>
            </a:r>
            <a:r>
              <a:rPr lang="de-DE" dirty="0" err="1"/>
              <a:t>file</a:t>
            </a:r>
            <a:r>
              <a:rPr lang="de-DE" dirty="0"/>
              <a:t>, </a:t>
            </a:r>
            <a:r>
              <a:rPr lang="de-DE" dirty="0" err="1"/>
              <a:t>including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, </a:t>
            </a:r>
            <a:r>
              <a:rPr lang="de-DE" dirty="0" err="1"/>
              <a:t>comments</a:t>
            </a:r>
            <a:r>
              <a:rPr lang="de-DE" dirty="0"/>
              <a:t>, </a:t>
            </a:r>
            <a:r>
              <a:rPr lang="de-DE" dirty="0" err="1"/>
              <a:t>Stata</a:t>
            </a:r>
            <a:r>
              <a:rPr lang="de-DE" dirty="0"/>
              <a:t> </a:t>
            </a:r>
            <a:r>
              <a:rPr lang="de-DE" dirty="0" err="1"/>
              <a:t>return</a:t>
            </a:r>
            <a:r>
              <a:rPr lang="de-DE" dirty="0"/>
              <a:t> </a:t>
            </a:r>
            <a:r>
              <a:rPr lang="de-DE" dirty="0" err="1"/>
              <a:t>statements</a:t>
            </a:r>
            <a:r>
              <a:rPr lang="de-DE" dirty="0"/>
              <a:t>, etc. </a:t>
            </a:r>
          </a:p>
          <a:p>
            <a:endParaRPr lang="de-DE" dirty="0"/>
          </a:p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anything</a:t>
            </a:r>
            <a:r>
              <a:rPr lang="de-DE" dirty="0"/>
              <a:t> </a:t>
            </a:r>
            <a:r>
              <a:rPr lang="de-DE" dirty="0" err="1"/>
              <a:t>meaningful</a:t>
            </a:r>
            <a:r>
              <a:rPr lang="de-DE" dirty="0"/>
              <a:t> out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,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dataset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cleaned</a:t>
            </a:r>
            <a:r>
              <a:rPr lang="de-DE" dirty="0"/>
              <a:t>. 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actually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action</a:t>
            </a:r>
            <a:r>
              <a:rPr lang="de-DE" dirty="0"/>
              <a:t>/</a:t>
            </a:r>
            <a:r>
              <a:rPr lang="de-DE" dirty="0" err="1"/>
              <a:t>hard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taking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.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ado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gradually</a:t>
            </a:r>
            <a:r>
              <a:rPr lang="de-DE" dirty="0"/>
              <a:t> clean and </a:t>
            </a:r>
            <a:r>
              <a:rPr lang="de-DE" dirty="0" err="1"/>
              <a:t>refine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log-dataset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reconstruct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original </a:t>
            </a:r>
            <a:r>
              <a:rPr lang="de-DE" dirty="0" err="1"/>
              <a:t>commands</a:t>
            </a:r>
            <a:r>
              <a:rPr lang="de-DE" dirty="0"/>
              <a:t> </a:t>
            </a:r>
            <a:r>
              <a:rPr lang="de-DE" dirty="0" err="1"/>
              <a:t>history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give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an </a:t>
            </a:r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: The </a:t>
            </a:r>
            <a:r>
              <a:rPr lang="de-DE" dirty="0" err="1"/>
              <a:t>ado</a:t>
            </a:r>
            <a:r>
              <a:rPr lang="de-DE" dirty="0"/>
              <a:t>, for </a:t>
            </a:r>
            <a:r>
              <a:rPr lang="de-DE" dirty="0" err="1"/>
              <a:t>instance</a:t>
            </a:r>
            <a:r>
              <a:rPr lang="de-DE" dirty="0"/>
              <a:t>, </a:t>
            </a:r>
            <a:r>
              <a:rPr lang="de-DE" dirty="0" err="1"/>
              <a:t>identifies</a:t>
            </a:r>
            <a:r>
              <a:rPr lang="de-DE" dirty="0"/>
              <a:t> </a:t>
            </a:r>
            <a:r>
              <a:rPr lang="de-DE" dirty="0" err="1"/>
              <a:t>comments</a:t>
            </a:r>
            <a:r>
              <a:rPr lang="de-DE" dirty="0"/>
              <a:t>, </a:t>
            </a:r>
            <a:r>
              <a:rPr lang="de-DE" dirty="0" err="1"/>
              <a:t>output</a:t>
            </a:r>
            <a:r>
              <a:rPr lang="de-DE" dirty="0"/>
              <a:t>, </a:t>
            </a:r>
            <a:r>
              <a:rPr lang="de-DE" dirty="0" err="1"/>
              <a:t>multiline</a:t>
            </a:r>
            <a:r>
              <a:rPr lang="de-DE" dirty="0"/>
              <a:t> </a:t>
            </a:r>
            <a:r>
              <a:rPr lang="de-DE" dirty="0" err="1"/>
              <a:t>commands</a:t>
            </a:r>
            <a:r>
              <a:rPr lang="de-DE" dirty="0"/>
              <a:t>, etc. and </a:t>
            </a:r>
            <a:r>
              <a:rPr lang="de-DE" dirty="0" err="1"/>
              <a:t>handles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appropriatly</a:t>
            </a:r>
            <a:r>
              <a:rPr lang="de-DE" dirty="0"/>
              <a:t> (for </a:t>
            </a:r>
            <a:r>
              <a:rPr lang="de-DE" dirty="0" err="1"/>
              <a:t>comments</a:t>
            </a:r>
            <a:r>
              <a:rPr lang="de-DE" dirty="0"/>
              <a:t>: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,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irrelevant for </a:t>
            </a:r>
            <a:r>
              <a:rPr lang="de-DE" dirty="0" err="1"/>
              <a:t>reproducibility</a:t>
            </a:r>
            <a:r>
              <a:rPr lang="de-DE" dirty="0"/>
              <a:t>; for </a:t>
            </a:r>
            <a:r>
              <a:rPr lang="de-DE" dirty="0" err="1"/>
              <a:t>multiline</a:t>
            </a:r>
            <a:r>
              <a:rPr lang="de-DE" dirty="0"/>
              <a:t> </a:t>
            </a:r>
            <a:r>
              <a:rPr lang="de-DE" dirty="0" err="1"/>
              <a:t>commands</a:t>
            </a:r>
            <a:r>
              <a:rPr lang="de-DE" dirty="0"/>
              <a:t>: </a:t>
            </a:r>
            <a:r>
              <a:rPr lang="de-DE" dirty="0" err="1"/>
              <a:t>concatenate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a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quirk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seem</a:t>
            </a:r>
            <a:r>
              <a:rPr lang="de-DE" dirty="0"/>
              <a:t> </a:t>
            </a:r>
            <a:r>
              <a:rPr lang="de-DE" dirty="0" err="1"/>
              <a:t>unneccessary</a:t>
            </a:r>
            <a:r>
              <a:rPr lang="de-DE" dirty="0"/>
              <a:t>: The </a:t>
            </a:r>
            <a:r>
              <a:rPr lang="de-DE" dirty="0" err="1"/>
              <a:t>ado</a:t>
            </a:r>
            <a:r>
              <a:rPr lang="de-DE" dirty="0"/>
              <a:t> </a:t>
            </a:r>
            <a:r>
              <a:rPr lang="de-DE" dirty="0" err="1"/>
              <a:t>identified</a:t>
            </a:r>
            <a:r>
              <a:rPr lang="de-DE" dirty="0"/>
              <a:t> </a:t>
            </a:r>
            <a:r>
              <a:rPr lang="de-DE" dirty="0" err="1"/>
              <a:t>macro</a:t>
            </a:r>
            <a:r>
              <a:rPr lang="de-DE" dirty="0"/>
              <a:t> </a:t>
            </a:r>
            <a:r>
              <a:rPr lang="de-DE" dirty="0" err="1"/>
              <a:t>definition</a:t>
            </a:r>
            <a:r>
              <a:rPr lang="de-DE" dirty="0"/>
              <a:t> and </a:t>
            </a:r>
            <a:r>
              <a:rPr lang="de-DE" dirty="0" err="1"/>
              <a:t>actually</a:t>
            </a:r>
            <a:r>
              <a:rPr lang="de-DE" dirty="0"/>
              <a:t> </a:t>
            </a:r>
            <a:r>
              <a:rPr lang="de-DE" dirty="0" err="1"/>
              <a:t>executes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elicit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Stata</a:t>
            </a:r>
            <a:r>
              <a:rPr lang="de-DE" dirty="0"/>
              <a:t> </a:t>
            </a:r>
            <a:r>
              <a:rPr lang="de-DE" dirty="0" err="1"/>
              <a:t>truly</a:t>
            </a:r>
            <a:r>
              <a:rPr lang="de-DE" dirty="0"/>
              <a:t> „</a:t>
            </a:r>
            <a:r>
              <a:rPr lang="de-DE" dirty="0" err="1"/>
              <a:t>sees</a:t>
            </a:r>
            <a:r>
              <a:rPr lang="de-DE" dirty="0"/>
              <a:t>“ in a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code.</a:t>
            </a:r>
          </a:p>
          <a:p>
            <a:endParaRPr lang="de-DE" dirty="0"/>
          </a:p>
          <a:p>
            <a:r>
              <a:rPr lang="de-DE" dirty="0"/>
              <a:t>For </a:t>
            </a:r>
            <a:r>
              <a:rPr lang="de-DE" dirty="0" err="1"/>
              <a:t>example</a:t>
            </a:r>
            <a:r>
              <a:rPr lang="de-DE" dirty="0"/>
              <a:t>, </a:t>
            </a:r>
            <a:r>
              <a:rPr lang="de-DE" dirty="0" err="1"/>
              <a:t>consider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code </a:t>
            </a:r>
            <a:r>
              <a:rPr lang="de-DE" dirty="0" err="1"/>
              <a:t>here</a:t>
            </a:r>
            <a:r>
              <a:rPr lang="de-DE" dirty="0"/>
              <a:t>: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written</a:t>
            </a:r>
            <a:r>
              <a:rPr lang="de-DE" dirty="0"/>
              <a:t> </a:t>
            </a:r>
            <a:r>
              <a:rPr lang="de-DE" dirty="0" err="1"/>
              <a:t>commands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section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overlook</a:t>
            </a:r>
            <a:r>
              <a:rPr lang="de-DE" dirty="0"/>
              <a:t> „</a:t>
            </a:r>
            <a:r>
              <a:rPr lang="de-DE" dirty="0" err="1"/>
              <a:t>fre</a:t>
            </a:r>
            <a:r>
              <a:rPr lang="de-DE" dirty="0"/>
              <a:t>“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„</a:t>
            </a:r>
            <a:r>
              <a:rPr lang="de-DE" dirty="0" err="1"/>
              <a:t>hidden</a:t>
            </a:r>
            <a:r>
              <a:rPr lang="de-DE" dirty="0"/>
              <a:t>“ in a </a:t>
            </a:r>
            <a:r>
              <a:rPr lang="de-DE" dirty="0" err="1"/>
              <a:t>macro</a:t>
            </a:r>
            <a:r>
              <a:rPr lang="de-DE" dirty="0"/>
              <a:t>. 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longer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once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perform </a:t>
            </a:r>
            <a:r>
              <a:rPr lang="de-DE" dirty="0" err="1"/>
              <a:t>macro</a:t>
            </a:r>
            <a:r>
              <a:rPr lang="de-DE" dirty="0"/>
              <a:t> </a:t>
            </a:r>
            <a:r>
              <a:rPr lang="de-DE" dirty="0" err="1"/>
              <a:t>substitution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 err="1"/>
              <a:t>Once</a:t>
            </a:r>
            <a:r>
              <a:rPr lang="de-DE" dirty="0"/>
              <a:t> </a:t>
            </a:r>
            <a:r>
              <a:rPr lang="de-DE" dirty="0" err="1"/>
              <a:t>we‘ve</a:t>
            </a:r>
            <a:r>
              <a:rPr lang="de-DE" dirty="0"/>
              <a:t> </a:t>
            </a:r>
            <a:r>
              <a:rPr lang="de-DE" dirty="0" err="1"/>
              <a:t>made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fun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begins</a:t>
            </a:r>
            <a:r>
              <a:rPr lang="de-DE" dirty="0"/>
              <a:t>: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clean and </a:t>
            </a:r>
            <a:r>
              <a:rPr lang="de-DE" dirty="0" err="1"/>
              <a:t>comprehensive</a:t>
            </a:r>
            <a:r>
              <a:rPr lang="de-DE" dirty="0"/>
              <a:t> </a:t>
            </a:r>
            <a:r>
              <a:rPr lang="de-DE" dirty="0" err="1"/>
              <a:t>record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entire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scan</a:t>
            </a:r>
            <a:r>
              <a:rPr lang="de-DE" dirty="0"/>
              <a:t> for </a:t>
            </a:r>
            <a:r>
              <a:rPr lang="de-DE" dirty="0" err="1"/>
              <a:t>reproducibiltiy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For </a:t>
            </a:r>
            <a:r>
              <a:rPr lang="de-DE" dirty="0" err="1"/>
              <a:t>instance</a:t>
            </a:r>
            <a:r>
              <a:rPr lang="de-DE" dirty="0"/>
              <a:t>, </a:t>
            </a:r>
            <a:r>
              <a:rPr lang="de-DE" dirty="0" err="1"/>
              <a:t>consider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identify</a:t>
            </a:r>
            <a:r>
              <a:rPr lang="de-DE" dirty="0"/>
              <a:t> user-</a:t>
            </a:r>
            <a:r>
              <a:rPr lang="de-DE" dirty="0" err="1"/>
              <a:t>written</a:t>
            </a:r>
            <a:r>
              <a:rPr lang="de-DE" dirty="0"/>
              <a:t> </a:t>
            </a:r>
            <a:r>
              <a:rPr lang="de-DE" dirty="0" err="1"/>
              <a:t>commands</a:t>
            </a:r>
            <a:r>
              <a:rPr lang="de-DE" dirty="0"/>
              <a:t>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dataset</a:t>
            </a:r>
            <a:r>
              <a:rPr lang="de-DE" dirty="0"/>
              <a:t>.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scan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word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observation</a:t>
            </a:r>
            <a:r>
              <a:rPr lang="de-DE" dirty="0"/>
              <a:t> and </a:t>
            </a:r>
            <a:r>
              <a:rPr lang="de-DE" dirty="0" err="1"/>
              <a:t>compare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recollection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Stata</a:t>
            </a:r>
            <a:r>
              <a:rPr lang="de-DE" dirty="0"/>
              <a:t> </a:t>
            </a:r>
            <a:r>
              <a:rPr lang="de-DE" dirty="0" err="1"/>
              <a:t>commands</a:t>
            </a:r>
            <a:r>
              <a:rPr lang="de-DE" dirty="0"/>
              <a:t>.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built</a:t>
            </a:r>
            <a:r>
              <a:rPr lang="de-DE" dirty="0"/>
              <a:t>-in </a:t>
            </a:r>
            <a:r>
              <a:rPr lang="de-DE" dirty="0" err="1"/>
              <a:t>command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skip</a:t>
            </a:r>
            <a:r>
              <a:rPr lang="de-DE" dirty="0"/>
              <a:t> it.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flag</a:t>
            </a:r>
            <a:r>
              <a:rPr lang="de-DE" dirty="0"/>
              <a:t> it. 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exactely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ado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/>
              <a:t>For </a:t>
            </a:r>
            <a:r>
              <a:rPr lang="de-DE" dirty="0" err="1"/>
              <a:t>datasets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story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slightly</a:t>
            </a:r>
            <a:r>
              <a:rPr lang="de-DE" dirty="0"/>
              <a:t> different: Here,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ado</a:t>
            </a:r>
            <a:r>
              <a:rPr lang="de-DE" dirty="0"/>
              <a:t> </a:t>
            </a:r>
            <a:r>
              <a:rPr lang="de-DE" dirty="0" err="1"/>
              <a:t>searches</a:t>
            </a:r>
            <a:r>
              <a:rPr lang="de-DE" dirty="0"/>
              <a:t> for </a:t>
            </a:r>
            <a:r>
              <a:rPr lang="de-DE" dirty="0" err="1"/>
              <a:t>keywords</a:t>
            </a:r>
            <a:r>
              <a:rPr lang="de-DE" dirty="0"/>
              <a:t> (e.g. </a:t>
            </a:r>
            <a:r>
              <a:rPr lang="de-DE" dirty="0" err="1"/>
              <a:t>use</a:t>
            </a:r>
            <a:r>
              <a:rPr lang="de-DE" dirty="0"/>
              <a:t>, </a:t>
            </a:r>
            <a:r>
              <a:rPr lang="de-DE" dirty="0" err="1"/>
              <a:t>import</a:t>
            </a:r>
            <a:r>
              <a:rPr lang="de-DE" dirty="0"/>
              <a:t>, etc.) and </a:t>
            </a:r>
            <a:r>
              <a:rPr lang="de-DE" dirty="0" err="1"/>
              <a:t>extracts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 and </a:t>
            </a:r>
            <a:r>
              <a:rPr lang="de-DE" dirty="0" err="1"/>
              <a:t>location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dataset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searches</a:t>
            </a:r>
            <a:r>
              <a:rPr lang="de-DE" dirty="0"/>
              <a:t> </a:t>
            </a:r>
            <a:r>
              <a:rPr lang="de-DE" dirty="0" err="1"/>
              <a:t>yield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outputs</a:t>
            </a:r>
            <a:r>
              <a:rPr lang="de-DE" dirty="0"/>
              <a:t>: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0D3FF-E568-4F10-9E3D-F37B208EFB7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202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gives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ado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: a </a:t>
            </a:r>
            <a:r>
              <a:rPr lang="de-DE" dirty="0" err="1"/>
              <a:t>report</a:t>
            </a:r>
            <a:endParaRPr lang="de-DE" dirty="0"/>
          </a:p>
          <a:p>
            <a:endParaRPr lang="de-DE" dirty="0"/>
          </a:p>
          <a:p>
            <a:r>
              <a:rPr lang="de-DE" dirty="0"/>
              <a:t>Think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report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readme</a:t>
            </a:r>
            <a:r>
              <a:rPr lang="de-DE" dirty="0"/>
              <a:t>-file. </a:t>
            </a:r>
          </a:p>
          <a:p>
            <a:endParaRPr lang="de-DE" dirty="0"/>
          </a:p>
          <a:p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contains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was </a:t>
            </a:r>
            <a:r>
              <a:rPr lang="de-DE" dirty="0" err="1"/>
              <a:t>conducted</a:t>
            </a:r>
            <a:r>
              <a:rPr lang="de-DE" dirty="0"/>
              <a:t>, on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,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took</a:t>
            </a:r>
            <a:r>
              <a:rPr lang="de-DE" dirty="0"/>
              <a:t>,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setting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, etc.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0D3FF-E568-4F10-9E3D-F37B208EFB7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265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mest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44000" y="1775234"/>
            <a:ext cx="11304000" cy="127635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20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 dirty="0"/>
              <a:t>Veranstaltungstitel</a:t>
            </a:r>
            <a:endParaRPr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9BC8D5A2-90CD-46FF-8A3B-33A0A0D6AC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26593" y="3212976"/>
            <a:ext cx="5138814" cy="59344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de-DE" sz="2800" b="0" i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– Semester – </a:t>
            </a:r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97A93321-B8F8-4270-9F07-256F5A3010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754338" y="4424295"/>
            <a:ext cx="6683324" cy="432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de-DE" sz="2000" b="0" i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Tag, Uhrzeit, Raumnummer</a:t>
            </a:r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67B3FD08-BE5C-AEE3-3E63-286A4CD6F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2754338" y="4869160"/>
            <a:ext cx="6683324" cy="432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de-DE" sz="2000" b="0" i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Dozierende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07BDEA4-5385-3818-7BE6-067A2F4E3FF3}"/>
              </a:ext>
            </a:extLst>
          </p:cNvPr>
          <p:cNvSpPr/>
          <p:nvPr userDrawn="1"/>
        </p:nvSpPr>
        <p:spPr>
          <a:xfrm>
            <a:off x="0" y="6606000"/>
            <a:ext cx="121932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5BFCA1F2-B72F-42F4-CF76-9A8C409074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0" y="6534000"/>
            <a:ext cx="12193200" cy="324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de-DE" sz="1400" b="0" i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Modulinformationen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33E8F0A0-AEAC-5D5F-0D44-EE9FF11658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44000" y="1628800"/>
            <a:ext cx="11304000" cy="645654"/>
          </a:xfrm>
          <a:prstGeom prst="rect">
            <a:avLst/>
          </a:prstGeom>
        </p:spPr>
        <p:txBody>
          <a:bodyPr anchor="ctr"/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 dirty="0"/>
              <a:t>Sitzungsnummer</a:t>
            </a:r>
            <a:endParaRPr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786424A-17F8-67BE-20B2-5B2898AC230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71764" y="4666716"/>
            <a:ext cx="10186104" cy="1152128"/>
          </a:xfrm>
          <a:prstGeom prst="rect">
            <a:avLst/>
          </a:prstGeom>
        </p:spPr>
        <p:txBody>
          <a:bodyPr anchor="t"/>
          <a:lstStyle>
            <a:lvl1pPr algn="ctr" defTabSz="815557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endParaRPr lang="de-DE" dirty="0"/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399D5A20-894E-DEEF-753B-8B4A3C32C4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44000" y="2274454"/>
            <a:ext cx="11304000" cy="11520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ct val="120000"/>
              </a:lnSpc>
              <a:buNone/>
              <a:defRPr lang="de-DE" sz="2800" b="1" i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Sitzungsthema</a:t>
            </a:r>
          </a:p>
        </p:txBody>
      </p:sp>
      <p:sp>
        <p:nvSpPr>
          <p:cNvPr id="7" name="Textplatzhalter 16">
            <a:extLst>
              <a:ext uri="{FF2B5EF4-FFF2-40B4-BE49-F238E27FC236}">
                <a16:creationId xmlns:a16="http://schemas.microsoft.com/office/drawing/2014/main" id="{57763D41-1512-EC58-C597-611D5348B5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738088" y="6093296"/>
            <a:ext cx="6012000" cy="320204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marL="0" indent="0" algn="r">
              <a:buNone/>
              <a:defRPr lang="de-DE" sz="1400" b="0" i="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Bildquellen (falls erforderlich)</a:t>
            </a:r>
          </a:p>
        </p:txBody>
      </p:sp>
    </p:spTree>
    <p:extLst>
      <p:ext uri="{BB962C8B-B14F-4D97-AF65-F5344CB8AC3E}">
        <p14:creationId xmlns:p14="http://schemas.microsoft.com/office/powerpoint/2010/main" val="336031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C0DFFD11-D12F-2143-88B1-ECE5F727E8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46400" y="2151208"/>
            <a:ext cx="7200000" cy="141846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 dirty="0"/>
              <a:t>Thema/Kapitel</a:t>
            </a:r>
            <a:endParaRPr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ADB8DA-2DC3-7B62-6E6D-325BA5C58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20336" y="3364219"/>
            <a:ext cx="3071664" cy="320563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5E3EEB3A-C040-C891-4297-6EC9CA431545}"/>
              </a:ext>
            </a:extLst>
          </p:cNvPr>
          <p:cNvSpPr/>
          <p:nvPr userDrawn="1"/>
        </p:nvSpPr>
        <p:spPr>
          <a:xfrm>
            <a:off x="2249096" y="332656"/>
            <a:ext cx="9577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15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tandar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2279576" y="434007"/>
            <a:ext cx="9470512" cy="82451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 typeface="Arial"/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 dirty="0"/>
              <a:t>Folientitel</a:t>
            </a:r>
            <a:endParaRPr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4B37E1D-8DA8-49EC-8393-135C9A132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1537032" y="6570000"/>
            <a:ext cx="654968" cy="288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14400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EDE38DC0-EC40-49E3-A3F2-7CE16CC7F3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A1FF32-7052-4652-91BB-FFFFE1CE9F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6088" y="1614700"/>
            <a:ext cx="11304000" cy="479880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200">
                <a:solidFill>
                  <a:schemeClr val="tx2"/>
                </a:solidFill>
              </a:defRPr>
            </a:lvl1pPr>
            <a:lvl2pPr>
              <a:lnSpc>
                <a:spcPct val="120000"/>
              </a:lnSpc>
              <a:defRPr sz="2000">
                <a:solidFill>
                  <a:schemeClr val="tx2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20000"/>
              </a:lnSpc>
              <a:defRPr sz="14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de-DE" dirty="0"/>
              <a:t>Mastertextformat bearbeiten</a:t>
            </a:r>
          </a:p>
          <a:p>
            <a:pPr lvl="1">
              <a:defRPr/>
            </a:pPr>
            <a:r>
              <a:rPr lang="de-DE" dirty="0"/>
              <a:t>Zweite Ebene</a:t>
            </a:r>
          </a:p>
          <a:p>
            <a:pPr lvl="2">
              <a:defRPr/>
            </a:pPr>
            <a:r>
              <a:rPr lang="de-DE" dirty="0"/>
              <a:t>Dritte Ebene</a:t>
            </a:r>
          </a:p>
          <a:p>
            <a:pPr lvl="3">
              <a:defRPr/>
            </a:pPr>
            <a:r>
              <a:rPr lang="de-DE" dirty="0"/>
              <a:t>Vierte Ebene</a:t>
            </a:r>
          </a:p>
          <a:p>
            <a:pPr lvl="4">
              <a:defRPr/>
            </a:pPr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AC0DCAE-B73B-A687-9A7F-62723603DA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3782"/>
          <a:stretch/>
        </p:blipFill>
        <p:spPr bwMode="auto">
          <a:xfrm>
            <a:off x="446400" y="434007"/>
            <a:ext cx="1833176" cy="825500"/>
          </a:xfrm>
          <a:prstGeom prst="rect">
            <a:avLst/>
          </a:prstGeom>
        </p:spPr>
      </p:pic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A43886E6-5EF3-65F6-581C-8EE4BB94FD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738088" y="6093296"/>
            <a:ext cx="6012000" cy="320204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marL="0" indent="0" algn="r">
              <a:buNone/>
              <a:defRPr lang="de-DE" sz="1400" b="0" i="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Bildquellen (falls erforderlich)</a:t>
            </a:r>
          </a:p>
        </p:txBody>
      </p:sp>
    </p:spTree>
    <p:extLst>
      <p:ext uri="{BB962C8B-B14F-4D97-AF65-F5344CB8AC3E}">
        <p14:creationId xmlns:p14="http://schemas.microsoft.com/office/powerpoint/2010/main" val="205631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Spal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3F6C91F9-46E8-46D2-8B36-75BF1C1D9220}"/>
              </a:ext>
            </a:extLst>
          </p:cNvPr>
          <p:cNvSpPr>
            <a:spLocks noGrp="1"/>
          </p:cNvSpPr>
          <p:nvPr>
            <p:ph sz="quarter" idx="10"/>
          </p:nvPr>
        </p:nvSpPr>
        <p:spPr bwMode="auto">
          <a:xfrm>
            <a:off x="446088" y="2118701"/>
            <a:ext cx="5514765" cy="4294799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chemeClr val="tx1"/>
              </a:buClr>
              <a:defRPr sz="2200">
                <a:solidFill>
                  <a:schemeClr val="tx2"/>
                </a:solidFill>
              </a:defRPr>
            </a:lvl1pPr>
            <a:lvl2pPr>
              <a:lnSpc>
                <a:spcPct val="120000"/>
              </a:lnSpc>
              <a:buClr>
                <a:schemeClr val="tx1"/>
              </a:buClr>
              <a:defRPr sz="2000">
                <a:solidFill>
                  <a:schemeClr val="tx2"/>
                </a:solidFill>
              </a:defRPr>
            </a:lvl2pPr>
            <a:lvl3pPr>
              <a:lnSpc>
                <a:spcPct val="120000"/>
              </a:lnSpc>
              <a:buClr>
                <a:schemeClr val="tx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0000"/>
              </a:lnSpc>
              <a:buClr>
                <a:schemeClr val="tx1"/>
              </a:buClr>
              <a:defRPr sz="1600">
                <a:solidFill>
                  <a:schemeClr val="tx2"/>
                </a:solidFill>
              </a:defRPr>
            </a:lvl4pPr>
            <a:lvl5pPr>
              <a:lnSpc>
                <a:spcPct val="120000"/>
              </a:lnSpc>
              <a:buClr>
                <a:schemeClr val="tx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  <a:endParaRPr dirty="0"/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8CF1BB8A-4DFD-4B7B-849B-3903F6284058}"/>
              </a:ext>
            </a:extLst>
          </p:cNvPr>
          <p:cNvSpPr>
            <a:spLocks noGrp="1"/>
          </p:cNvSpPr>
          <p:nvPr>
            <p:ph sz="quarter" idx="11"/>
          </p:nvPr>
        </p:nvSpPr>
        <p:spPr bwMode="auto">
          <a:xfrm>
            <a:off x="6231536" y="2118699"/>
            <a:ext cx="5514765" cy="4294799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chemeClr val="tx1"/>
              </a:buClr>
              <a:defRPr sz="2200">
                <a:solidFill>
                  <a:schemeClr val="tx2"/>
                </a:solidFill>
              </a:defRPr>
            </a:lvl1pPr>
            <a:lvl2pPr>
              <a:lnSpc>
                <a:spcPct val="120000"/>
              </a:lnSpc>
              <a:buClr>
                <a:schemeClr val="tx1"/>
              </a:buClr>
              <a:defRPr sz="2000">
                <a:solidFill>
                  <a:schemeClr val="tx2"/>
                </a:solidFill>
              </a:defRPr>
            </a:lvl2pPr>
            <a:lvl3pPr>
              <a:lnSpc>
                <a:spcPct val="120000"/>
              </a:lnSpc>
              <a:buClr>
                <a:schemeClr val="tx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0000"/>
              </a:lnSpc>
              <a:buClr>
                <a:schemeClr val="tx1"/>
              </a:buClr>
              <a:defRPr sz="1600">
                <a:solidFill>
                  <a:schemeClr val="tx2"/>
                </a:solidFill>
              </a:defRPr>
            </a:lvl4pPr>
            <a:lvl5pPr>
              <a:lnSpc>
                <a:spcPct val="120000"/>
              </a:lnSpc>
              <a:buClr>
                <a:schemeClr val="tx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  <a:endParaRPr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50D257AA-17EA-D3EC-F795-703BA0F5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1537032" y="6570000"/>
            <a:ext cx="654968" cy="288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14400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EDE38DC0-EC40-49E3-A3F2-7CE16CC7F3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76D8E054-B94F-BF67-F4A6-50717C5B99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46088" y="1614701"/>
            <a:ext cx="5514377" cy="432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200" b="1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de-DE" dirty="0"/>
              <a:t>Spaltentitel 1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84B9395A-CC00-D32B-4B22-E1F034446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231924" y="1614701"/>
            <a:ext cx="5514377" cy="432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200" b="1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de-DE" dirty="0"/>
              <a:t>Spaltentitel 2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DA3E9FED-6DEE-FD84-9C15-6A3CB303E5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2279576" y="434007"/>
            <a:ext cx="9470512" cy="82451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 typeface="Arial"/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 dirty="0"/>
              <a:t>Folientitel</a:t>
            </a:r>
            <a:endParaRPr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F65F377-98AE-AC1F-A58B-768460D0A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3782"/>
          <a:stretch/>
        </p:blipFill>
        <p:spPr bwMode="auto">
          <a:xfrm>
            <a:off x="446400" y="434007"/>
            <a:ext cx="1833176" cy="825500"/>
          </a:xfrm>
          <a:prstGeom prst="rect">
            <a:avLst/>
          </a:prstGeom>
        </p:spPr>
      </p:pic>
      <p:sp>
        <p:nvSpPr>
          <p:cNvPr id="4" name="Textplatzhalter 16">
            <a:extLst>
              <a:ext uri="{FF2B5EF4-FFF2-40B4-BE49-F238E27FC236}">
                <a16:creationId xmlns:a16="http://schemas.microsoft.com/office/drawing/2014/main" id="{FC9D82B9-06E4-9C4A-785B-7C54767811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738088" y="6093296"/>
            <a:ext cx="6012000" cy="320204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marL="0" indent="0" algn="r">
              <a:buNone/>
              <a:defRPr lang="de-DE" sz="1400" b="0" i="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Bildquellen (falls erforderlich)</a:t>
            </a:r>
          </a:p>
        </p:txBody>
      </p:sp>
    </p:spTree>
    <p:extLst>
      <p:ext uri="{BB962C8B-B14F-4D97-AF65-F5344CB8AC3E}">
        <p14:creationId xmlns:p14="http://schemas.microsoft.com/office/powerpoint/2010/main" val="229834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 Spal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EF4E1EB2-9FB7-45C7-E924-B91A2D379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1537032" y="6570000"/>
            <a:ext cx="654968" cy="288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14400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EDE38DC0-EC40-49E3-A3F2-7CE16CC7F3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A5EA227-CE9B-01C0-887F-4A6A8C4FB4A2}"/>
              </a:ext>
            </a:extLst>
          </p:cNvPr>
          <p:cNvSpPr>
            <a:spLocks noGrp="1"/>
          </p:cNvSpPr>
          <p:nvPr>
            <p:ph sz="quarter" idx="13"/>
          </p:nvPr>
        </p:nvSpPr>
        <p:spPr bwMode="auto">
          <a:xfrm>
            <a:off x="446089" y="2118701"/>
            <a:ext cx="3585600" cy="4294799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chemeClr val="tx1"/>
              </a:buClr>
              <a:defRPr sz="2200">
                <a:solidFill>
                  <a:schemeClr val="tx2"/>
                </a:solidFill>
              </a:defRPr>
            </a:lvl1pPr>
            <a:lvl2pPr>
              <a:lnSpc>
                <a:spcPct val="120000"/>
              </a:lnSpc>
              <a:buClr>
                <a:schemeClr val="tx1"/>
              </a:buClr>
              <a:defRPr sz="2000">
                <a:solidFill>
                  <a:schemeClr val="tx2"/>
                </a:solidFill>
              </a:defRPr>
            </a:lvl2pPr>
            <a:lvl3pPr>
              <a:lnSpc>
                <a:spcPct val="120000"/>
              </a:lnSpc>
              <a:buClr>
                <a:schemeClr val="tx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0000"/>
              </a:lnSpc>
              <a:buClr>
                <a:schemeClr val="tx1"/>
              </a:buClr>
              <a:defRPr sz="1600">
                <a:solidFill>
                  <a:schemeClr val="tx2"/>
                </a:solidFill>
              </a:defRPr>
            </a:lvl4pPr>
            <a:lvl5pPr>
              <a:lnSpc>
                <a:spcPct val="120000"/>
              </a:lnSpc>
              <a:buClr>
                <a:schemeClr val="tx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  <a:endParaRPr dirty="0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4054BCD9-EEBC-FBE6-8024-7E9ADCA95F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46089" y="1614701"/>
            <a:ext cx="3585600" cy="432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200" b="1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de-DE" dirty="0"/>
              <a:t>Spaltentitel 1</a:t>
            </a:r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AF4D45B7-5940-D01D-BBC0-9C9D73FB6347}"/>
              </a:ext>
            </a:extLst>
          </p:cNvPr>
          <p:cNvSpPr>
            <a:spLocks noGrp="1"/>
          </p:cNvSpPr>
          <p:nvPr>
            <p:ph sz="quarter" idx="15"/>
          </p:nvPr>
        </p:nvSpPr>
        <p:spPr bwMode="auto">
          <a:xfrm>
            <a:off x="8160701" y="2118701"/>
            <a:ext cx="3585600" cy="4294799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chemeClr val="tx1"/>
              </a:buClr>
              <a:defRPr sz="2200">
                <a:solidFill>
                  <a:schemeClr val="tx2"/>
                </a:solidFill>
              </a:defRPr>
            </a:lvl1pPr>
            <a:lvl2pPr>
              <a:lnSpc>
                <a:spcPct val="120000"/>
              </a:lnSpc>
              <a:buClr>
                <a:schemeClr val="tx1"/>
              </a:buClr>
              <a:defRPr sz="2000">
                <a:solidFill>
                  <a:schemeClr val="tx2"/>
                </a:solidFill>
              </a:defRPr>
            </a:lvl2pPr>
            <a:lvl3pPr>
              <a:lnSpc>
                <a:spcPct val="120000"/>
              </a:lnSpc>
              <a:buClr>
                <a:schemeClr val="tx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0000"/>
              </a:lnSpc>
              <a:buClr>
                <a:schemeClr val="tx1"/>
              </a:buClr>
              <a:defRPr sz="1600">
                <a:solidFill>
                  <a:schemeClr val="tx2"/>
                </a:solidFill>
              </a:defRPr>
            </a:lvl4pPr>
            <a:lvl5pPr>
              <a:lnSpc>
                <a:spcPct val="120000"/>
              </a:lnSpc>
              <a:buClr>
                <a:schemeClr val="tx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  <a:endParaRPr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2A2ACF7C-BB61-4560-0610-8C24087D4A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8160701" y="1614701"/>
            <a:ext cx="3585600" cy="432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200" b="1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de-DE" dirty="0"/>
              <a:t>Spaltentitel 3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2BFFD635-EACA-A147-642B-643A0F9A26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303395" y="1614701"/>
            <a:ext cx="3585600" cy="432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200" b="1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de-DE" dirty="0"/>
              <a:t>Spaltentitel 2</a:t>
            </a:r>
          </a:p>
        </p:txBody>
      </p:sp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1B4E65F7-AA82-8096-E194-A709AB856394}"/>
              </a:ext>
            </a:extLst>
          </p:cNvPr>
          <p:cNvSpPr>
            <a:spLocks noGrp="1"/>
          </p:cNvSpPr>
          <p:nvPr>
            <p:ph sz="quarter" idx="18"/>
          </p:nvPr>
        </p:nvSpPr>
        <p:spPr bwMode="auto">
          <a:xfrm>
            <a:off x="4303395" y="2118701"/>
            <a:ext cx="3585600" cy="4294799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chemeClr val="tx1"/>
              </a:buClr>
              <a:defRPr sz="2200">
                <a:solidFill>
                  <a:schemeClr val="tx2"/>
                </a:solidFill>
              </a:defRPr>
            </a:lvl1pPr>
            <a:lvl2pPr>
              <a:lnSpc>
                <a:spcPct val="120000"/>
              </a:lnSpc>
              <a:buClr>
                <a:schemeClr val="tx1"/>
              </a:buClr>
              <a:defRPr sz="2000">
                <a:solidFill>
                  <a:schemeClr val="tx2"/>
                </a:solidFill>
              </a:defRPr>
            </a:lvl2pPr>
            <a:lvl3pPr>
              <a:lnSpc>
                <a:spcPct val="120000"/>
              </a:lnSpc>
              <a:buClr>
                <a:schemeClr val="tx1"/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20000"/>
              </a:lnSpc>
              <a:buClr>
                <a:schemeClr val="tx1"/>
              </a:buClr>
              <a:defRPr sz="1600">
                <a:solidFill>
                  <a:schemeClr val="tx2"/>
                </a:solidFill>
              </a:defRPr>
            </a:lvl4pPr>
            <a:lvl5pPr>
              <a:lnSpc>
                <a:spcPct val="120000"/>
              </a:lnSpc>
              <a:buClr>
                <a:schemeClr val="tx1"/>
              </a:buClr>
              <a:defRPr sz="14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  <a:endParaRPr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A1DD3B74-CEB2-5BB8-A0DA-36B5A22D9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2279576" y="434007"/>
            <a:ext cx="9470512" cy="82451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 typeface="Arial"/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 dirty="0"/>
              <a:t>Folientitel</a:t>
            </a:r>
            <a:endParaRPr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4C302BC-7319-F4E2-4BB0-0E47B5B17E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3782"/>
          <a:stretch/>
        </p:blipFill>
        <p:spPr bwMode="auto">
          <a:xfrm>
            <a:off x="446400" y="434007"/>
            <a:ext cx="1833176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2537AD01-B5E5-A0D2-5364-38CE059FDB67}"/>
              </a:ext>
            </a:extLst>
          </p:cNvPr>
          <p:cNvSpPr/>
          <p:nvPr userDrawn="1"/>
        </p:nvSpPr>
        <p:spPr bwMode="auto">
          <a:xfrm>
            <a:off x="0" y="0"/>
            <a:ext cx="12192000" cy="657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2606E86-EA29-4366-6C41-5DFB1EC124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46400" y="594262"/>
            <a:ext cx="11303688" cy="504000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Font typeface="Arial"/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 dirty="0"/>
              <a:t>Folientitel</a:t>
            </a:r>
            <a:endParaRPr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1C56A2DD-B872-9E81-4AEC-B4885C9BF7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46088" y="1340824"/>
            <a:ext cx="11303687" cy="504000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lang="de-DE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de-DE" dirty="0"/>
              <a:t>Zusatztext (nach Bedarf)</a:t>
            </a:r>
          </a:p>
        </p:txBody>
      </p:sp>
      <p:sp>
        <p:nvSpPr>
          <p:cNvPr id="12" name="Textplatzhalter 16">
            <a:extLst>
              <a:ext uri="{FF2B5EF4-FFF2-40B4-BE49-F238E27FC236}">
                <a16:creationId xmlns:a16="http://schemas.microsoft.com/office/drawing/2014/main" id="{F4E388BC-036A-19C6-63D4-8B6A94AC57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738088" y="6093296"/>
            <a:ext cx="6012000" cy="320204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marL="0" indent="0" algn="r">
              <a:buNone/>
              <a:defRPr lang="de-DE" sz="1400" b="0" i="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Bildquellen (falls erforderlich)</a:t>
            </a:r>
          </a:p>
        </p:txBody>
      </p:sp>
    </p:spTree>
    <p:extLst>
      <p:ext uri="{BB962C8B-B14F-4D97-AF65-F5344CB8AC3E}">
        <p14:creationId xmlns:p14="http://schemas.microsoft.com/office/powerpoint/2010/main" val="16538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7C03E6C-78E3-2745-86F1-7EA9ECF949E0}"/>
              </a:ext>
            </a:extLst>
          </p:cNvPr>
          <p:cNvSpPr/>
          <p:nvPr userDrawn="1"/>
        </p:nvSpPr>
        <p:spPr bwMode="auto">
          <a:xfrm>
            <a:off x="0" y="0"/>
            <a:ext cx="12192000" cy="65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2606E86-EA29-4366-6C41-5DFB1EC124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46400" y="594262"/>
            <a:ext cx="11303688" cy="504000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 typeface="Arial"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dirty="0"/>
              <a:t>Folientitel</a:t>
            </a:r>
            <a:endParaRPr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1C56A2DD-B872-9E81-4AEC-B4885C9BF7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46088" y="1340824"/>
            <a:ext cx="11303687" cy="504000"/>
          </a:xfrm>
          <a:prstGeom prst="rect">
            <a:avLst/>
          </a:prstGeom>
          <a:solidFill>
            <a:schemeClr val="accent1"/>
          </a:solidFill>
        </p:spPr>
        <p:txBody>
          <a:bodyPr anchor="t"/>
          <a:lstStyle>
            <a:lvl1pPr marL="0" indent="0" algn="ctr">
              <a:buNone/>
              <a:defRPr sz="2200" b="1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de-DE" dirty="0"/>
              <a:t>Zusatztext (nach Bedarf)</a:t>
            </a:r>
          </a:p>
        </p:txBody>
      </p:sp>
      <p:sp>
        <p:nvSpPr>
          <p:cNvPr id="3" name="Textplatzhalter 16">
            <a:extLst>
              <a:ext uri="{FF2B5EF4-FFF2-40B4-BE49-F238E27FC236}">
                <a16:creationId xmlns:a16="http://schemas.microsoft.com/office/drawing/2014/main" id="{E0274624-7CF2-4B7C-93AB-7E1BF0E923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738088" y="6093296"/>
            <a:ext cx="6012000" cy="320204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marL="0" indent="0" algn="r">
              <a:buNone/>
              <a:defRPr lang="de-DE" sz="1400" b="0" i="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Bildquellen (falls erforderlich)</a:t>
            </a:r>
          </a:p>
        </p:txBody>
      </p:sp>
    </p:spTree>
    <p:extLst>
      <p:ext uri="{BB962C8B-B14F-4D97-AF65-F5344CB8AC3E}">
        <p14:creationId xmlns:p14="http://schemas.microsoft.com/office/powerpoint/2010/main" val="150049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 userDrawn="1"/>
        </p:nvSpPr>
        <p:spPr bwMode="auto"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de-DE" sz="205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4070FD3-0D01-400B-A7BA-80D9478334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10709" y="434007"/>
            <a:ext cx="838691" cy="8244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A465598-6EE5-EE49-A177-6E3551F9A5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46400" y="434007"/>
            <a:ext cx="11303000" cy="8255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14B0273B-FE48-1DFB-A076-6AABAC58D782}"/>
              </a:ext>
            </a:extLst>
          </p:cNvPr>
          <p:cNvSpPr/>
          <p:nvPr userDrawn="1"/>
        </p:nvSpPr>
        <p:spPr bwMode="auto">
          <a:xfrm>
            <a:off x="0" y="6534000"/>
            <a:ext cx="12192000" cy="3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repreport</a:t>
            </a:r>
            <a:r>
              <a:rPr lang="en-US" sz="1400" dirty="0"/>
              <a:t>: Facilitating reproducible research in Stata | </a:t>
            </a:r>
            <a:r>
              <a:rPr lang="en-US" sz="1400" dirty="0" err="1"/>
              <a:t>Krähmer</a:t>
            </a:r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5" r:id="rId3"/>
  </p:sldLayoutIdLst>
  <p:hf hdr="0" ftr="0" dt="0"/>
  <p:txStyles>
    <p:titleStyle>
      <a:lvl1pPr algn="l" defTabSz="815557">
        <a:lnSpc>
          <a:spcPct val="90000"/>
        </a:lnSpc>
        <a:spcBef>
          <a:spcPts val="0"/>
        </a:spcBef>
        <a:buNone/>
        <a:defRPr sz="39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>
        <a:lnSpc>
          <a:spcPct val="90000"/>
        </a:lnSpc>
        <a:spcBef>
          <a:spcPts val="892"/>
        </a:spcBef>
        <a:buFont typeface="Arial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>
        <a:lnSpc>
          <a:spcPct val="90000"/>
        </a:lnSpc>
        <a:spcBef>
          <a:spcPts val="446"/>
        </a:spcBef>
        <a:buFont typeface="Arial"/>
        <a:buChar char="•"/>
        <a:defRPr sz="215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>
        <a:lnSpc>
          <a:spcPct val="90000"/>
        </a:lnSpc>
        <a:spcBef>
          <a:spcPts val="44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>
        <a:lnSpc>
          <a:spcPct val="90000"/>
        </a:lnSpc>
        <a:spcBef>
          <a:spcPts val="446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>
        <a:lnSpc>
          <a:spcPct val="90000"/>
        </a:lnSpc>
        <a:spcBef>
          <a:spcPts val="446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>
        <a:lnSpc>
          <a:spcPct val="90000"/>
        </a:lnSpc>
        <a:spcBef>
          <a:spcPts val="446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>
        <a:lnSpc>
          <a:spcPct val="90000"/>
        </a:lnSpc>
        <a:spcBef>
          <a:spcPts val="446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>
        <a:lnSpc>
          <a:spcPct val="90000"/>
        </a:lnSpc>
        <a:spcBef>
          <a:spcPts val="446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>
        <a:lnSpc>
          <a:spcPct val="90000"/>
        </a:lnSpc>
        <a:spcBef>
          <a:spcPts val="446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038891" algn="l" defTabSz="815557"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>
        <a:defRPr sz="16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BDDBE89-16F1-8DAE-2C14-BAEFD5D6F328}"/>
              </a:ext>
            </a:extLst>
          </p:cNvPr>
          <p:cNvSpPr/>
          <p:nvPr userDrawn="1"/>
        </p:nvSpPr>
        <p:spPr bwMode="auto">
          <a:xfrm>
            <a:off x="0" y="6534000"/>
            <a:ext cx="12192000" cy="324000"/>
          </a:xfrm>
          <a:prstGeom prst="rect">
            <a:avLst/>
          </a:prstGeom>
          <a:solidFill>
            <a:srgbClr val="365C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44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repreport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: Facilitating reproducible research in Stata |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Krähmer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71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9" r:id="rId4"/>
    <p:sldLayoutId id="2147483700" r:id="rId5"/>
  </p:sldLayoutIdLst>
  <p:hf hdr="0" ftr="0" dt="0"/>
  <p:txStyles>
    <p:titleStyle>
      <a:lvl1pPr algn="l" defTabSz="815557">
        <a:lnSpc>
          <a:spcPct val="90000"/>
        </a:lnSpc>
        <a:spcBef>
          <a:spcPts val="0"/>
        </a:spcBef>
        <a:buNone/>
        <a:defRPr sz="39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>
        <a:lnSpc>
          <a:spcPct val="90000"/>
        </a:lnSpc>
        <a:spcBef>
          <a:spcPts val="892"/>
        </a:spcBef>
        <a:buFont typeface="Arial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>
        <a:lnSpc>
          <a:spcPct val="90000"/>
        </a:lnSpc>
        <a:spcBef>
          <a:spcPts val="446"/>
        </a:spcBef>
        <a:buFont typeface="Arial"/>
        <a:buChar char="•"/>
        <a:defRPr sz="215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>
        <a:lnSpc>
          <a:spcPct val="90000"/>
        </a:lnSpc>
        <a:spcBef>
          <a:spcPts val="44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>
        <a:lnSpc>
          <a:spcPct val="90000"/>
        </a:lnSpc>
        <a:spcBef>
          <a:spcPts val="446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>
        <a:lnSpc>
          <a:spcPct val="90000"/>
        </a:lnSpc>
        <a:spcBef>
          <a:spcPts val="446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>
        <a:lnSpc>
          <a:spcPct val="90000"/>
        </a:lnSpc>
        <a:spcBef>
          <a:spcPts val="446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>
        <a:lnSpc>
          <a:spcPct val="90000"/>
        </a:lnSpc>
        <a:spcBef>
          <a:spcPts val="446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>
        <a:lnSpc>
          <a:spcPct val="90000"/>
        </a:lnSpc>
        <a:spcBef>
          <a:spcPts val="446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>
        <a:lnSpc>
          <a:spcPct val="90000"/>
        </a:lnSpc>
        <a:spcBef>
          <a:spcPts val="446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038891" algn="l" defTabSz="815557"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>
        <a:defRPr sz="16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tinyurl.com/repreport-beta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tinyurl.com/repreport-bet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ideas.repec.org/c/boc/bocode/s458137.html" TargetMode="External"/><Relationship Id="rId13" Type="http://schemas.openxmlformats.org/officeDocument/2006/relationships/hyperlink" Target="https://ideas.repec.org/c/boc/bocode/s457280.html" TargetMode="External"/><Relationship Id="rId3" Type="http://schemas.openxmlformats.org/officeDocument/2006/relationships/hyperlink" Target="https://ideas.repec.org/c/boc/bocode/s457329.html" TargetMode="External"/><Relationship Id="rId7" Type="http://schemas.openxmlformats.org/officeDocument/2006/relationships/hyperlink" Target="https://ideas.repec.org/p/boc/usug23/02.html" TargetMode="External"/><Relationship Id="rId12" Type="http://schemas.openxmlformats.org/officeDocument/2006/relationships/hyperlink" Target="https://ideas.repec.org/c/boc/bocode/s457685.html" TargetMode="Externa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ideas.repec.org/c/boc/bocode/s459233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deas.repec.org/c/boc/bocode/s459150.html" TargetMode="External"/><Relationship Id="rId11" Type="http://schemas.openxmlformats.org/officeDocument/2006/relationships/hyperlink" Target="https://ideas.repec.org/c/boc/bocode/s457021.html" TargetMode="External"/><Relationship Id="rId5" Type="http://schemas.openxmlformats.org/officeDocument/2006/relationships/hyperlink" Target="https://ideas.repec.org/c/boc/bocode/s458900.html" TargetMode="External"/><Relationship Id="rId15" Type="http://schemas.openxmlformats.org/officeDocument/2006/relationships/hyperlink" Target="https://ideas.repec.org/c/boc/bocode/s458630.html" TargetMode="External"/><Relationship Id="rId10" Type="http://schemas.openxmlformats.org/officeDocument/2006/relationships/hyperlink" Target="https://ideas.repec.org/c/boc/bocode/s458964.html" TargetMode="External"/><Relationship Id="rId4" Type="http://schemas.openxmlformats.org/officeDocument/2006/relationships/hyperlink" Target="https://ideas.repec.org/p/boc/usug23/14.html" TargetMode="External"/><Relationship Id="rId9" Type="http://schemas.openxmlformats.org/officeDocument/2006/relationships/hyperlink" Target="https://github.com/lydreiner/Statapackagesearch" TargetMode="External"/><Relationship Id="rId14" Type="http://schemas.openxmlformats.org/officeDocument/2006/relationships/hyperlink" Target="https://ideas.repec.org/c/boc/bocode/s459260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BD63A-34AE-372E-2F6C-880B43F8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00" y="1775234"/>
            <a:ext cx="11304000" cy="1470686"/>
          </a:xfrm>
        </p:spPr>
        <p:txBody>
          <a:bodyPr anchor="t"/>
          <a:lstStyle/>
          <a:p>
            <a:r>
              <a:rPr lang="en-US" sz="3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repreport</a:t>
            </a:r>
            <a:br>
              <a:rPr lang="en-US" dirty="0"/>
            </a:br>
            <a:r>
              <a:rPr lang="en-US" dirty="0"/>
              <a:t>Facilitating reproducible research in Stata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F8C6D24-8E35-342A-8FE2-0562D05DEC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54338" y="3573016"/>
            <a:ext cx="6683324" cy="432000"/>
          </a:xfrm>
        </p:spPr>
        <p:txBody>
          <a:bodyPr/>
          <a:lstStyle/>
          <a:p>
            <a:r>
              <a:rPr lang="de-DE" dirty="0"/>
              <a:t>Daniel </a:t>
            </a:r>
            <a:r>
              <a:rPr lang="de-DE" dirty="0" err="1"/>
              <a:t>Krähmer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BB684A9-A779-E6F9-0BE1-FBC3A8F29A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54338" y="4017881"/>
            <a:ext cx="6683324" cy="432000"/>
          </a:xfrm>
        </p:spPr>
        <p:txBody>
          <a:bodyPr/>
          <a:lstStyle/>
          <a:p>
            <a:r>
              <a:rPr lang="de-DE" dirty="0"/>
              <a:t>Department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Sociology</a:t>
            </a:r>
            <a:r>
              <a:rPr lang="de-DE" dirty="0"/>
              <a:t> | LMU Munich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0CD7015-554F-B40F-EBD5-5259523DD2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2024 German </a:t>
            </a:r>
            <a:r>
              <a:rPr lang="de-DE" dirty="0" err="1"/>
              <a:t>Stata</a:t>
            </a:r>
            <a:r>
              <a:rPr lang="de-DE" dirty="0"/>
              <a:t> Conference | 7 June | Mannheim</a:t>
            </a:r>
          </a:p>
        </p:txBody>
      </p:sp>
      <p:pic>
        <p:nvPicPr>
          <p:cNvPr id="7" name="Grafik 6" descr="Ein Bild, das Schrift, Symbol, Logo, Grafiken enthält.&#10;&#10;Automatisch generierte Beschreibung">
            <a:extLst>
              <a:ext uri="{FF2B5EF4-FFF2-40B4-BE49-F238E27FC236}">
                <a16:creationId xmlns:a16="http://schemas.microsoft.com/office/drawing/2014/main" id="{030BF348-42D1-906F-6F23-5C3CAE8E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888" y="4653136"/>
            <a:ext cx="2016224" cy="109878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F07A14E-81FA-E488-BE9F-EECFF7E5E6BB}"/>
              </a:ext>
            </a:extLst>
          </p:cNvPr>
          <p:cNvSpPr txBox="1"/>
          <p:nvPr/>
        </p:nvSpPr>
        <p:spPr>
          <a:xfrm>
            <a:off x="1595500" y="6046688"/>
            <a:ext cx="9001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LMSans8-Regular"/>
              </a:rPr>
              <a:t>Funding by the DFG through the Priority Program META-REP (Project 464507200) is gratefully acknowledged.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0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9BC351A-4624-D59B-FA7E-AD42C0F2AC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187" b="-4807"/>
          <a:stretch/>
        </p:blipFill>
        <p:spPr>
          <a:xfrm>
            <a:off x="5951985" y="1658303"/>
            <a:ext cx="4964400" cy="4752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82E4F73-E6BD-EFFF-A256-0AFD38293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Output I: </a:t>
            </a:r>
            <a:r>
              <a:rPr lang="de-DE" dirty="0" err="1"/>
              <a:t>Reproducibility</a:t>
            </a:r>
            <a:r>
              <a:rPr lang="de-DE" dirty="0"/>
              <a:t> Report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75AA180-AACE-B300-8DDA-2EE5CEB89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E38DC0-EC40-49E3-A3F2-7CE16CC7F30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!!text">
            <a:extLst>
              <a:ext uri="{FF2B5EF4-FFF2-40B4-BE49-F238E27FC236}">
                <a16:creationId xmlns:a16="http://schemas.microsoft.com/office/drawing/2014/main" id="{99933825-52CA-49BD-53B5-289AB6C741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6088" y="1611505"/>
            <a:ext cx="11304000" cy="47988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“Technical </a:t>
            </a:r>
            <a:r>
              <a:rPr lang="de-DE" dirty="0" err="1"/>
              <a:t>ReadMe</a:t>
            </a:r>
            <a:r>
              <a:rPr lang="de-DE" dirty="0"/>
              <a:t>“:</a:t>
            </a:r>
          </a:p>
          <a:p>
            <a:pPr lvl="1">
              <a:buClr>
                <a:schemeClr val="tx2"/>
              </a:buClr>
            </a:pPr>
            <a:r>
              <a:rPr lang="de-DE" dirty="0"/>
              <a:t>General Information</a:t>
            </a:r>
          </a:p>
          <a:p>
            <a:pPr lvl="1">
              <a:buClr>
                <a:schemeClr val="tx2"/>
              </a:buClr>
            </a:pPr>
            <a:r>
              <a:rPr lang="de-DE" dirty="0"/>
              <a:t>System Details</a:t>
            </a:r>
          </a:p>
          <a:p>
            <a:pPr lvl="1">
              <a:buClr>
                <a:schemeClr val="tx2"/>
              </a:buClr>
            </a:pPr>
            <a:r>
              <a:rPr lang="de-DE" dirty="0"/>
              <a:t>Setup</a:t>
            </a:r>
          </a:p>
          <a:p>
            <a:pPr lvl="1">
              <a:buClr>
                <a:schemeClr val="tx2"/>
              </a:buClr>
            </a:pPr>
            <a:r>
              <a:rPr lang="de-DE" dirty="0"/>
              <a:t>User-</a:t>
            </a:r>
            <a:r>
              <a:rPr lang="de-DE" dirty="0" err="1"/>
              <a:t>written</a:t>
            </a:r>
            <a:r>
              <a:rPr lang="de-DE" dirty="0"/>
              <a:t> </a:t>
            </a:r>
            <a:r>
              <a:rPr lang="de-DE" dirty="0" err="1"/>
              <a:t>commands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>
                <a:solidFill>
                  <a:srgbClr val="A1A1A1"/>
                </a:solidFill>
              </a:rPr>
              <a:t>(+ </a:t>
            </a:r>
            <a:r>
              <a:rPr lang="de-DE" dirty="0" err="1">
                <a:solidFill>
                  <a:srgbClr val="A1A1A1"/>
                </a:solidFill>
              </a:rPr>
              <a:t>versions</a:t>
            </a:r>
            <a:r>
              <a:rPr lang="de-DE" dirty="0">
                <a:solidFill>
                  <a:srgbClr val="A1A1A1"/>
                </a:solidFill>
              </a:rPr>
              <a:t>)</a:t>
            </a:r>
          </a:p>
          <a:p>
            <a:pPr lvl="1">
              <a:buClr>
                <a:schemeClr val="tx2"/>
              </a:buClr>
            </a:pPr>
            <a:r>
              <a:rPr lang="de-DE" dirty="0"/>
              <a:t>Input </a:t>
            </a:r>
            <a:r>
              <a:rPr lang="de-DE" dirty="0" err="1"/>
              <a:t>files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>
                <a:solidFill>
                  <a:srgbClr val="A1A1A1"/>
                </a:solidFill>
              </a:rPr>
              <a:t>(+ </a:t>
            </a:r>
            <a:r>
              <a:rPr lang="de-DE" dirty="0" err="1">
                <a:solidFill>
                  <a:srgbClr val="A1A1A1"/>
                </a:solidFill>
              </a:rPr>
              <a:t>location</a:t>
            </a:r>
            <a:r>
              <a:rPr lang="de-DE" dirty="0">
                <a:solidFill>
                  <a:srgbClr val="A1A1A1"/>
                </a:solidFill>
              </a:rPr>
              <a:t> and </a:t>
            </a:r>
            <a:r>
              <a:rPr lang="de-DE" dirty="0" err="1">
                <a:solidFill>
                  <a:srgbClr val="A1A1A1"/>
                </a:solidFill>
              </a:rPr>
              <a:t>signatures</a:t>
            </a:r>
            <a:r>
              <a:rPr lang="de-DE" dirty="0">
                <a:solidFill>
                  <a:srgbClr val="A1A1A1"/>
                </a:solidFill>
              </a:rPr>
              <a:t>, </a:t>
            </a:r>
            <a:r>
              <a:rPr lang="de-DE" dirty="0" err="1">
                <a:solidFill>
                  <a:srgbClr val="A1A1A1"/>
                </a:solidFill>
              </a:rPr>
              <a:t>if</a:t>
            </a:r>
            <a:r>
              <a:rPr lang="de-DE" dirty="0">
                <a:solidFill>
                  <a:srgbClr val="A1A1A1"/>
                </a:solidFill>
              </a:rPr>
              <a:t> </a:t>
            </a:r>
            <a:r>
              <a:rPr lang="de-DE" dirty="0" err="1">
                <a:solidFill>
                  <a:srgbClr val="A1A1A1"/>
                </a:solidFill>
              </a:rPr>
              <a:t>applicable</a:t>
            </a:r>
            <a:r>
              <a:rPr lang="de-DE" dirty="0">
                <a:solidFill>
                  <a:srgbClr val="A1A1A1"/>
                </a:solidFill>
              </a:rPr>
              <a:t>)</a:t>
            </a:r>
          </a:p>
          <a:p>
            <a:pPr lvl="1">
              <a:buClr>
                <a:schemeClr val="tx2"/>
              </a:buClr>
            </a:pPr>
            <a:r>
              <a:rPr lang="de-DE" dirty="0" err="1"/>
              <a:t>Subroutines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>
                <a:solidFill>
                  <a:srgbClr val="A1A1A1"/>
                </a:solidFill>
              </a:rPr>
              <a:t>(+ </a:t>
            </a:r>
            <a:r>
              <a:rPr lang="de-DE" dirty="0" err="1">
                <a:solidFill>
                  <a:srgbClr val="A1A1A1"/>
                </a:solidFill>
              </a:rPr>
              <a:t>location</a:t>
            </a:r>
            <a:r>
              <a:rPr lang="de-DE" dirty="0">
                <a:solidFill>
                  <a:srgbClr val="A1A1A1"/>
                </a:solidFill>
              </a:rPr>
              <a:t>)</a:t>
            </a:r>
          </a:p>
          <a:p>
            <a:pPr lvl="1">
              <a:buClr>
                <a:schemeClr val="tx2"/>
              </a:buClr>
            </a:pPr>
            <a:r>
              <a:rPr lang="de-DE" dirty="0" err="1"/>
              <a:t>Randomness</a:t>
            </a:r>
            <a:endParaRPr lang="de-DE" dirty="0"/>
          </a:p>
          <a:p>
            <a:pPr lvl="1"/>
            <a:endParaRPr lang="de-DE" dirty="0"/>
          </a:p>
        </p:txBody>
      </p:sp>
      <p:pic>
        <p:nvPicPr>
          <p:cNvPr id="6" name="Grafik 5" descr="Dokument Silhouette">
            <a:extLst>
              <a:ext uri="{FF2B5EF4-FFF2-40B4-BE49-F238E27FC236}">
                <a16:creationId xmlns:a16="http://schemas.microsoft.com/office/drawing/2014/main" id="{0339DB4A-298D-6FB5-577E-6630AA0A5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0088" y="4869240"/>
            <a:ext cx="720000" cy="720000"/>
          </a:xfrm>
          <a:prstGeom prst="rect">
            <a:avLst/>
          </a:prstGeom>
        </p:spPr>
      </p:pic>
      <p:pic>
        <p:nvPicPr>
          <p:cNvPr id="11" name="Grafik 10" descr="Inventar Silhouette">
            <a:extLst>
              <a:ext uri="{FF2B5EF4-FFF2-40B4-BE49-F238E27FC236}">
                <a16:creationId xmlns:a16="http://schemas.microsoft.com/office/drawing/2014/main" id="{CBDA4307-012F-9D3F-5DD7-C7A6408DB6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30088" y="5660695"/>
            <a:ext cx="720000" cy="720000"/>
          </a:xfrm>
          <a:prstGeom prst="rect">
            <a:avLst/>
          </a:prstGeom>
        </p:spPr>
      </p:pic>
      <p:sp>
        <p:nvSpPr>
          <p:cNvPr id="20" name="!!blocker">
            <a:extLst>
              <a:ext uri="{FF2B5EF4-FFF2-40B4-BE49-F238E27FC236}">
                <a16:creationId xmlns:a16="http://schemas.microsoft.com/office/drawing/2014/main" id="{5DA4D6ED-8E5D-38ED-D2CA-4A97B014544A}"/>
              </a:ext>
            </a:extLst>
          </p:cNvPr>
          <p:cNvSpPr/>
          <p:nvPr/>
        </p:nvSpPr>
        <p:spPr>
          <a:xfrm>
            <a:off x="5951985" y="2708920"/>
            <a:ext cx="4964400" cy="370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abc">
            <a:extLst>
              <a:ext uri="{FF2B5EF4-FFF2-40B4-BE49-F238E27FC236}">
                <a16:creationId xmlns:a16="http://schemas.microsoft.com/office/drawing/2014/main" id="{EA8431EB-217E-621C-DF21-91C7D7618E73}"/>
              </a:ext>
            </a:extLst>
          </p:cNvPr>
          <p:cNvSpPr/>
          <p:nvPr/>
        </p:nvSpPr>
        <p:spPr>
          <a:xfrm>
            <a:off x="5951985" y="3573096"/>
            <a:ext cx="496440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def">
            <a:extLst>
              <a:ext uri="{FF2B5EF4-FFF2-40B4-BE49-F238E27FC236}">
                <a16:creationId xmlns:a16="http://schemas.microsoft.com/office/drawing/2014/main" id="{4CC74440-118E-A486-35C2-3BA3A1E5ABBA}"/>
              </a:ext>
            </a:extLst>
          </p:cNvPr>
          <p:cNvSpPr/>
          <p:nvPr/>
        </p:nvSpPr>
        <p:spPr>
          <a:xfrm>
            <a:off x="5951985" y="2636912"/>
            <a:ext cx="4964400" cy="93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77D5C8C-BD08-FADC-7957-254AB474FE7A}"/>
              </a:ext>
            </a:extLst>
          </p:cNvPr>
          <p:cNvSpPr/>
          <p:nvPr/>
        </p:nvSpPr>
        <p:spPr>
          <a:xfrm>
            <a:off x="5951985" y="4941248"/>
            <a:ext cx="4964400" cy="147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174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2" grpId="1" animBg="1"/>
      <p:bldP spid="24" grpId="1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rafik 64">
            <a:extLst>
              <a:ext uri="{FF2B5EF4-FFF2-40B4-BE49-F238E27FC236}">
                <a16:creationId xmlns:a16="http://schemas.microsoft.com/office/drawing/2014/main" id="{EC383A3A-E363-0E38-311D-1027D4C6AC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2"/>
          <a:stretch/>
        </p:blipFill>
        <p:spPr>
          <a:xfrm>
            <a:off x="9624392" y="1556792"/>
            <a:ext cx="792088" cy="73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82E4F73-E6BD-EFFF-A256-0AFD38293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Output II: </a:t>
            </a:r>
            <a:r>
              <a:rPr lang="de-DE" dirty="0" err="1"/>
              <a:t>Reproduction</a:t>
            </a:r>
            <a:r>
              <a:rPr lang="de-DE" dirty="0"/>
              <a:t> Materials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75AA180-AACE-B300-8DDA-2EE5CEB89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E38DC0-EC40-49E3-A3F2-7CE16CC7F30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933825-52CA-49BD-53B5-289AB6C741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6088" y="1614700"/>
            <a:ext cx="11304000" cy="346881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File </a:t>
            </a:r>
            <a:r>
              <a:rPr lang="de-DE" dirty="0" err="1"/>
              <a:t>collection</a:t>
            </a:r>
            <a:r>
              <a:rPr lang="de-DE" dirty="0"/>
              <a:t>:</a:t>
            </a:r>
          </a:p>
          <a:p>
            <a:pPr lvl="1">
              <a:buClr>
                <a:schemeClr val="tx2"/>
              </a:buClr>
            </a:pPr>
            <a:r>
              <a:rPr lang="de-DE" dirty="0"/>
              <a:t>3 </a:t>
            </a:r>
            <a:r>
              <a:rPr lang="de-DE" dirty="0" err="1"/>
              <a:t>Directories</a:t>
            </a:r>
            <a:r>
              <a:rPr lang="de-DE" dirty="0"/>
              <a:t>:</a:t>
            </a:r>
          </a:p>
          <a:p>
            <a:pPr lvl="2">
              <a:buClr>
                <a:schemeClr val="tx2"/>
              </a:buClr>
            </a:pPr>
            <a:r>
              <a:rPr lang="de-DE" dirty="0"/>
              <a:t>Ados</a:t>
            </a:r>
            <a:br>
              <a:rPr lang="de-DE" dirty="0"/>
            </a:br>
            <a:r>
              <a:rPr lang="de-DE" dirty="0">
                <a:solidFill>
                  <a:srgbClr val="A1A1A1"/>
                </a:solidFill>
              </a:rPr>
              <a:t>(all </a:t>
            </a:r>
            <a:r>
              <a:rPr lang="de-DE" dirty="0" err="1">
                <a:solidFill>
                  <a:srgbClr val="A1A1A1"/>
                </a:solidFill>
              </a:rPr>
              <a:t>ados</a:t>
            </a:r>
            <a:r>
              <a:rPr lang="de-DE" dirty="0">
                <a:solidFill>
                  <a:srgbClr val="A1A1A1"/>
                </a:solidFill>
              </a:rPr>
              <a:t> in </a:t>
            </a:r>
            <a:r>
              <a:rPr lang="de-DE" dirty="0" err="1">
                <a:solidFill>
                  <a:srgbClr val="A1A1A1"/>
                </a:solidFill>
              </a:rPr>
              <a:t>user‘s</a:t>
            </a:r>
            <a:r>
              <a:rPr lang="de-DE" dirty="0">
                <a:solidFill>
                  <a:srgbClr val="A1A1A1"/>
                </a:solidFill>
              </a:rPr>
              <a:t> </a:t>
            </a:r>
            <a:r>
              <a:rPr lang="de-DE" dirty="0" err="1">
                <a:solidFill>
                  <a:srgbClr val="A1A1A1"/>
                </a:solidFill>
              </a:rPr>
              <a:t>current</a:t>
            </a:r>
            <a:r>
              <a:rPr lang="de-DE" dirty="0">
                <a:solidFill>
                  <a:srgbClr val="A1A1A1"/>
                </a:solidFill>
              </a:rPr>
              <a:t> </a:t>
            </a:r>
            <a:r>
              <a:rPr lang="de-DE" dirty="0" err="1">
                <a:solidFill>
                  <a:srgbClr val="A1A1A1"/>
                </a:solidFill>
              </a:rPr>
              <a:t>version</a:t>
            </a:r>
            <a:r>
              <a:rPr lang="de-DE" dirty="0">
                <a:solidFill>
                  <a:srgbClr val="A1A1A1"/>
                </a:solidFill>
              </a:rPr>
              <a:t>) </a:t>
            </a:r>
          </a:p>
          <a:p>
            <a:pPr lvl="2">
              <a:buClr>
                <a:schemeClr val="tx2"/>
              </a:buClr>
            </a:pPr>
            <a:r>
              <a:rPr lang="de-DE" dirty="0"/>
              <a:t>Input</a:t>
            </a:r>
            <a:br>
              <a:rPr lang="de-DE" dirty="0"/>
            </a:br>
            <a:r>
              <a:rPr lang="de-DE" dirty="0">
                <a:solidFill>
                  <a:srgbClr val="A1A1A1"/>
                </a:solidFill>
              </a:rPr>
              <a:t>(all </a:t>
            </a:r>
            <a:r>
              <a:rPr lang="de-DE" dirty="0" err="1">
                <a:solidFill>
                  <a:srgbClr val="A1A1A1"/>
                </a:solidFill>
              </a:rPr>
              <a:t>input</a:t>
            </a:r>
            <a:r>
              <a:rPr lang="de-DE" dirty="0">
                <a:solidFill>
                  <a:srgbClr val="A1A1A1"/>
                </a:solidFill>
              </a:rPr>
              <a:t> </a:t>
            </a:r>
            <a:r>
              <a:rPr lang="de-DE" dirty="0" err="1">
                <a:solidFill>
                  <a:srgbClr val="A1A1A1"/>
                </a:solidFill>
              </a:rPr>
              <a:t>files</a:t>
            </a:r>
            <a:r>
              <a:rPr lang="de-DE" dirty="0">
                <a:solidFill>
                  <a:srgbClr val="A1A1A1"/>
                </a:solidFill>
              </a:rPr>
              <a:t>, e.g. </a:t>
            </a:r>
            <a:r>
              <a:rPr lang="de-DE" dirty="0" err="1">
                <a:solidFill>
                  <a:srgbClr val="A1A1A1"/>
                </a:solidFill>
              </a:rPr>
              <a:t>datasets</a:t>
            </a:r>
            <a:r>
              <a:rPr lang="de-DE" dirty="0">
                <a:solidFill>
                  <a:srgbClr val="A1A1A1"/>
                </a:solidFill>
              </a:rPr>
              <a:t>, </a:t>
            </a:r>
            <a:r>
              <a:rPr lang="de-DE" dirty="0" err="1">
                <a:solidFill>
                  <a:srgbClr val="A1A1A1"/>
                </a:solidFill>
              </a:rPr>
              <a:t>csv</a:t>
            </a:r>
            <a:r>
              <a:rPr lang="de-DE" dirty="0">
                <a:solidFill>
                  <a:srgbClr val="A1A1A1"/>
                </a:solidFill>
              </a:rPr>
              <a:t>, etc.)</a:t>
            </a:r>
          </a:p>
          <a:p>
            <a:pPr lvl="2">
              <a:buClr>
                <a:schemeClr val="tx2"/>
              </a:buClr>
            </a:pPr>
            <a:r>
              <a:rPr lang="de-DE" dirty="0"/>
              <a:t>Output</a:t>
            </a:r>
            <a:br>
              <a:rPr lang="de-DE" dirty="0"/>
            </a:br>
            <a:r>
              <a:rPr lang="de-DE" dirty="0">
                <a:solidFill>
                  <a:srgbClr val="A1A1A1"/>
                </a:solidFill>
              </a:rPr>
              <a:t>(</a:t>
            </a:r>
            <a:r>
              <a:rPr lang="de-DE" dirty="0" err="1">
                <a:solidFill>
                  <a:srgbClr val="A1A1A1"/>
                </a:solidFill>
              </a:rPr>
              <a:t>storage</a:t>
            </a:r>
            <a:r>
              <a:rPr lang="de-DE" dirty="0">
                <a:solidFill>
                  <a:srgbClr val="A1A1A1"/>
                </a:solidFill>
              </a:rPr>
              <a:t> for </a:t>
            </a:r>
            <a:r>
              <a:rPr lang="de-DE" dirty="0" err="1">
                <a:solidFill>
                  <a:srgbClr val="A1A1A1"/>
                </a:solidFill>
              </a:rPr>
              <a:t>output</a:t>
            </a:r>
            <a:r>
              <a:rPr lang="de-DE" dirty="0">
                <a:solidFill>
                  <a:srgbClr val="A1A1A1"/>
                </a:solidFill>
              </a:rPr>
              <a:t>)</a:t>
            </a:r>
          </a:p>
          <a:p>
            <a:pPr lvl="1">
              <a:buClr>
                <a:schemeClr val="tx2"/>
              </a:buClr>
            </a:pPr>
            <a:r>
              <a:rPr lang="de-DE" dirty="0"/>
              <a:t>1 Do-file</a:t>
            </a:r>
          </a:p>
          <a:p>
            <a:pPr marL="0" indent="0">
              <a:buNone/>
            </a:pP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ECF34083-149A-855F-CD31-38F1E12D0948}"/>
              </a:ext>
            </a:extLst>
          </p:cNvPr>
          <p:cNvCxnSpPr>
            <a:cxnSpLocks/>
          </p:cNvCxnSpPr>
          <p:nvPr/>
        </p:nvCxnSpPr>
        <p:spPr>
          <a:xfrm>
            <a:off x="7570245" y="3362731"/>
            <a:ext cx="360000" cy="0"/>
          </a:xfrm>
          <a:prstGeom prst="line">
            <a:avLst/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2BE1261-DD82-F756-55F7-1BD3790337C1}"/>
              </a:ext>
            </a:extLst>
          </p:cNvPr>
          <p:cNvCxnSpPr>
            <a:cxnSpLocks/>
          </p:cNvCxnSpPr>
          <p:nvPr/>
        </p:nvCxnSpPr>
        <p:spPr>
          <a:xfrm>
            <a:off x="7930244" y="3829106"/>
            <a:ext cx="360000" cy="0"/>
          </a:xfrm>
          <a:prstGeom prst="line">
            <a:avLst/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6F00FAA3-4C74-4613-B080-047E94BF2182}"/>
              </a:ext>
            </a:extLst>
          </p:cNvPr>
          <p:cNvCxnSpPr>
            <a:cxnSpLocks/>
          </p:cNvCxnSpPr>
          <p:nvPr/>
        </p:nvCxnSpPr>
        <p:spPr>
          <a:xfrm rot="5400000">
            <a:off x="7444244" y="4315106"/>
            <a:ext cx="972000" cy="0"/>
          </a:xfrm>
          <a:prstGeom prst="line">
            <a:avLst/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9466953-B57F-6A2C-2F7C-AA6B8974CCCB}"/>
              </a:ext>
            </a:extLst>
          </p:cNvPr>
          <p:cNvCxnSpPr>
            <a:cxnSpLocks/>
          </p:cNvCxnSpPr>
          <p:nvPr/>
        </p:nvCxnSpPr>
        <p:spPr>
          <a:xfrm>
            <a:off x="7923892" y="4801106"/>
            <a:ext cx="360000" cy="0"/>
          </a:xfrm>
          <a:prstGeom prst="line">
            <a:avLst/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26E40C51-AC98-DFA4-3C02-74B41D6C6FA0}"/>
              </a:ext>
            </a:extLst>
          </p:cNvPr>
          <p:cNvCxnSpPr>
            <a:cxnSpLocks/>
          </p:cNvCxnSpPr>
          <p:nvPr/>
        </p:nvCxnSpPr>
        <p:spPr>
          <a:xfrm>
            <a:off x="7930244" y="2869106"/>
            <a:ext cx="360000" cy="0"/>
          </a:xfrm>
          <a:prstGeom prst="line">
            <a:avLst/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F89939FC-38E6-4712-8607-FCC3EC0ACBA7}"/>
              </a:ext>
            </a:extLst>
          </p:cNvPr>
          <p:cNvCxnSpPr>
            <a:cxnSpLocks/>
          </p:cNvCxnSpPr>
          <p:nvPr/>
        </p:nvCxnSpPr>
        <p:spPr>
          <a:xfrm>
            <a:off x="7930244" y="1909106"/>
            <a:ext cx="360000" cy="0"/>
          </a:xfrm>
          <a:prstGeom prst="line">
            <a:avLst/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1" name="Grafik 30">
            <a:extLst>
              <a:ext uri="{FF2B5EF4-FFF2-40B4-BE49-F238E27FC236}">
                <a16:creationId xmlns:a16="http://schemas.microsoft.com/office/drawing/2014/main" id="{A5DAC6C2-7963-C97D-B8DB-610A0F906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148" y="4556193"/>
            <a:ext cx="532649" cy="648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02B4A66E-FF1E-9558-13FA-2C9AEE2A70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153" b="25468"/>
          <a:stretch/>
        </p:blipFill>
        <p:spPr>
          <a:xfrm>
            <a:off x="6960097" y="2997143"/>
            <a:ext cx="558066" cy="720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7E36CCB2-6CF4-76E5-9362-D391A44ABF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329" b="21517"/>
          <a:stretch/>
        </p:blipFill>
        <p:spPr>
          <a:xfrm>
            <a:off x="8431075" y="1539529"/>
            <a:ext cx="468795" cy="59332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5627C093-5C9C-CBC3-3200-4A03073071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184" r="37145" b="23190"/>
          <a:stretch/>
        </p:blipFill>
        <p:spPr>
          <a:xfrm>
            <a:off x="8431075" y="2488276"/>
            <a:ext cx="468795" cy="580682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14E02C7F-86FC-F40C-39CC-646DCB0CA7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568" b="21650"/>
          <a:stretch/>
        </p:blipFill>
        <p:spPr>
          <a:xfrm>
            <a:off x="8424386" y="3458141"/>
            <a:ext cx="482172" cy="592323"/>
          </a:xfrm>
          <a:prstGeom prst="rect">
            <a:avLst/>
          </a:prstGeom>
        </p:spPr>
      </p:pic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3A3519BB-0FB3-88AD-05A4-CE88CE611FB0}"/>
              </a:ext>
            </a:extLst>
          </p:cNvPr>
          <p:cNvCxnSpPr>
            <a:cxnSpLocks/>
          </p:cNvCxnSpPr>
          <p:nvPr/>
        </p:nvCxnSpPr>
        <p:spPr>
          <a:xfrm>
            <a:off x="8976361" y="1909106"/>
            <a:ext cx="360000" cy="0"/>
          </a:xfrm>
          <a:prstGeom prst="line">
            <a:avLst/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328709EE-ADDA-6010-4821-B4E5552B24F4}"/>
              </a:ext>
            </a:extLst>
          </p:cNvPr>
          <p:cNvCxnSpPr>
            <a:cxnSpLocks/>
          </p:cNvCxnSpPr>
          <p:nvPr/>
        </p:nvCxnSpPr>
        <p:spPr>
          <a:xfrm rot="5400000">
            <a:off x="9071760" y="1946359"/>
            <a:ext cx="529200" cy="0"/>
          </a:xfrm>
          <a:prstGeom prst="line">
            <a:avLst/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AEC62E40-6C9F-A770-6CFF-5BCB9147C644}"/>
              </a:ext>
            </a:extLst>
          </p:cNvPr>
          <p:cNvCxnSpPr>
            <a:cxnSpLocks/>
          </p:cNvCxnSpPr>
          <p:nvPr/>
        </p:nvCxnSpPr>
        <p:spPr>
          <a:xfrm>
            <a:off x="9336360" y="2207933"/>
            <a:ext cx="252000" cy="0"/>
          </a:xfrm>
          <a:prstGeom prst="line">
            <a:avLst/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C318BCDB-5812-A920-9AEA-7776892B45B1}"/>
              </a:ext>
            </a:extLst>
          </p:cNvPr>
          <p:cNvCxnSpPr>
            <a:cxnSpLocks/>
          </p:cNvCxnSpPr>
          <p:nvPr/>
        </p:nvCxnSpPr>
        <p:spPr>
          <a:xfrm>
            <a:off x="9336360" y="1681759"/>
            <a:ext cx="252000" cy="0"/>
          </a:xfrm>
          <a:prstGeom prst="line">
            <a:avLst/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AF3858E2-A186-48A0-9325-9E32063D78D6}"/>
              </a:ext>
            </a:extLst>
          </p:cNvPr>
          <p:cNvCxnSpPr>
            <a:cxnSpLocks/>
          </p:cNvCxnSpPr>
          <p:nvPr/>
        </p:nvCxnSpPr>
        <p:spPr>
          <a:xfrm>
            <a:off x="9336360" y="1857150"/>
            <a:ext cx="252000" cy="0"/>
          </a:xfrm>
          <a:prstGeom prst="line">
            <a:avLst/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7A2ACA6A-C2DD-A95E-719B-6B875CC14FC6}"/>
              </a:ext>
            </a:extLst>
          </p:cNvPr>
          <p:cNvCxnSpPr>
            <a:cxnSpLocks/>
          </p:cNvCxnSpPr>
          <p:nvPr/>
        </p:nvCxnSpPr>
        <p:spPr>
          <a:xfrm>
            <a:off x="9336360" y="2032541"/>
            <a:ext cx="252000" cy="0"/>
          </a:xfrm>
          <a:prstGeom prst="line">
            <a:avLst/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90316B09-0E2F-385C-D90C-0E08267DA7F1}"/>
              </a:ext>
            </a:extLst>
          </p:cNvPr>
          <p:cNvCxnSpPr>
            <a:cxnSpLocks/>
          </p:cNvCxnSpPr>
          <p:nvPr/>
        </p:nvCxnSpPr>
        <p:spPr>
          <a:xfrm>
            <a:off x="8976361" y="2866276"/>
            <a:ext cx="360000" cy="0"/>
          </a:xfrm>
          <a:prstGeom prst="line">
            <a:avLst/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7C464EC2-A4BE-68C6-F82C-01D7C9BE0FAC}"/>
              </a:ext>
            </a:extLst>
          </p:cNvPr>
          <p:cNvCxnSpPr>
            <a:cxnSpLocks/>
          </p:cNvCxnSpPr>
          <p:nvPr/>
        </p:nvCxnSpPr>
        <p:spPr>
          <a:xfrm rot="5400000">
            <a:off x="9152760" y="2878232"/>
            <a:ext cx="367200" cy="0"/>
          </a:xfrm>
          <a:prstGeom prst="line">
            <a:avLst/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A8B304C7-39CE-8838-F45D-9C9A43AACFD4}"/>
              </a:ext>
            </a:extLst>
          </p:cNvPr>
          <p:cNvCxnSpPr>
            <a:cxnSpLocks/>
          </p:cNvCxnSpPr>
          <p:nvPr/>
        </p:nvCxnSpPr>
        <p:spPr>
          <a:xfrm>
            <a:off x="9336360" y="3059433"/>
            <a:ext cx="252000" cy="0"/>
          </a:xfrm>
          <a:prstGeom prst="line">
            <a:avLst/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D36DB3F3-8DB8-84E1-026D-0ABAA5DECD29}"/>
              </a:ext>
            </a:extLst>
          </p:cNvPr>
          <p:cNvCxnSpPr>
            <a:cxnSpLocks/>
          </p:cNvCxnSpPr>
          <p:nvPr/>
        </p:nvCxnSpPr>
        <p:spPr>
          <a:xfrm>
            <a:off x="9336360" y="2694632"/>
            <a:ext cx="252000" cy="0"/>
          </a:xfrm>
          <a:prstGeom prst="line">
            <a:avLst/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3141F3E0-DDCD-2026-6ECA-7855D38613CE}"/>
              </a:ext>
            </a:extLst>
          </p:cNvPr>
          <p:cNvCxnSpPr>
            <a:cxnSpLocks/>
          </p:cNvCxnSpPr>
          <p:nvPr/>
        </p:nvCxnSpPr>
        <p:spPr>
          <a:xfrm>
            <a:off x="9336360" y="2866276"/>
            <a:ext cx="252000" cy="0"/>
          </a:xfrm>
          <a:prstGeom prst="line">
            <a:avLst/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3" name="Grafik 62">
            <a:extLst>
              <a:ext uri="{FF2B5EF4-FFF2-40B4-BE49-F238E27FC236}">
                <a16:creationId xmlns:a16="http://schemas.microsoft.com/office/drawing/2014/main" id="{07C78891-4BDE-D244-27E3-19ABE87C2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4392" y="2581633"/>
            <a:ext cx="1224176" cy="569285"/>
          </a:xfrm>
          <a:prstGeom prst="rect">
            <a:avLst/>
          </a:prstGeom>
        </p:spPr>
      </p:pic>
      <p:sp>
        <p:nvSpPr>
          <p:cNvPr id="6" name="Textplatzhalter 3">
            <a:extLst>
              <a:ext uri="{FF2B5EF4-FFF2-40B4-BE49-F238E27FC236}">
                <a16:creationId xmlns:a16="http://schemas.microsoft.com/office/drawing/2014/main" id="{1AAD635D-F978-D6E3-450D-39CF247612B6}"/>
              </a:ext>
            </a:extLst>
          </p:cNvPr>
          <p:cNvSpPr txBox="1">
            <a:spLocks/>
          </p:cNvSpPr>
          <p:nvPr/>
        </p:nvSpPr>
        <p:spPr bwMode="auto">
          <a:xfrm>
            <a:off x="1011623" y="5517232"/>
            <a:ext cx="10168754" cy="50405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03890" indent="-203890" algn="l" defTabSz="815557">
              <a:lnSpc>
                <a:spcPct val="120000"/>
              </a:lnSpc>
              <a:spcBef>
                <a:spcPts val="892"/>
              </a:spcBef>
              <a:buClr>
                <a:schemeClr val="tx1"/>
              </a:buClr>
              <a:buFont typeface="Arial"/>
              <a:buChar char="•"/>
              <a:defRPr sz="2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668" indent="-203890" algn="l" defTabSz="815557">
              <a:lnSpc>
                <a:spcPct val="120000"/>
              </a:lnSpc>
              <a:spcBef>
                <a:spcPts val="446"/>
              </a:spcBef>
              <a:buClr>
                <a:schemeClr val="tx1"/>
              </a:buClr>
              <a:buFont typeface="Arial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19447" indent="-203890" algn="l" defTabSz="815557">
              <a:lnSpc>
                <a:spcPct val="120000"/>
              </a:lnSpc>
              <a:spcBef>
                <a:spcPts val="446"/>
              </a:spcBef>
              <a:buClr>
                <a:schemeClr val="tx1"/>
              </a:buClr>
              <a:buFont typeface="Arial"/>
              <a:buChar char="•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225" indent="-203890" algn="l" defTabSz="815557">
              <a:lnSpc>
                <a:spcPct val="120000"/>
              </a:lnSpc>
              <a:spcBef>
                <a:spcPts val="446"/>
              </a:spcBef>
              <a:buClr>
                <a:schemeClr val="tx1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35003" indent="-203890" algn="l" defTabSz="815557">
              <a:lnSpc>
                <a:spcPct val="120000"/>
              </a:lnSpc>
              <a:spcBef>
                <a:spcPts val="446"/>
              </a:spcBef>
              <a:buClr>
                <a:schemeClr val="tx1"/>
              </a:buClr>
              <a:buFont typeface="Arial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2782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560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8339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6117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b="1" dirty="0">
                <a:solidFill>
                  <a:srgbClr val="00B050"/>
                </a:solidFill>
              </a:rPr>
              <a:t>→ </a:t>
            </a:r>
            <a:r>
              <a:rPr lang="en-US" b="1" dirty="0">
                <a:solidFill>
                  <a:srgbClr val="00B050"/>
                </a:solidFill>
              </a:rPr>
              <a:t>Standardization increases chances for „push-button“ reproducibility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361FBA62-AE60-A3FF-D263-738258BE55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329"/>
          <a:stretch/>
        </p:blipFill>
        <p:spPr>
          <a:xfrm>
            <a:off x="8431075" y="1539529"/>
            <a:ext cx="468795" cy="756000"/>
          </a:xfrm>
          <a:prstGeom prst="rect">
            <a:avLst/>
          </a:prstGeom>
        </p:spPr>
      </p:pic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A09BB336-357F-F8BF-CBC8-3F17234B5195}"/>
              </a:ext>
            </a:extLst>
          </p:cNvPr>
          <p:cNvCxnSpPr>
            <a:cxnSpLocks/>
          </p:cNvCxnSpPr>
          <p:nvPr/>
        </p:nvCxnSpPr>
        <p:spPr>
          <a:xfrm rot="5400000">
            <a:off x="7201244" y="2638106"/>
            <a:ext cx="1458000" cy="0"/>
          </a:xfrm>
          <a:prstGeom prst="line">
            <a:avLst/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BC278A24-3463-481F-DA2C-FA2221666CFF}"/>
              </a:ext>
            </a:extLst>
          </p:cNvPr>
          <p:cNvCxnSpPr>
            <a:cxnSpLocks/>
          </p:cNvCxnSpPr>
          <p:nvPr/>
        </p:nvCxnSpPr>
        <p:spPr>
          <a:xfrm rot="5400000">
            <a:off x="7696244" y="3596731"/>
            <a:ext cx="468000" cy="0"/>
          </a:xfrm>
          <a:prstGeom prst="line">
            <a:avLst/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6" name="Grafik 25">
            <a:extLst>
              <a:ext uri="{FF2B5EF4-FFF2-40B4-BE49-F238E27FC236}">
                <a16:creationId xmlns:a16="http://schemas.microsoft.com/office/drawing/2014/main" id="{192DECF4-F824-A5D4-12B5-90AE5AAA88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184" r="37145"/>
          <a:stretch/>
        </p:blipFill>
        <p:spPr>
          <a:xfrm>
            <a:off x="8431075" y="2488276"/>
            <a:ext cx="468795" cy="756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5E0D96D-8A32-DD66-8241-46627ECFFE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568"/>
          <a:stretch/>
        </p:blipFill>
        <p:spPr>
          <a:xfrm>
            <a:off x="8424386" y="3458141"/>
            <a:ext cx="482172" cy="756000"/>
          </a:xfrm>
          <a:prstGeom prst="rect">
            <a:avLst/>
          </a:prstGeom>
        </p:spPr>
      </p:pic>
      <p:pic>
        <p:nvPicPr>
          <p:cNvPr id="8" name="Grafik 7" descr="Dokument Silhouette">
            <a:extLst>
              <a:ext uri="{FF2B5EF4-FFF2-40B4-BE49-F238E27FC236}">
                <a16:creationId xmlns:a16="http://schemas.microsoft.com/office/drawing/2014/main" id="{DF6C489C-F352-56DD-33F0-06AE813605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30088" y="4869240"/>
            <a:ext cx="720000" cy="720000"/>
          </a:xfrm>
          <a:prstGeom prst="rect">
            <a:avLst/>
          </a:prstGeom>
        </p:spPr>
      </p:pic>
      <p:pic>
        <p:nvPicPr>
          <p:cNvPr id="11" name="Grafik 10" descr="Inventar Silhouette">
            <a:extLst>
              <a:ext uri="{FF2B5EF4-FFF2-40B4-BE49-F238E27FC236}">
                <a16:creationId xmlns:a16="http://schemas.microsoft.com/office/drawing/2014/main" id="{C53A7E9A-3FE3-6521-FD2E-F118F21CF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30088" y="566069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2488D-D15D-1344-88DA-38D6D7612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Beta-</a:t>
            </a:r>
            <a:r>
              <a:rPr lang="de-DE" dirty="0" err="1"/>
              <a:t>Testing</a:t>
            </a:r>
            <a:r>
              <a:rPr lang="de-DE" dirty="0"/>
              <a:t> (GitHub)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FA6EEC-2333-6276-B554-16F430CA4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E38DC0-EC40-49E3-A3F2-7CE16CC7F301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1A976BC-31BB-CAC4-AF9F-B901150843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6088" y="1614700"/>
            <a:ext cx="11304000" cy="4798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hlinkClick r:id="rId2"/>
              </a:rPr>
              <a:t>https://tinyurl.com/repreport-beta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2400" b="1" dirty="0"/>
              <a:t>Please reach out to report bugs or suggest improvements!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133F08-2BDC-C33F-9AAC-A4EB964EBD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 descr="Ein Bild, das Muster, Quadrat, nähen, Kreuzworträtsel enthält.&#10;&#10;Automatisch generierte Beschreibung">
            <a:extLst>
              <a:ext uri="{FF2B5EF4-FFF2-40B4-BE49-F238E27FC236}">
                <a16:creationId xmlns:a16="http://schemas.microsoft.com/office/drawing/2014/main" id="{87DACCB2-F6CC-AB03-9BAC-7777AA62B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834" y="2338851"/>
            <a:ext cx="2746333" cy="274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79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zoid 4">
            <a:extLst>
              <a:ext uri="{FF2B5EF4-FFF2-40B4-BE49-F238E27FC236}">
                <a16:creationId xmlns:a16="http://schemas.microsoft.com/office/drawing/2014/main" id="{005ED1FD-6D0F-DC87-AC2D-9E4E5B339FBD}"/>
              </a:ext>
            </a:extLst>
          </p:cNvPr>
          <p:cNvSpPr/>
          <p:nvPr/>
        </p:nvSpPr>
        <p:spPr>
          <a:xfrm rot="5400000">
            <a:off x="5925498" y="558213"/>
            <a:ext cx="341006" cy="9865096"/>
          </a:xfrm>
          <a:prstGeom prst="trapezoid">
            <a:avLst>
              <a:gd name="adj" fmla="val 29787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7D13FF-96CB-3B6A-3DC2-5F955AC47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B62A76A-6A49-3264-7CA2-6857756E6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E38DC0-EC40-49E3-A3F2-7CE16CC7F301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1EF1F06-B799-5A8F-3890-E18EA27631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6088" y="1614700"/>
            <a:ext cx="11304000" cy="145426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repreport</a:t>
            </a:r>
            <a:r>
              <a:rPr lang="en-US" b="1" dirty="0"/>
              <a:t> </a:t>
            </a:r>
            <a:r>
              <a:rPr lang="en-US" dirty="0"/>
              <a:t>facilitates reproducibility at no extra cost.</a:t>
            </a:r>
          </a:p>
          <a:p>
            <a:pPr marL="0" indent="0" algn="ctr">
              <a:buNone/>
            </a:pPr>
            <a:br>
              <a:rPr lang="en-US" u="sng" dirty="0"/>
            </a:br>
            <a:r>
              <a:rPr lang="en-US" u="sng" dirty="0"/>
              <a:t>Who wins?</a:t>
            </a:r>
            <a:endParaRPr lang="de-DE" u="sng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F50C3F0-9D1E-D681-E170-8562E636244B}"/>
              </a:ext>
            </a:extLst>
          </p:cNvPr>
          <p:cNvSpPr/>
          <p:nvPr/>
        </p:nvSpPr>
        <p:spPr>
          <a:xfrm>
            <a:off x="2783632" y="4295062"/>
            <a:ext cx="1944000" cy="90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400" b="1" dirty="0">
                <a:solidFill>
                  <a:schemeClr val="tx2"/>
                </a:solidFill>
              </a:rPr>
              <a:t>social </a:t>
            </a:r>
            <a:r>
              <a:rPr lang="de-DE" sz="1400" b="1" dirty="0" err="1">
                <a:solidFill>
                  <a:schemeClr val="tx2"/>
                </a:solidFill>
              </a:rPr>
              <a:t>scientists</a:t>
            </a:r>
            <a:endParaRPr lang="de-DE" sz="1400" b="1" dirty="0">
              <a:solidFill>
                <a:schemeClr val="tx2"/>
              </a:solidFill>
            </a:endParaRPr>
          </a:p>
          <a:p>
            <a:pPr algn="ctr"/>
            <a:r>
              <a:rPr lang="de-DE" sz="1400" dirty="0">
                <a:solidFill>
                  <a:schemeClr val="tx2"/>
                </a:solidFill>
              </a:rPr>
              <a:t>(in </a:t>
            </a:r>
            <a:r>
              <a:rPr lang="de-DE" sz="1400" dirty="0" err="1">
                <a:solidFill>
                  <a:schemeClr val="tx2"/>
                </a:solidFill>
              </a:rPr>
              <a:t>our</a:t>
            </a:r>
            <a:r>
              <a:rPr lang="de-DE" sz="1400" dirty="0">
                <a:solidFill>
                  <a:schemeClr val="tx2"/>
                </a:solidFill>
              </a:rPr>
              <a:t> sample)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9B97911-6CB6-5222-3DC1-1B9F1DF16EB3}"/>
              </a:ext>
            </a:extLst>
          </p:cNvPr>
          <p:cNvSpPr/>
          <p:nvPr/>
        </p:nvSpPr>
        <p:spPr>
          <a:xfrm>
            <a:off x="8400256" y="4295062"/>
            <a:ext cx="1080000" cy="90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400" b="1" dirty="0" err="1">
                <a:solidFill>
                  <a:schemeClr val="tx2"/>
                </a:solidFill>
              </a:rPr>
              <a:t>most</a:t>
            </a:r>
            <a:r>
              <a:rPr lang="de-DE" sz="1400" b="1" dirty="0">
                <a:solidFill>
                  <a:schemeClr val="tx2"/>
                </a:solidFill>
              </a:rPr>
              <a:t> </a:t>
            </a:r>
            <a:r>
              <a:rPr lang="de-DE" sz="1400" b="1" dirty="0" err="1">
                <a:solidFill>
                  <a:schemeClr val="tx2"/>
                </a:solidFill>
              </a:rPr>
              <a:t>of</a:t>
            </a:r>
            <a:r>
              <a:rPr lang="de-DE" sz="1400" b="1" dirty="0">
                <a:solidFill>
                  <a:schemeClr val="tx2"/>
                </a:solidFill>
              </a:rPr>
              <a:t> </a:t>
            </a:r>
            <a:br>
              <a:rPr lang="de-DE" sz="1400" b="1" dirty="0">
                <a:solidFill>
                  <a:schemeClr val="tx2"/>
                </a:solidFill>
              </a:rPr>
            </a:br>
            <a:r>
              <a:rPr lang="de-DE" sz="1400" b="1" dirty="0" err="1">
                <a:solidFill>
                  <a:schemeClr val="tx2"/>
                </a:solidFill>
              </a:rPr>
              <a:t>you</a:t>
            </a:r>
            <a:endParaRPr lang="de-DE" sz="1400" b="1" dirty="0">
              <a:solidFill>
                <a:schemeClr val="tx2"/>
              </a:solidFill>
            </a:endParaRPr>
          </a:p>
        </p:txBody>
      </p:sp>
      <p:sp>
        <p:nvSpPr>
          <p:cNvPr id="23" name="Bogen 22">
            <a:extLst>
              <a:ext uri="{FF2B5EF4-FFF2-40B4-BE49-F238E27FC236}">
                <a16:creationId xmlns:a16="http://schemas.microsoft.com/office/drawing/2014/main" id="{5D4FC28F-3315-31E1-EA82-A12A81DF4105}"/>
              </a:ext>
            </a:extLst>
          </p:cNvPr>
          <p:cNvSpPr/>
          <p:nvPr/>
        </p:nvSpPr>
        <p:spPr>
          <a:xfrm rot="6376544">
            <a:off x="10148361" y="3146708"/>
            <a:ext cx="1537712" cy="1518392"/>
          </a:xfrm>
          <a:prstGeom prst="arc">
            <a:avLst>
              <a:gd name="adj1" fmla="val 16264354"/>
              <a:gd name="adj2" fmla="val 18252497"/>
            </a:avLst>
          </a:prstGeom>
          <a:noFill/>
          <a:ln>
            <a:solidFill>
              <a:schemeClr val="bg1">
                <a:lumMod val="65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BD2EFE26-9B49-8837-8123-DA635475F7DF}"/>
              </a:ext>
            </a:extLst>
          </p:cNvPr>
          <p:cNvSpPr txBox="1">
            <a:spLocks/>
          </p:cNvSpPr>
          <p:nvPr/>
        </p:nvSpPr>
        <p:spPr>
          <a:xfrm>
            <a:off x="11354033" y="3710816"/>
            <a:ext cx="623168" cy="539414"/>
          </a:xfrm>
          <a:prstGeom prst="rect">
            <a:avLst/>
          </a:prstGeom>
        </p:spPr>
        <p:txBody>
          <a:bodyPr/>
          <a:lstStyle>
            <a:lvl1pPr marL="203890" indent="-203890" algn="l" defTabSz="815557">
              <a:lnSpc>
                <a:spcPct val="120000"/>
              </a:lnSpc>
              <a:spcBef>
                <a:spcPts val="892"/>
              </a:spcBef>
              <a:buFont typeface="Arial"/>
              <a:buChar char="•"/>
              <a:defRPr sz="2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668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19447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225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35003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2782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560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8339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6117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DE" dirty="0"/>
              <a:t>…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C1CDF9E4-9C80-D6F6-D20C-01E7260AEFB4}"/>
              </a:ext>
            </a:extLst>
          </p:cNvPr>
          <p:cNvSpPr txBox="1"/>
          <p:nvPr/>
        </p:nvSpPr>
        <p:spPr>
          <a:xfrm>
            <a:off x="2953941" y="3367659"/>
            <a:ext cx="6284118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15557" eaLnBrk="1" fontAlgn="auto" latinLnBrk="0" hangingPunct="1">
              <a:lnSpc>
                <a:spcPct val="120000"/>
              </a:lnSpc>
              <a:spcBef>
                <a:spcPts val="89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65C8D"/>
                </a:solidFill>
                <a:effectLst/>
                <a:uLnTx/>
                <a:uFillTx/>
                <a:latin typeface="Arial"/>
                <a:cs typeface="Arial"/>
              </a:rPr>
              <a:t>computational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365C8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65C8D"/>
                </a:solidFill>
                <a:effectLst/>
                <a:uLnTx/>
                <a:uFillTx/>
                <a:latin typeface="Arial"/>
                <a:cs typeface="Arial"/>
              </a:rPr>
              <a:t>expertise</a:t>
            </a:r>
            <a:endParaRPr lang="de-DE" sz="160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B660D87-2594-958D-8F44-B6477E40B0D1}"/>
              </a:ext>
            </a:extLst>
          </p:cNvPr>
          <p:cNvSpPr txBox="1"/>
          <p:nvPr/>
        </p:nvSpPr>
        <p:spPr>
          <a:xfrm>
            <a:off x="2953941" y="5661248"/>
            <a:ext cx="6284118" cy="445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15557" eaLnBrk="1" fontAlgn="auto" latinLnBrk="0" hangingPunct="1">
              <a:lnSpc>
                <a:spcPct val="120000"/>
              </a:lnSpc>
              <a:spcBef>
                <a:spcPts val="89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A187"/>
                </a:solidFill>
                <a:effectLst/>
                <a:uLnTx/>
                <a:uFillTx/>
                <a:latin typeface="Arial"/>
                <a:cs typeface="Arial"/>
              </a:rPr>
              <a:t>value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FA18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A187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1FA18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A187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repreport</a:t>
            </a:r>
            <a:endParaRPr lang="de-DE" sz="1600" dirty="0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211DFFCC-F4BC-A2C3-1D09-0D91FBA884F3}"/>
              </a:ext>
            </a:extLst>
          </p:cNvPr>
          <p:cNvSpPr/>
          <p:nvPr/>
        </p:nvSpPr>
        <p:spPr>
          <a:xfrm rot="16200000" flipH="1">
            <a:off x="5925498" y="-952024"/>
            <a:ext cx="341006" cy="9865096"/>
          </a:xfrm>
          <a:prstGeom prst="trapezoid">
            <a:avLst>
              <a:gd name="adj" fmla="val 29787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F55759A-B711-EE38-08E3-4F90AC170CD9}"/>
              </a:ext>
            </a:extLst>
          </p:cNvPr>
          <p:cNvSpPr/>
          <p:nvPr/>
        </p:nvSpPr>
        <p:spPr>
          <a:xfrm>
            <a:off x="10314012" y="4508940"/>
            <a:ext cx="1477624" cy="47224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400" b="1" dirty="0" err="1">
                <a:solidFill>
                  <a:schemeClr val="tx2"/>
                </a:solidFill>
              </a:rPr>
              <a:t>some</a:t>
            </a:r>
            <a:r>
              <a:rPr lang="de-DE" sz="1400" b="1" dirty="0">
                <a:solidFill>
                  <a:schemeClr val="tx2"/>
                </a:solidFill>
              </a:rPr>
              <a:t> </a:t>
            </a:r>
            <a:r>
              <a:rPr lang="de-DE" sz="1400" b="1" dirty="0" err="1">
                <a:solidFill>
                  <a:schemeClr val="tx2"/>
                </a:solidFill>
              </a:rPr>
              <a:t>of</a:t>
            </a:r>
            <a:r>
              <a:rPr lang="de-DE" sz="1400" b="1" dirty="0">
                <a:solidFill>
                  <a:schemeClr val="tx2"/>
                </a:solidFill>
              </a:rPr>
              <a:t> </a:t>
            </a:r>
            <a:r>
              <a:rPr lang="de-DE" sz="1400" b="1" dirty="0" err="1">
                <a:solidFill>
                  <a:schemeClr val="tx2"/>
                </a:solidFill>
              </a:rPr>
              <a:t>you</a:t>
            </a:r>
            <a:endParaRPr lang="de-DE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6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3" grpId="0" animBg="1"/>
      <p:bldP spid="24" grpId="0"/>
      <p:bldP spid="28" grpId="0"/>
      <p:bldP spid="29" grpId="0"/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. Plus A">
            <a:extLst>
              <a:ext uri="{FF2B5EF4-FFF2-40B4-BE49-F238E27FC236}">
                <a16:creationId xmlns:a16="http://schemas.microsoft.com/office/drawing/2014/main" id="{B2B99B34-909B-8C7A-196D-F944EBC582BF}"/>
              </a:ext>
            </a:extLst>
          </p:cNvPr>
          <p:cNvSpPr txBox="1"/>
          <p:nvPr/>
        </p:nvSpPr>
        <p:spPr>
          <a:xfrm>
            <a:off x="9976998" y="4141122"/>
            <a:ext cx="483336" cy="1015663"/>
          </a:xfrm>
          <a:prstGeom prst="rect">
            <a:avLst/>
          </a:prstGeom>
          <a:noFill/>
        </p:spPr>
        <p:txBody>
          <a:bodyPr wrap="square" lIns="72000" tIns="0" rIns="7200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600" b="1" i="0" u="none" strike="noStrike" kern="0" cap="none" spc="0" normalizeH="0" baseline="0" noProof="0" dirty="0">
                <a:ln>
                  <a:noFill/>
                </a:ln>
                <a:solidFill>
                  <a:srgbClr val="4AC26D"/>
                </a:solidFill>
                <a:effectLst/>
                <a:uLnTx/>
                <a:uFillTx/>
                <a:latin typeface="Arial"/>
                <a:cs typeface="Arial"/>
              </a:rPr>
              <a:t>+</a:t>
            </a:r>
          </a:p>
        </p:txBody>
      </p:sp>
      <p:sp>
        <p:nvSpPr>
          <p:cNvPr id="29" name="Abdeckung unten">
            <a:extLst>
              <a:ext uri="{FF2B5EF4-FFF2-40B4-BE49-F238E27FC236}">
                <a16:creationId xmlns:a16="http://schemas.microsoft.com/office/drawing/2014/main" id="{9A28FDB7-4B22-AADA-5669-3A33B6909743}"/>
              </a:ext>
            </a:extLst>
          </p:cNvPr>
          <p:cNvSpPr/>
          <p:nvPr/>
        </p:nvSpPr>
        <p:spPr>
          <a:xfrm>
            <a:off x="9624392" y="4503950"/>
            <a:ext cx="1088418" cy="941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1. Plus A">
            <a:extLst>
              <a:ext uri="{FF2B5EF4-FFF2-40B4-BE49-F238E27FC236}">
                <a16:creationId xmlns:a16="http://schemas.microsoft.com/office/drawing/2014/main" id="{7E8ACE0E-A65E-3C0B-5357-6E16A53F8B62}"/>
              </a:ext>
            </a:extLst>
          </p:cNvPr>
          <p:cNvSpPr txBox="1"/>
          <p:nvPr/>
        </p:nvSpPr>
        <p:spPr>
          <a:xfrm>
            <a:off x="10016072" y="3645024"/>
            <a:ext cx="483336" cy="1015663"/>
          </a:xfrm>
          <a:prstGeom prst="rect">
            <a:avLst/>
          </a:prstGeom>
          <a:noFill/>
        </p:spPr>
        <p:txBody>
          <a:bodyPr wrap="square" lIns="72000" tIns="0" rIns="7200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600" b="1" i="0" u="none" strike="noStrike" kern="0" cap="none" spc="0" normalizeH="0" baseline="0" noProof="0" dirty="0">
                <a:ln>
                  <a:noFill/>
                </a:ln>
                <a:solidFill>
                  <a:srgbClr val="4AC26D"/>
                </a:solidFill>
                <a:effectLst/>
                <a:uLnTx/>
                <a:uFillTx/>
                <a:latin typeface="Arial"/>
                <a:cs typeface="Arial"/>
              </a:rPr>
              <a:t>+</a:t>
            </a:r>
          </a:p>
        </p:txBody>
      </p:sp>
      <p:sp>
        <p:nvSpPr>
          <p:cNvPr id="28" name="Abdeckung oben">
            <a:extLst>
              <a:ext uri="{FF2B5EF4-FFF2-40B4-BE49-F238E27FC236}">
                <a16:creationId xmlns:a16="http://schemas.microsoft.com/office/drawing/2014/main" id="{4A3A149F-F7E3-E075-BFF2-C2027AE4422C}"/>
              </a:ext>
            </a:extLst>
          </p:cNvPr>
          <p:cNvSpPr/>
          <p:nvPr/>
        </p:nvSpPr>
        <p:spPr>
          <a:xfrm>
            <a:off x="9616094" y="3961688"/>
            <a:ext cx="1088418" cy="1109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3" name="3. Minus">
            <a:extLst>
              <a:ext uri="{FF2B5EF4-FFF2-40B4-BE49-F238E27FC236}">
                <a16:creationId xmlns:a16="http://schemas.microsoft.com/office/drawing/2014/main" id="{A7BE8C61-FA69-1FD9-BE33-4802E30CC4D5}"/>
              </a:ext>
            </a:extLst>
          </p:cNvPr>
          <p:cNvSpPr txBox="1"/>
          <p:nvPr/>
        </p:nvSpPr>
        <p:spPr>
          <a:xfrm>
            <a:off x="7379420" y="4278154"/>
            <a:ext cx="483336" cy="553998"/>
          </a:xfrm>
          <a:prstGeom prst="rect">
            <a:avLst/>
          </a:prstGeom>
          <a:noFill/>
        </p:spPr>
        <p:txBody>
          <a:bodyPr wrap="square" lIns="72000" tIns="0" rIns="7200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</a:p>
        </p:txBody>
      </p:sp>
      <p:sp>
        <p:nvSpPr>
          <p:cNvPr id="52" name="2. Minus">
            <a:extLst>
              <a:ext uri="{FF2B5EF4-FFF2-40B4-BE49-F238E27FC236}">
                <a16:creationId xmlns:a16="http://schemas.microsoft.com/office/drawing/2014/main" id="{D8A26066-0315-17B3-BEEA-EBFB1066F1AC}"/>
              </a:ext>
            </a:extLst>
          </p:cNvPr>
          <p:cNvSpPr txBox="1"/>
          <p:nvPr/>
        </p:nvSpPr>
        <p:spPr>
          <a:xfrm>
            <a:off x="7367343" y="4234209"/>
            <a:ext cx="483336" cy="553998"/>
          </a:xfrm>
          <a:prstGeom prst="rect">
            <a:avLst/>
          </a:prstGeom>
          <a:noFill/>
        </p:spPr>
        <p:txBody>
          <a:bodyPr wrap="square" lIns="72000" tIns="0" rIns="7200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</a:p>
        </p:txBody>
      </p:sp>
      <p:sp>
        <p:nvSpPr>
          <p:cNvPr id="51" name="1. Minus">
            <a:extLst>
              <a:ext uri="{FF2B5EF4-FFF2-40B4-BE49-F238E27FC236}">
                <a16:creationId xmlns:a16="http://schemas.microsoft.com/office/drawing/2014/main" id="{0FC1BE4C-BFE7-0D0C-7E9B-E1E08EBAD545}"/>
              </a:ext>
            </a:extLst>
          </p:cNvPr>
          <p:cNvSpPr txBox="1"/>
          <p:nvPr/>
        </p:nvSpPr>
        <p:spPr>
          <a:xfrm rot="19738871">
            <a:off x="7428321" y="4158229"/>
            <a:ext cx="483336" cy="553998"/>
          </a:xfrm>
          <a:prstGeom prst="rect">
            <a:avLst/>
          </a:prstGeom>
          <a:noFill/>
        </p:spPr>
        <p:txBody>
          <a:bodyPr wrap="square" lIns="72000" tIns="0" rIns="7200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73C9C7-08C7-2375-76F6-CF9E9BF4A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C9F6083-BBC6-FEF0-B687-493E6FB3C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E38DC0-EC40-49E3-A3F2-7CE16CC7F301}" type="slidenum"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CF4FBD-61E4-AF61-A906-016C11BC08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6088" y="1614700"/>
            <a:ext cx="7018064" cy="4798800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Technical</a:t>
            </a:r>
          </a:p>
          <a:p>
            <a:pPr marL="450850" indent="-269875">
              <a:spcBef>
                <a:spcPts val="600"/>
              </a:spcBef>
              <a:buClr>
                <a:srgbClr val="FF0000"/>
              </a:buClr>
              <a:buSzPct val="119000"/>
              <a:buFont typeface="Arial" panose="020B0604020202020204" pitchFamily="34" charset="0"/>
              <a:buChar char=" "/>
            </a:pPr>
            <a:r>
              <a:rPr lang="de-DE" dirty="0"/>
              <a:t>Ado </a:t>
            </a:r>
            <a:r>
              <a:rPr lang="de-DE" dirty="0" err="1"/>
              <a:t>dependencies</a:t>
            </a:r>
            <a:endParaRPr lang="de-DE" dirty="0"/>
          </a:p>
          <a:p>
            <a:pPr marL="450850" indent="-269875">
              <a:spcBef>
                <a:spcPts val="600"/>
              </a:spcBef>
              <a:buClr>
                <a:srgbClr val="FF0000"/>
              </a:buClr>
              <a:buSzPct val="119000"/>
              <a:buFont typeface="Arial" panose="020B0604020202020204" pitchFamily="34" charset="0"/>
              <a:buChar char=" "/>
            </a:pPr>
            <a:r>
              <a:rPr lang="de-DE" dirty="0"/>
              <a:t>Reliable </a:t>
            </a:r>
            <a:r>
              <a:rPr lang="de-DE" dirty="0" err="1"/>
              <a:t>detection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paths</a:t>
            </a:r>
            <a:r>
              <a:rPr lang="de-DE"/>
              <a:t> (?)</a:t>
            </a:r>
            <a:endParaRPr lang="de-DE" b="1" dirty="0"/>
          </a:p>
          <a:p>
            <a:pPr marL="0" indent="0">
              <a:spcBef>
                <a:spcPts val="2400"/>
              </a:spcBef>
              <a:buClr>
                <a:srgbClr val="FF0000"/>
              </a:buClr>
              <a:buSzPct val="119000"/>
              <a:buNone/>
            </a:pPr>
            <a:r>
              <a:rPr lang="de-DE" b="1" dirty="0"/>
              <a:t>Substantive</a:t>
            </a:r>
            <a:endParaRPr lang="de-DE" dirty="0"/>
          </a:p>
          <a:p>
            <a:pPr marL="450850" indent="-269875">
              <a:spcBef>
                <a:spcPts val="600"/>
              </a:spcBef>
              <a:buClr>
                <a:srgbClr val="FF0000"/>
              </a:buClr>
              <a:buSzPct val="119000"/>
              <a:buFont typeface="Arial" panose="020B0604020202020204" pitchFamily="34" charset="0"/>
              <a:buChar char=" "/>
            </a:pPr>
            <a:r>
              <a:rPr lang="de-DE" dirty="0" err="1"/>
              <a:t>Caution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original </a:t>
            </a:r>
            <a:r>
              <a:rPr lang="de-DE" dirty="0" err="1"/>
              <a:t>data</a:t>
            </a:r>
            <a:endParaRPr lang="de-DE" dirty="0"/>
          </a:p>
          <a:p>
            <a:pPr marL="450850" indent="-269875">
              <a:spcBef>
                <a:spcPts val="600"/>
              </a:spcBef>
              <a:buClr>
                <a:srgbClr val="FF0000"/>
              </a:buClr>
              <a:buSzPct val="119000"/>
              <a:buFont typeface="Arial" panose="020B0604020202020204" pitchFamily="34" charset="0"/>
              <a:buChar char=" "/>
            </a:pPr>
            <a:r>
              <a:rPr lang="de-DE" dirty="0"/>
              <a:t>“Brute </a:t>
            </a:r>
            <a:r>
              <a:rPr lang="de-DE" dirty="0" err="1"/>
              <a:t>force</a:t>
            </a:r>
            <a:r>
              <a:rPr lang="de-DE" dirty="0"/>
              <a:t>“ do-file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comprehensive</a:t>
            </a:r>
            <a:r>
              <a:rPr lang="de-DE" dirty="0"/>
              <a:t> </a:t>
            </a:r>
          </a:p>
          <a:p>
            <a:pPr marL="450850" indent="-269875">
              <a:spcBef>
                <a:spcPts val="600"/>
              </a:spcBef>
              <a:buClr>
                <a:srgbClr val="FF0000"/>
              </a:buClr>
              <a:buSzPct val="119000"/>
              <a:buFont typeface="Arial" panose="020B0604020202020204" pitchFamily="34" charset="0"/>
              <a:buChar char=" 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although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it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is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not elegant)</a:t>
            </a:r>
          </a:p>
          <a:p>
            <a:pPr marL="450850" indent="-269875">
              <a:spcBef>
                <a:spcPts val="600"/>
              </a:spcBef>
              <a:buClr>
                <a:srgbClr val="FF0000"/>
              </a:buClr>
              <a:buSzPct val="119000"/>
              <a:buFont typeface="Arial" panose="020B0604020202020204" pitchFamily="34" charset="0"/>
              <a:buChar char=" "/>
            </a:pPr>
            <a:r>
              <a:rPr lang="de-DE" dirty="0"/>
              <a:t>Zero </a:t>
            </a:r>
            <a:r>
              <a:rPr lang="de-DE" dirty="0" err="1"/>
              <a:t>costs</a:t>
            </a:r>
            <a:r>
              <a:rPr lang="de-DE" dirty="0"/>
              <a:t> for </a:t>
            </a:r>
            <a:r>
              <a:rPr lang="de-DE" dirty="0" err="1"/>
              <a:t>users</a:t>
            </a:r>
            <a:endParaRPr lang="de-DE" dirty="0"/>
          </a:p>
          <a:p>
            <a:pPr marL="450850" indent="-269875">
              <a:spcBef>
                <a:spcPts val="600"/>
              </a:spcBef>
              <a:buClr>
                <a:srgbClr val="FF0000"/>
              </a:buClr>
              <a:buSzPct val="119000"/>
              <a:buFont typeface="Arial" panose="020B0604020202020204" pitchFamily="34" charset="0"/>
              <a:buChar char=" 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unlike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more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elaborate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solutions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>
              <a:spcBef>
                <a:spcPts val="600"/>
              </a:spcBef>
            </a:pPr>
            <a:endParaRPr lang="de-DE" dirty="0"/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BBF931C-BAB2-CAB1-A645-EC4896037C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DCD7E453-E5A5-8ECB-850B-BEDBB4C6AF02}"/>
              </a:ext>
            </a:extLst>
          </p:cNvPr>
          <p:cNvCxnSpPr>
            <a:cxnSpLocks/>
          </p:cNvCxnSpPr>
          <p:nvPr/>
        </p:nvCxnSpPr>
        <p:spPr>
          <a:xfrm>
            <a:off x="7866148" y="5704390"/>
            <a:ext cx="2087445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B6FD23F1-4254-A53D-51A6-E88F275DD93E}"/>
              </a:ext>
            </a:extLst>
          </p:cNvPr>
          <p:cNvSpPr/>
          <p:nvPr/>
        </p:nvSpPr>
        <p:spPr>
          <a:xfrm>
            <a:off x="8905334" y="2323810"/>
            <a:ext cx="9076" cy="315352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Eckige Klammer rechts 11">
            <a:extLst>
              <a:ext uri="{FF2B5EF4-FFF2-40B4-BE49-F238E27FC236}">
                <a16:creationId xmlns:a16="http://schemas.microsoft.com/office/drawing/2014/main" id="{F9B76A56-56B8-857D-1899-149DF70EB96F}"/>
              </a:ext>
            </a:extLst>
          </p:cNvPr>
          <p:cNvSpPr/>
          <p:nvPr/>
        </p:nvSpPr>
        <p:spPr>
          <a:xfrm rot="16200000">
            <a:off x="8854249" y="5071363"/>
            <a:ext cx="111247" cy="998343"/>
          </a:xfrm>
          <a:prstGeom prst="rightBracket">
            <a:avLst>
              <a:gd name="adj" fmla="val 90180"/>
            </a:avLst>
          </a:prstGeom>
          <a:noFill/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Balken">
            <a:extLst>
              <a:ext uri="{FF2B5EF4-FFF2-40B4-BE49-F238E27FC236}">
                <a16:creationId xmlns:a16="http://schemas.microsoft.com/office/drawing/2014/main" id="{28347DDC-CAFD-B8D2-0F38-B9CEAB357CED}"/>
              </a:ext>
            </a:extLst>
          </p:cNvPr>
          <p:cNvSpPr/>
          <p:nvPr/>
        </p:nvSpPr>
        <p:spPr>
          <a:xfrm rot="16200000">
            <a:off x="8905492" y="1351961"/>
            <a:ext cx="8760" cy="2995029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5BF8C1-6B9D-10A5-D18B-A4FC1C0E6D30}"/>
              </a:ext>
            </a:extLst>
          </p:cNvPr>
          <p:cNvGrpSpPr/>
          <p:nvPr/>
        </p:nvGrpSpPr>
        <p:grpSpPr>
          <a:xfrm>
            <a:off x="8728353" y="2674279"/>
            <a:ext cx="363035" cy="350392"/>
            <a:chOff x="4788261" y="4065376"/>
            <a:chExt cx="144000" cy="144000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F9F2BF29-7943-6477-3625-38E3EB16C31F}"/>
                </a:ext>
              </a:extLst>
            </p:cNvPr>
            <p:cNvSpPr/>
            <p:nvPr/>
          </p:nvSpPr>
          <p:spPr>
            <a:xfrm>
              <a:off x="4788261" y="4065376"/>
              <a:ext cx="144000" cy="144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94A39AE8-C9B7-5F44-07B3-3D5CCEBF1D81}"/>
                </a:ext>
              </a:extLst>
            </p:cNvPr>
            <p:cNvSpPr/>
            <p:nvPr/>
          </p:nvSpPr>
          <p:spPr>
            <a:xfrm>
              <a:off x="4815402" y="4092517"/>
              <a:ext cx="89718" cy="897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927F9591-5BA8-ED5D-DBD0-66FD65EE4424}"/>
              </a:ext>
            </a:extLst>
          </p:cNvPr>
          <p:cNvSpPr txBox="1"/>
          <p:nvPr/>
        </p:nvSpPr>
        <p:spPr>
          <a:xfrm>
            <a:off x="515136" y="2578770"/>
            <a:ext cx="483336" cy="430887"/>
          </a:xfrm>
          <a:prstGeom prst="rect">
            <a:avLst/>
          </a:prstGeom>
          <a:noFill/>
        </p:spPr>
        <p:txBody>
          <a:bodyPr wrap="square" lIns="72000" tIns="0" rIns="7200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9C4C503-737D-229D-49B9-43B6ACD4D8AF}"/>
              </a:ext>
            </a:extLst>
          </p:cNvPr>
          <p:cNvSpPr txBox="1"/>
          <p:nvPr/>
        </p:nvSpPr>
        <p:spPr>
          <a:xfrm>
            <a:off x="515136" y="2095541"/>
            <a:ext cx="483336" cy="430887"/>
          </a:xfrm>
          <a:prstGeom prst="rect">
            <a:avLst/>
          </a:prstGeom>
          <a:noFill/>
        </p:spPr>
        <p:txBody>
          <a:bodyPr wrap="square" lIns="72000" tIns="0" rIns="7200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</a:p>
        </p:txBody>
      </p:sp>
      <p:grpSp>
        <p:nvGrpSpPr>
          <p:cNvPr id="54" name="Rechte Schale">
            <a:extLst>
              <a:ext uri="{FF2B5EF4-FFF2-40B4-BE49-F238E27FC236}">
                <a16:creationId xmlns:a16="http://schemas.microsoft.com/office/drawing/2014/main" id="{1804D4D5-C498-9B3F-192B-250D08C88322}"/>
              </a:ext>
            </a:extLst>
          </p:cNvPr>
          <p:cNvGrpSpPr/>
          <p:nvPr/>
        </p:nvGrpSpPr>
        <p:grpSpPr>
          <a:xfrm>
            <a:off x="9585878" y="2873803"/>
            <a:ext cx="1149738" cy="1919167"/>
            <a:chOff x="9585878" y="2869040"/>
            <a:chExt cx="1149738" cy="1919167"/>
          </a:xfrm>
        </p:grpSpPr>
        <p:grpSp>
          <p:nvGrpSpPr>
            <p:cNvPr id="16" name="Rechte Schale">
              <a:extLst>
                <a:ext uri="{FF2B5EF4-FFF2-40B4-BE49-F238E27FC236}">
                  <a16:creationId xmlns:a16="http://schemas.microsoft.com/office/drawing/2014/main" id="{0A4EA314-0C3A-6C4F-4BC3-738FE3D93106}"/>
                </a:ext>
              </a:extLst>
            </p:cNvPr>
            <p:cNvGrpSpPr/>
            <p:nvPr/>
          </p:nvGrpSpPr>
          <p:grpSpPr>
            <a:xfrm>
              <a:off x="9585878" y="2869040"/>
              <a:ext cx="1149738" cy="1792062"/>
              <a:chOff x="4947887" y="4074173"/>
              <a:chExt cx="731971" cy="1182067"/>
            </a:xfrm>
          </p:grpSpPr>
          <p:cxnSp>
            <p:nvCxnSpPr>
              <p:cNvPr id="17" name="Gerader Verbinder 16">
                <a:extLst>
                  <a:ext uri="{FF2B5EF4-FFF2-40B4-BE49-F238E27FC236}">
                    <a16:creationId xmlns:a16="http://schemas.microsoft.com/office/drawing/2014/main" id="{945E171F-7374-AF91-B5FD-C70665AAC5B3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20000">
                <a:off x="5307788" y="4074173"/>
                <a:ext cx="267836" cy="982271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" name="Gerader Verbinder 17">
                <a:extLst>
                  <a:ext uri="{FF2B5EF4-FFF2-40B4-BE49-F238E27FC236}">
                    <a16:creationId xmlns:a16="http://schemas.microsoft.com/office/drawing/2014/main" id="{E18D56C7-F428-19D1-0EEA-C53F69BD4BF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21480000" flipH="1">
                <a:off x="5049206" y="4074173"/>
                <a:ext cx="267836" cy="982271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F01F8D81-A746-34A4-7E88-24B4582AB566}"/>
                  </a:ext>
                </a:extLst>
              </p:cNvPr>
              <p:cNvSpPr/>
              <p:nvPr/>
            </p:nvSpPr>
            <p:spPr>
              <a:xfrm>
                <a:off x="4947887" y="5065954"/>
                <a:ext cx="731971" cy="190286"/>
              </a:xfrm>
              <a:custGeom>
                <a:avLst/>
                <a:gdLst>
                  <a:gd name="connsiteX0" fmla="*/ 0 w 1264950"/>
                  <a:gd name="connsiteY0" fmla="*/ 0 h 284318"/>
                  <a:gd name="connsiteX1" fmla="*/ 1264950 w 1264950"/>
                  <a:gd name="connsiteY1" fmla="*/ 0 h 284318"/>
                  <a:gd name="connsiteX2" fmla="*/ 1259432 w 1264950"/>
                  <a:gd name="connsiteY2" fmla="*/ 8414 h 284318"/>
                  <a:gd name="connsiteX3" fmla="*/ 632475 w 1264950"/>
                  <a:gd name="connsiteY3" fmla="*/ 284318 h 284318"/>
                  <a:gd name="connsiteX4" fmla="*/ 5518 w 1264950"/>
                  <a:gd name="connsiteY4" fmla="*/ 8414 h 284318"/>
                  <a:gd name="connsiteX5" fmla="*/ 0 w 1264950"/>
                  <a:gd name="connsiteY5" fmla="*/ 0 h 284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4950" h="284318">
                    <a:moveTo>
                      <a:pt x="0" y="0"/>
                    </a:moveTo>
                    <a:lnTo>
                      <a:pt x="1264950" y="0"/>
                    </a:lnTo>
                    <a:lnTo>
                      <a:pt x="1259432" y="8414"/>
                    </a:lnTo>
                    <a:cubicBezTo>
                      <a:pt x="1123558" y="174875"/>
                      <a:pt x="893459" y="284318"/>
                      <a:pt x="632475" y="284318"/>
                    </a:cubicBezTo>
                    <a:cubicBezTo>
                      <a:pt x="371491" y="284318"/>
                      <a:pt x="141392" y="174875"/>
                      <a:pt x="5518" y="841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8575">
                <a:solidFill>
                  <a:schemeClr val="bg1">
                    <a:lumMod val="6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</p:grp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CC1EAED1-EC2F-5671-A016-4E76B16EA020}"/>
                </a:ext>
              </a:extLst>
            </p:cNvPr>
            <p:cNvSpPr txBox="1"/>
            <p:nvPr/>
          </p:nvSpPr>
          <p:spPr>
            <a:xfrm>
              <a:off x="9919079" y="4234209"/>
              <a:ext cx="483336" cy="553998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 anchorCtr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4AC26D"/>
                  </a:solidFill>
                  <a:effectLst/>
                  <a:uLnTx/>
                  <a:uFillTx/>
                  <a:latin typeface="Arial"/>
                  <a:cs typeface="Arial"/>
                </a:rPr>
                <a:t>+</a:t>
              </a:r>
            </a:p>
          </p:txBody>
        </p:sp>
      </p:grpSp>
      <p:sp>
        <p:nvSpPr>
          <p:cNvPr id="42" name="Textfeld 41">
            <a:extLst>
              <a:ext uri="{FF2B5EF4-FFF2-40B4-BE49-F238E27FC236}">
                <a16:creationId xmlns:a16="http://schemas.microsoft.com/office/drawing/2014/main" id="{80AEEB90-05DB-EE27-4D0F-FE25A67031D4}"/>
              </a:ext>
            </a:extLst>
          </p:cNvPr>
          <p:cNvSpPr txBox="1"/>
          <p:nvPr/>
        </p:nvSpPr>
        <p:spPr>
          <a:xfrm>
            <a:off x="515136" y="4257373"/>
            <a:ext cx="483336" cy="430887"/>
          </a:xfrm>
          <a:prstGeom prst="rect">
            <a:avLst/>
          </a:prstGeom>
          <a:noFill/>
        </p:spPr>
        <p:txBody>
          <a:bodyPr wrap="square" lIns="72000" tIns="0" rIns="7200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4AC26D"/>
                </a:solidFill>
                <a:effectLst/>
                <a:uLnTx/>
                <a:uFillTx/>
                <a:latin typeface="Arial"/>
                <a:cs typeface="Arial"/>
              </a:rPr>
              <a:t>+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CCF706D9-9AE6-823B-4A49-5AA152090C11}"/>
              </a:ext>
            </a:extLst>
          </p:cNvPr>
          <p:cNvSpPr txBox="1"/>
          <p:nvPr/>
        </p:nvSpPr>
        <p:spPr>
          <a:xfrm>
            <a:off x="515136" y="3745170"/>
            <a:ext cx="483336" cy="430887"/>
          </a:xfrm>
          <a:prstGeom prst="rect">
            <a:avLst/>
          </a:prstGeom>
          <a:noFill/>
        </p:spPr>
        <p:txBody>
          <a:bodyPr wrap="square" lIns="72000" tIns="0" rIns="7200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67500176-A28D-4E45-0FAC-F6E80E32A54C}"/>
              </a:ext>
            </a:extLst>
          </p:cNvPr>
          <p:cNvSpPr txBox="1"/>
          <p:nvPr/>
        </p:nvSpPr>
        <p:spPr>
          <a:xfrm>
            <a:off x="515136" y="5210148"/>
            <a:ext cx="483336" cy="430887"/>
          </a:xfrm>
          <a:prstGeom prst="rect">
            <a:avLst/>
          </a:prstGeom>
          <a:noFill/>
        </p:spPr>
        <p:txBody>
          <a:bodyPr wrap="square" lIns="72000" tIns="0" rIns="7200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4AC26D"/>
                </a:solidFill>
                <a:effectLst/>
                <a:uLnTx/>
                <a:uFillTx/>
                <a:latin typeface="Arial"/>
                <a:cs typeface="Arial"/>
              </a:rPr>
              <a:t>+</a:t>
            </a:r>
          </a:p>
        </p:txBody>
      </p:sp>
      <p:grpSp>
        <p:nvGrpSpPr>
          <p:cNvPr id="50" name="Linke Schale">
            <a:extLst>
              <a:ext uri="{FF2B5EF4-FFF2-40B4-BE49-F238E27FC236}">
                <a16:creationId xmlns:a16="http://schemas.microsoft.com/office/drawing/2014/main" id="{881A6737-53BF-03CA-F674-E54D7F7E911F}"/>
              </a:ext>
            </a:extLst>
          </p:cNvPr>
          <p:cNvGrpSpPr/>
          <p:nvPr/>
        </p:nvGrpSpPr>
        <p:grpSpPr>
          <a:xfrm>
            <a:off x="7058295" y="2869040"/>
            <a:ext cx="1149738" cy="1827385"/>
            <a:chOff x="7058295" y="2869040"/>
            <a:chExt cx="1149738" cy="1827385"/>
          </a:xfrm>
        </p:grpSpPr>
        <p:grpSp>
          <p:nvGrpSpPr>
            <p:cNvPr id="15" name="Schale links">
              <a:extLst>
                <a:ext uri="{FF2B5EF4-FFF2-40B4-BE49-F238E27FC236}">
                  <a16:creationId xmlns:a16="http://schemas.microsoft.com/office/drawing/2014/main" id="{12A17F34-F000-26B4-A76F-51A5BBE26F40}"/>
                </a:ext>
              </a:extLst>
            </p:cNvPr>
            <p:cNvGrpSpPr/>
            <p:nvPr/>
          </p:nvGrpSpPr>
          <p:grpSpPr>
            <a:xfrm>
              <a:off x="7058295" y="2869040"/>
              <a:ext cx="1149738" cy="1792062"/>
              <a:chOff x="4947887" y="4074173"/>
              <a:chExt cx="731971" cy="1182067"/>
            </a:xfrm>
          </p:grpSpPr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93479228-9258-0178-30F2-034005F4769E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20000">
                <a:off x="5307788" y="4074173"/>
                <a:ext cx="267836" cy="982271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0BE8C07B-62E5-2E1B-7382-A631BE3AB94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21480000" flipH="1">
                <a:off x="5049206" y="4074173"/>
                <a:ext cx="267836" cy="982271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D1080048-F306-9F37-E5E6-C23DEFFD14BE}"/>
                  </a:ext>
                </a:extLst>
              </p:cNvPr>
              <p:cNvSpPr/>
              <p:nvPr/>
            </p:nvSpPr>
            <p:spPr>
              <a:xfrm>
                <a:off x="4947887" y="5065954"/>
                <a:ext cx="731971" cy="190286"/>
              </a:xfrm>
              <a:custGeom>
                <a:avLst/>
                <a:gdLst>
                  <a:gd name="connsiteX0" fmla="*/ 0 w 1264950"/>
                  <a:gd name="connsiteY0" fmla="*/ 0 h 284318"/>
                  <a:gd name="connsiteX1" fmla="*/ 1264950 w 1264950"/>
                  <a:gd name="connsiteY1" fmla="*/ 0 h 284318"/>
                  <a:gd name="connsiteX2" fmla="*/ 1259432 w 1264950"/>
                  <a:gd name="connsiteY2" fmla="*/ 8414 h 284318"/>
                  <a:gd name="connsiteX3" fmla="*/ 632475 w 1264950"/>
                  <a:gd name="connsiteY3" fmla="*/ 284318 h 284318"/>
                  <a:gd name="connsiteX4" fmla="*/ 5518 w 1264950"/>
                  <a:gd name="connsiteY4" fmla="*/ 8414 h 284318"/>
                  <a:gd name="connsiteX5" fmla="*/ 0 w 1264950"/>
                  <a:gd name="connsiteY5" fmla="*/ 0 h 284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4950" h="284318">
                    <a:moveTo>
                      <a:pt x="0" y="0"/>
                    </a:moveTo>
                    <a:lnTo>
                      <a:pt x="1264950" y="0"/>
                    </a:lnTo>
                    <a:lnTo>
                      <a:pt x="1259432" y="8414"/>
                    </a:lnTo>
                    <a:cubicBezTo>
                      <a:pt x="1123558" y="174875"/>
                      <a:pt x="893459" y="284318"/>
                      <a:pt x="632475" y="284318"/>
                    </a:cubicBezTo>
                    <a:cubicBezTo>
                      <a:pt x="371491" y="284318"/>
                      <a:pt x="141392" y="174875"/>
                      <a:pt x="5518" y="841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8575">
                <a:solidFill>
                  <a:schemeClr val="bg1">
                    <a:lumMod val="6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</p:grp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D7F92A6D-37EE-20F5-F0DE-93DCA559EE8B}"/>
                </a:ext>
              </a:extLst>
            </p:cNvPr>
            <p:cNvSpPr txBox="1"/>
            <p:nvPr/>
          </p:nvSpPr>
          <p:spPr>
            <a:xfrm>
              <a:off x="7391496" y="4265538"/>
              <a:ext cx="483336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 anchorCtr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</a:rPr>
                <a:t>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437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1.66667E-6 0.01412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3.33333E-6 -0.01621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24000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1412 L -1.66667E-6 0.03032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621 L -3.33333E-6 -0.03704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">
                                      <p:cBhvr>
                                        <p:cTn id="6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3032 L -1.66667E-6 0.0537 " pathEditMode="relative" rAng="0" ptsTypes="AA">
                                      <p:cBhvr>
                                        <p:cTn id="6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5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704 L -3.33333E-6 -0.05811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8" presetClass="entr" presetSubtype="0" accel="5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9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537 L -1.66667E-6 -0.01991 " pathEditMode="relative" rAng="0" ptsTypes="AA">
                                      <p:cBhvr>
                                        <p:cTn id="95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8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5811 L -3.33333E-6 0.01481 " pathEditMode="relative" rAng="0" ptsTypes="AA">
                                      <p:cBhvr>
                                        <p:cTn id="97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8" presetClass="entr" presetSubtype="0" accel="5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"/>
                            </p:stCondLst>
                            <p:childTnLst>
                              <p:par>
                                <p:cTn id="121" presetID="8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1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481 L -3.33333E-6 0.07777 " pathEditMode="relative" rAng="0" ptsTypes="AA">
                                      <p:cBhvr>
                                        <p:cTn id="12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8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1991 L -1.66667E-6 -0.08287 " pathEditMode="relative" rAng="0" ptsTypes="AA">
                                      <p:cBhvr>
                                        <p:cTn id="12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9" grpId="0" animBg="1"/>
      <p:bldP spid="8" grpId="0"/>
      <p:bldP spid="8" grpId="1"/>
      <p:bldP spid="28" grpId="0" animBg="1"/>
      <p:bldP spid="28" grpId="1" animBg="1"/>
      <p:bldP spid="53" grpId="0"/>
      <p:bldP spid="53" grpId="1"/>
      <p:bldP spid="52" grpId="0"/>
      <p:bldP spid="52" grpId="1"/>
      <p:bldP spid="51" grpId="0"/>
      <p:bldP spid="51" grpId="1"/>
      <p:bldP spid="13" grpId="0" animBg="1"/>
      <p:bldP spid="13" grpId="1" animBg="1"/>
      <p:bldP spid="13" grpId="2" animBg="1"/>
      <p:bldP spid="13" grpId="3" animBg="1"/>
      <p:bldP spid="13" grpId="4" animBg="1"/>
      <p:bldP spid="27" grpId="0"/>
      <p:bldP spid="39" grpId="0"/>
      <p:bldP spid="42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AC121604-26EC-BF16-F2E0-1F556973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00" y="1916832"/>
            <a:ext cx="7200000" cy="917752"/>
          </a:xfrm>
        </p:spPr>
        <p:txBody>
          <a:bodyPr/>
          <a:lstStyle/>
          <a:p>
            <a:pPr algn="l"/>
            <a:r>
              <a:rPr lang="de-DE" sz="6000" dirty="0">
                <a:solidFill>
                  <a:schemeClr val="bg1"/>
                </a:solidFill>
              </a:rPr>
              <a:t>THANKS!</a:t>
            </a:r>
            <a:endParaRPr lang="de-DE" sz="2400" b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8903EF0-7396-A969-4C67-900FD97AF2CE}"/>
              </a:ext>
            </a:extLst>
          </p:cNvPr>
          <p:cNvSpPr txBox="1">
            <a:spLocks/>
          </p:cNvSpPr>
          <p:nvPr/>
        </p:nvSpPr>
        <p:spPr bwMode="auto">
          <a:xfrm>
            <a:off x="446400" y="3050608"/>
            <a:ext cx="7200000" cy="3402728"/>
          </a:xfrm>
          <a:prstGeom prst="rect">
            <a:avLst/>
          </a:prstGeom>
        </p:spPr>
        <p:txBody>
          <a:bodyPr/>
          <a:lstStyle>
            <a:lvl1pPr algn="l" defTabSz="815557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6088" indent="-446088">
              <a:lnSpc>
                <a:spcPct val="200000"/>
              </a:lnSpc>
              <a:buFont typeface="Wingdings" panose="05000000000000000000" pitchFamily="2" charset="2"/>
              <a:buChar char="*"/>
            </a:pPr>
            <a:r>
              <a:rPr lang="de-DE" sz="2400" b="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Daniel.Kraehmer@soziologie.uni-muenchen.de</a:t>
            </a:r>
          </a:p>
          <a:p>
            <a:pPr marL="446088" indent="-446088">
              <a:lnSpc>
                <a:spcPct val="200000"/>
              </a:lnSpc>
              <a:buFont typeface="Wingdings" panose="05000000000000000000" pitchFamily="2" charset="2"/>
              <a:buChar char="7"/>
            </a:pPr>
            <a:r>
              <a:rPr lang="de-DE" sz="2400" b="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www.danielkraehmer.com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3A6320E-143C-8745-F153-7D0C41913C9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119350" y="3651226"/>
            <a:ext cx="3072650" cy="3206774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A1E31DB-D942-9805-06F6-BC3D5EE04FDE}"/>
              </a:ext>
            </a:extLst>
          </p:cNvPr>
          <p:cNvSpPr/>
          <p:nvPr/>
        </p:nvSpPr>
        <p:spPr>
          <a:xfrm>
            <a:off x="0" y="6525344"/>
            <a:ext cx="5447928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Muster, Quadrat, Symmetrie, Design enthält.&#10;&#10;Automatisch generierte Beschreibung">
            <a:extLst>
              <a:ext uri="{FF2B5EF4-FFF2-40B4-BE49-F238E27FC236}">
                <a16:creationId xmlns:a16="http://schemas.microsoft.com/office/drawing/2014/main" id="{EEDDA592-1635-2689-A9A2-18C2C8454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00" y="4754747"/>
            <a:ext cx="1698589" cy="169858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A7A6300-C005-6ADC-0260-AAE6669F9B1D}"/>
              </a:ext>
            </a:extLst>
          </p:cNvPr>
          <p:cNvSpPr txBox="1"/>
          <p:nvPr/>
        </p:nvSpPr>
        <p:spPr>
          <a:xfrm>
            <a:off x="2423592" y="5373209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https://tinyurl.com/repreport-beta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9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Text, Screenshot, Schrift, Aufdruck enthält.&#10;&#10;Automatisch generierte Beschreibung">
            <a:extLst>
              <a:ext uri="{FF2B5EF4-FFF2-40B4-BE49-F238E27FC236}">
                <a16:creationId xmlns:a16="http://schemas.microsoft.com/office/drawing/2014/main" id="{39656AFC-E423-00D3-003E-56627A1D2A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96" b="4091"/>
          <a:stretch/>
        </p:blipFill>
        <p:spPr>
          <a:xfrm>
            <a:off x="5364976" y="1973310"/>
            <a:ext cx="2602800" cy="44401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370440-A555-6947-D33E-526F01DF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de-DE" dirty="0"/>
              <a:t>Houston,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problem</a:t>
            </a:r>
            <a:r>
              <a:rPr lang="en-US" dirty="0"/>
              <a:t>“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AF5DCE3-5699-51DA-DDF8-BF32C4CD9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E38DC0-EC40-49E3-A3F2-7CE16CC7F30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BC617116-07C8-C6C3-8408-1F8E2F37D710}"/>
              </a:ext>
            </a:extLst>
          </p:cNvPr>
          <p:cNvSpPr txBox="1">
            <a:spLocks/>
          </p:cNvSpPr>
          <p:nvPr/>
        </p:nvSpPr>
        <p:spPr>
          <a:xfrm>
            <a:off x="8977974" y="2616075"/>
            <a:ext cx="2520000" cy="900000"/>
          </a:xfrm>
          <a:prstGeom prst="rect">
            <a:avLst/>
          </a:prstGeom>
        </p:spPr>
        <p:txBody>
          <a:bodyPr anchor="ctr"/>
          <a:lstStyle>
            <a:lvl1pPr marL="203890" indent="-203890" algn="l" defTabSz="815557">
              <a:lnSpc>
                <a:spcPct val="120000"/>
              </a:lnSpc>
              <a:spcBef>
                <a:spcPts val="892"/>
              </a:spcBef>
              <a:buFont typeface="Arial"/>
              <a:buChar char="•"/>
              <a:defRPr sz="2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668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19447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225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35003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2782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560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8339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6117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e-DE" b="1" dirty="0" err="1"/>
              <a:t>Alarming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>
                <a:solidFill>
                  <a:srgbClr val="A1A1A1"/>
                </a:solidFill>
              </a:rPr>
              <a:t>(for </a:t>
            </a:r>
            <a:r>
              <a:rPr lang="de-DE" dirty="0" err="1">
                <a:solidFill>
                  <a:srgbClr val="A1A1A1"/>
                </a:solidFill>
              </a:rPr>
              <a:t>science</a:t>
            </a:r>
            <a:r>
              <a:rPr lang="de-DE" dirty="0">
                <a:solidFill>
                  <a:srgbClr val="A1A1A1"/>
                </a:solidFill>
              </a:rPr>
              <a:t>)</a:t>
            </a:r>
          </a:p>
        </p:txBody>
      </p:sp>
      <p:pic>
        <p:nvPicPr>
          <p:cNvPr id="10" name="Grafik 9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7A1A9B1D-AA88-5183-3B00-490177F477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70000"/>
          </a:blip>
          <a:stretch>
            <a:fillRect/>
          </a:stretch>
        </p:blipFill>
        <p:spPr>
          <a:xfrm>
            <a:off x="8431497" y="2886075"/>
            <a:ext cx="436777" cy="360000"/>
          </a:xfrm>
          <a:prstGeom prst="rect">
            <a:avLst/>
          </a:prstGeom>
        </p:spPr>
      </p:pic>
      <p:pic>
        <p:nvPicPr>
          <p:cNvPr id="11" name="Grafik 1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AFB9DC26-47A2-539A-999E-82DDB63998F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43713" y="4403734"/>
            <a:ext cx="212344" cy="360000"/>
          </a:xfrm>
          <a:prstGeom prst="rect">
            <a:avLst/>
          </a:prstGeom>
        </p:spPr>
      </p:pic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6FB8E5A0-C628-1EF3-E294-7DC8545EBB99}"/>
              </a:ext>
            </a:extLst>
          </p:cNvPr>
          <p:cNvSpPr txBox="1">
            <a:spLocks/>
          </p:cNvSpPr>
          <p:nvPr/>
        </p:nvSpPr>
        <p:spPr>
          <a:xfrm>
            <a:off x="8977974" y="4133734"/>
            <a:ext cx="2520000" cy="900000"/>
          </a:xfrm>
          <a:prstGeom prst="rect">
            <a:avLst/>
          </a:prstGeom>
        </p:spPr>
        <p:txBody>
          <a:bodyPr anchor="ctr"/>
          <a:lstStyle>
            <a:lvl1pPr marL="203890" indent="-203890" algn="l" defTabSz="815557">
              <a:lnSpc>
                <a:spcPct val="120000"/>
              </a:lnSpc>
              <a:spcBef>
                <a:spcPts val="892"/>
              </a:spcBef>
              <a:buFont typeface="Arial"/>
              <a:buChar char="•"/>
              <a:defRPr sz="2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668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19447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225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35003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2782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560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8339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6117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e-DE" b="1" dirty="0" err="1"/>
              <a:t>Baffling</a:t>
            </a:r>
            <a:br>
              <a:rPr lang="de-DE" dirty="0"/>
            </a:br>
            <a:r>
              <a:rPr lang="de-DE" dirty="0">
                <a:solidFill>
                  <a:srgbClr val="A1A1A1"/>
                </a:solidFill>
              </a:rPr>
              <a:t>(for </a:t>
            </a:r>
            <a:r>
              <a:rPr lang="de-DE" dirty="0" err="1">
                <a:solidFill>
                  <a:srgbClr val="A1A1A1"/>
                </a:solidFill>
              </a:rPr>
              <a:t>programmers</a:t>
            </a:r>
            <a:r>
              <a:rPr lang="de-DE" dirty="0">
                <a:solidFill>
                  <a:srgbClr val="A1A1A1"/>
                </a:solidFill>
              </a:rPr>
              <a:t>)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0F77AB05-F1CF-93A9-A598-992FAEDD33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091"/>
          <a:stretch/>
        </p:blipFill>
        <p:spPr>
          <a:xfrm>
            <a:off x="446087" y="1973310"/>
            <a:ext cx="402410" cy="4440190"/>
          </a:xfrm>
          <a:prstGeom prst="rect">
            <a:avLst/>
          </a:prstGeom>
        </p:spPr>
      </p:pic>
      <p:pic>
        <p:nvPicPr>
          <p:cNvPr id="16" name="Grafik 15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D61039CA-7A2D-85AB-F92B-B79B93C453C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092" b="4091"/>
          <a:stretch/>
        </p:blipFill>
        <p:spPr>
          <a:xfrm>
            <a:off x="848497" y="1973310"/>
            <a:ext cx="2264029" cy="4440190"/>
          </a:xfrm>
          <a:prstGeom prst="rect">
            <a:avLst/>
          </a:prstGeom>
        </p:spPr>
      </p:pic>
      <p:pic>
        <p:nvPicPr>
          <p:cNvPr id="18" name="Grafik 17" descr="Ein Bild, das Text, Screenshot, Schrift, Materialeigenschaft enthält.&#10;&#10;Automatisch generierte Beschreibung">
            <a:extLst>
              <a:ext uri="{FF2B5EF4-FFF2-40B4-BE49-F238E27FC236}">
                <a16:creationId xmlns:a16="http://schemas.microsoft.com/office/drawing/2014/main" id="{A4C8806D-A56A-6B72-6F98-A6AF11255FC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3724" r="-1" b="4091"/>
          <a:stretch/>
        </p:blipFill>
        <p:spPr>
          <a:xfrm>
            <a:off x="3092908" y="1973310"/>
            <a:ext cx="2279887" cy="4440190"/>
          </a:xfrm>
          <a:prstGeom prst="rect">
            <a:avLst/>
          </a:prstGeom>
        </p:spPr>
      </p:pic>
      <p:sp>
        <p:nvSpPr>
          <p:cNvPr id="8" name="data">
            <a:extLst>
              <a:ext uri="{FF2B5EF4-FFF2-40B4-BE49-F238E27FC236}">
                <a16:creationId xmlns:a16="http://schemas.microsoft.com/office/drawing/2014/main" id="{68465D67-E6BE-20C2-79F2-FDF756F1F6A6}"/>
              </a:ext>
            </a:extLst>
          </p:cNvPr>
          <p:cNvSpPr txBox="1">
            <a:spLocks/>
          </p:cNvSpPr>
          <p:nvPr/>
        </p:nvSpPr>
        <p:spPr>
          <a:xfrm>
            <a:off x="5377911" y="1592571"/>
            <a:ext cx="2277896" cy="468277"/>
          </a:xfrm>
          <a:prstGeom prst="rect">
            <a:avLst/>
          </a:prstGeom>
          <a:noFill/>
        </p:spPr>
        <p:txBody>
          <a:bodyPr/>
          <a:lstStyle>
            <a:lvl1pPr marL="203890" indent="-203890" algn="l" defTabSz="815557">
              <a:lnSpc>
                <a:spcPct val="120000"/>
              </a:lnSpc>
              <a:spcBef>
                <a:spcPts val="892"/>
              </a:spcBef>
              <a:buFont typeface="Arial"/>
              <a:buChar char="•"/>
              <a:defRPr sz="2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668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19447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225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35003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2782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560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8339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6117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DE" dirty="0"/>
              <a:t>Data</a:t>
            </a:r>
          </a:p>
        </p:txBody>
      </p:sp>
      <p:sp>
        <p:nvSpPr>
          <p:cNvPr id="4" name="!!code">
            <a:extLst>
              <a:ext uri="{FF2B5EF4-FFF2-40B4-BE49-F238E27FC236}">
                <a16:creationId xmlns:a16="http://schemas.microsoft.com/office/drawing/2014/main" id="{D9C16AB5-F787-A117-22AF-BB4051E329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8496" y="1592571"/>
            <a:ext cx="2258914" cy="466039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Code </a:t>
            </a:r>
            <a:r>
              <a:rPr lang="de-DE" dirty="0" err="1"/>
              <a:t>Execution</a:t>
            </a:r>
            <a:endParaRPr lang="de-DE" dirty="0"/>
          </a:p>
        </p:txBody>
      </p:sp>
      <p:sp>
        <p:nvSpPr>
          <p:cNvPr id="7" name="!!results">
            <a:extLst>
              <a:ext uri="{FF2B5EF4-FFF2-40B4-BE49-F238E27FC236}">
                <a16:creationId xmlns:a16="http://schemas.microsoft.com/office/drawing/2014/main" id="{5F33D894-4767-BD2A-BA5A-60A223AD33CA}"/>
              </a:ext>
            </a:extLst>
          </p:cNvPr>
          <p:cNvSpPr txBox="1">
            <a:spLocks/>
          </p:cNvSpPr>
          <p:nvPr/>
        </p:nvSpPr>
        <p:spPr>
          <a:xfrm>
            <a:off x="3115650" y="1592571"/>
            <a:ext cx="2255154" cy="468277"/>
          </a:xfrm>
          <a:prstGeom prst="rect">
            <a:avLst/>
          </a:prstGeom>
          <a:noFill/>
        </p:spPr>
        <p:txBody>
          <a:bodyPr/>
          <a:lstStyle>
            <a:lvl1pPr marL="203890" indent="-203890" algn="l" defTabSz="815557">
              <a:lnSpc>
                <a:spcPct val="120000"/>
              </a:lnSpc>
              <a:spcBef>
                <a:spcPts val="892"/>
              </a:spcBef>
              <a:buFont typeface="Arial"/>
              <a:buChar char="•"/>
              <a:defRPr sz="2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668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19447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225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35003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2782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560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8339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6117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FF7B25F-004A-6564-705C-65F53F793D89}"/>
              </a:ext>
            </a:extLst>
          </p:cNvPr>
          <p:cNvSpPr/>
          <p:nvPr/>
        </p:nvSpPr>
        <p:spPr>
          <a:xfrm>
            <a:off x="5374728" y="1708065"/>
            <a:ext cx="2602800" cy="4629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A37F961-0097-DF07-A8B4-591F83AEA9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>
                <a:solidFill>
                  <a:srgbClr val="A1A1A1"/>
                </a:solidFill>
                <a:cs typeface="Courier New" panose="02070309020205020404" pitchFamily="49" charset="0"/>
              </a:rPr>
              <a:t>Own </a:t>
            </a:r>
            <a:r>
              <a:rPr lang="de-DE" dirty="0" err="1">
                <a:solidFill>
                  <a:srgbClr val="A1A1A1"/>
                </a:solidFill>
                <a:cs typeface="Courier New" panose="02070309020205020404" pitchFamily="49" charset="0"/>
              </a:rPr>
              <a:t>reproducibility</a:t>
            </a:r>
            <a:r>
              <a:rPr lang="de-DE" dirty="0">
                <a:solidFill>
                  <a:srgbClr val="A1A1A1"/>
                </a:solidFill>
                <a:cs typeface="Courier New" panose="02070309020205020404" pitchFamily="49" charset="0"/>
              </a:rPr>
              <a:t> </a:t>
            </a:r>
            <a:r>
              <a:rPr lang="de-DE" dirty="0" err="1">
                <a:solidFill>
                  <a:srgbClr val="A1A1A1"/>
                </a:solidFill>
                <a:cs typeface="Courier New" panose="02070309020205020404" pitchFamily="49" charset="0"/>
              </a:rPr>
              <a:t>audit</a:t>
            </a:r>
            <a:r>
              <a:rPr lang="de-DE" dirty="0">
                <a:solidFill>
                  <a:srgbClr val="A1A1A1"/>
                </a:solidFill>
                <a:cs typeface="Courier New" panose="02070309020205020404" pitchFamily="49" charset="0"/>
              </a:rPr>
              <a:t>; </a:t>
            </a:r>
            <a:r>
              <a:rPr lang="de-DE" dirty="0" err="1">
                <a:solidFill>
                  <a:srgbClr val="A1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sankey</a:t>
            </a:r>
            <a:r>
              <a:rPr lang="de-DE" dirty="0">
                <a:solidFill>
                  <a:srgbClr val="A1A1A1"/>
                </a:solidFill>
              </a:rPr>
              <a:t> (A. Naqvi)</a:t>
            </a:r>
          </a:p>
        </p:txBody>
      </p:sp>
    </p:spTree>
    <p:extLst>
      <p:ext uri="{BB962C8B-B14F-4D97-AF65-F5344CB8AC3E}">
        <p14:creationId xmlns:p14="http://schemas.microsoft.com/office/powerpoint/2010/main" val="314764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8" grpId="0"/>
      <p:bldP spid="4" grpId="0" build="p"/>
      <p:bldP spid="7" grpId="0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6C27851-126E-D3A3-BBA0-A445F62F6B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33136" y="2118701"/>
            <a:ext cx="3060000" cy="1526323"/>
          </a:xfrm>
        </p:spPr>
        <p:txBody>
          <a:bodyPr/>
          <a:lstStyle/>
          <a:p>
            <a:pPr marL="361950" indent="-361950">
              <a:buClr>
                <a:schemeClr val="tx2"/>
              </a:buClr>
              <a:buFont typeface="Arial" panose="020B0604020202020204" pitchFamily="34" charset="0"/>
              <a:buChar char="→"/>
            </a:pPr>
            <a:r>
              <a:rPr lang="de-DE" dirty="0"/>
              <a:t>Ados</a:t>
            </a:r>
          </a:p>
          <a:p>
            <a:pPr marL="361950" indent="-361950">
              <a:buClr>
                <a:schemeClr val="tx2"/>
              </a:buClr>
              <a:buFont typeface="Arial" panose="020B0604020202020204" pitchFamily="34" charset="0"/>
              <a:buChar char="→"/>
            </a:pPr>
            <a:r>
              <a:rPr lang="de-DE" dirty="0"/>
              <a:t>File </a:t>
            </a:r>
            <a:r>
              <a:rPr lang="de-DE" dirty="0" err="1"/>
              <a:t>paths</a:t>
            </a:r>
            <a:endParaRPr lang="de-DE" dirty="0"/>
          </a:p>
          <a:p>
            <a:pPr marL="361950" indent="-361950">
              <a:buClr>
                <a:schemeClr val="tx2"/>
              </a:buClr>
              <a:buFont typeface="Arial" panose="020B0604020202020204" pitchFamily="34" charset="0"/>
              <a:buChar char="→"/>
            </a:pPr>
            <a:r>
              <a:rPr lang="de-DE" dirty="0"/>
              <a:t>File </a:t>
            </a:r>
            <a:r>
              <a:rPr lang="de-DE" dirty="0" err="1"/>
              <a:t>management</a:t>
            </a:r>
            <a:r>
              <a:rPr lang="de-DE" dirty="0"/>
              <a:t> (!)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7FD896-5744-F2A9-70AD-9A8452385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E38DC0-EC40-49E3-A3F2-7CE16CC7F30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!!code">
            <a:extLst>
              <a:ext uri="{FF2B5EF4-FFF2-40B4-BE49-F238E27FC236}">
                <a16:creationId xmlns:a16="http://schemas.microsoft.com/office/drawing/2014/main" id="{43C320BE-FEA3-CE76-E5B9-F6AE83B39D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6088" y="1614701"/>
            <a:ext cx="4634096" cy="432000"/>
          </a:xfrm>
        </p:spPr>
        <p:txBody>
          <a:bodyPr/>
          <a:lstStyle/>
          <a:p>
            <a:r>
              <a:rPr lang="de-DE" b="0" dirty="0"/>
              <a:t>Code </a:t>
            </a:r>
            <a:r>
              <a:rPr lang="de-DE" b="0" dirty="0" err="1"/>
              <a:t>Execution</a:t>
            </a:r>
            <a:endParaRPr lang="de-DE" b="0" dirty="0"/>
          </a:p>
        </p:txBody>
      </p:sp>
      <p:sp>
        <p:nvSpPr>
          <p:cNvPr id="6" name="!!results">
            <a:extLst>
              <a:ext uri="{FF2B5EF4-FFF2-40B4-BE49-F238E27FC236}">
                <a16:creationId xmlns:a16="http://schemas.microsoft.com/office/drawing/2014/main" id="{3AAE00DC-2FF3-675F-4A8E-C604C2BC3B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5992" y="1614701"/>
            <a:ext cx="4634096" cy="432000"/>
          </a:xfrm>
        </p:spPr>
        <p:txBody>
          <a:bodyPr/>
          <a:lstStyle/>
          <a:p>
            <a:r>
              <a:rPr lang="de-DE" b="0" dirty="0" err="1"/>
              <a:t>Results</a:t>
            </a:r>
            <a:endParaRPr lang="de-DE" b="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14B7F57-590F-0E79-F0B3-4A1BE9754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de-DE" dirty="0"/>
              <a:t>Houston,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problem</a:t>
            </a:r>
            <a:r>
              <a:rPr lang="en-US" dirty="0"/>
              <a:t>“</a:t>
            </a:r>
            <a:endParaRPr lang="de-DE" dirty="0"/>
          </a:p>
        </p:txBody>
      </p: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D8267CF9-B9E0-B312-7225-2A3AD74EFC05}"/>
              </a:ext>
            </a:extLst>
          </p:cNvPr>
          <p:cNvSpPr txBox="1">
            <a:spLocks/>
          </p:cNvSpPr>
          <p:nvPr/>
        </p:nvSpPr>
        <p:spPr bwMode="auto">
          <a:xfrm>
            <a:off x="7903040" y="2118699"/>
            <a:ext cx="3060000" cy="1526323"/>
          </a:xfrm>
          <a:prstGeom prst="rect">
            <a:avLst/>
          </a:prstGeom>
        </p:spPr>
        <p:txBody>
          <a:bodyPr/>
          <a:lstStyle>
            <a:lvl1pPr marL="203890" indent="-203890" algn="l" defTabSz="815557">
              <a:lnSpc>
                <a:spcPct val="120000"/>
              </a:lnSpc>
              <a:spcBef>
                <a:spcPts val="892"/>
              </a:spcBef>
              <a:buClr>
                <a:schemeClr val="tx1"/>
              </a:buClr>
              <a:buFont typeface="Arial"/>
              <a:buChar char="•"/>
              <a:defRPr sz="2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668" indent="-203890" algn="l" defTabSz="815557">
              <a:lnSpc>
                <a:spcPct val="120000"/>
              </a:lnSpc>
              <a:spcBef>
                <a:spcPts val="446"/>
              </a:spcBef>
              <a:buClr>
                <a:schemeClr val="tx1"/>
              </a:buClr>
              <a:buFont typeface="Arial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19447" indent="-203890" algn="l" defTabSz="815557">
              <a:lnSpc>
                <a:spcPct val="120000"/>
              </a:lnSpc>
              <a:spcBef>
                <a:spcPts val="446"/>
              </a:spcBef>
              <a:buClr>
                <a:schemeClr val="tx1"/>
              </a:buClr>
              <a:buFont typeface="Arial"/>
              <a:buChar char="•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225" indent="-203890" algn="l" defTabSz="815557">
              <a:lnSpc>
                <a:spcPct val="120000"/>
              </a:lnSpc>
              <a:spcBef>
                <a:spcPts val="446"/>
              </a:spcBef>
              <a:buClr>
                <a:schemeClr val="tx1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35003" indent="-203890" algn="l" defTabSz="815557">
              <a:lnSpc>
                <a:spcPct val="120000"/>
              </a:lnSpc>
              <a:spcBef>
                <a:spcPts val="446"/>
              </a:spcBef>
              <a:buClr>
                <a:schemeClr val="tx1"/>
              </a:buClr>
              <a:buFont typeface="Arial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2782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560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8339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6117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buClr>
                <a:schemeClr val="tx2"/>
              </a:buClr>
              <a:buFont typeface="Arial" panose="020B0604020202020204" pitchFamily="34" charset="0"/>
              <a:buChar char="→"/>
            </a:pPr>
            <a:r>
              <a:rPr lang="de-DE" dirty="0" err="1"/>
              <a:t>Randomness</a:t>
            </a:r>
            <a:endParaRPr lang="de-DE" dirty="0"/>
          </a:p>
          <a:p>
            <a:pPr marL="361950" indent="-361950">
              <a:buClr>
                <a:schemeClr val="tx2"/>
              </a:buClr>
              <a:buFont typeface="Arial" panose="020B0604020202020204" pitchFamily="34" charset="0"/>
              <a:buChar char="→"/>
            </a:pPr>
            <a:r>
              <a:rPr lang="de-DE" dirty="0" err="1"/>
              <a:t>Runtime</a:t>
            </a:r>
            <a:endParaRPr lang="de-DE" dirty="0"/>
          </a:p>
          <a:p>
            <a:pPr marL="361950" indent="-361950">
              <a:buClr>
                <a:schemeClr val="tx2"/>
              </a:buClr>
              <a:buFont typeface="Arial" panose="020B0604020202020204" pitchFamily="34" charset="0"/>
              <a:buChar char="→"/>
            </a:pPr>
            <a:r>
              <a:rPr lang="de-DE" dirty="0" err="1"/>
              <a:t>Unknown</a:t>
            </a:r>
            <a:r>
              <a:rPr lang="de-DE" dirty="0"/>
              <a:t> (?)</a:t>
            </a:r>
          </a:p>
        </p:txBody>
      </p:sp>
      <p:pic>
        <p:nvPicPr>
          <p:cNvPr id="10" name="Grafik 9" descr="Ein Bild, das Text, Muster enthält.&#10;&#10;Automatisch generierte Beschreibung">
            <a:extLst>
              <a:ext uri="{FF2B5EF4-FFF2-40B4-BE49-F238E27FC236}">
                <a16:creationId xmlns:a16="http://schemas.microsoft.com/office/drawing/2014/main" id="{F8DC723D-DD2F-57E4-75DD-6A9648ABCD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48" b="13521"/>
          <a:stretch/>
        </p:blipFill>
        <p:spPr>
          <a:xfrm>
            <a:off x="4854233" y="2273256"/>
            <a:ext cx="2483534" cy="3532008"/>
          </a:xfrm>
          <a:prstGeom prst="rect">
            <a:avLst/>
          </a:prstGeom>
        </p:spPr>
      </p:pic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75820C6E-9542-4AED-1D14-A3A6C74B29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38088" y="6093296"/>
            <a:ext cx="6012000" cy="320204"/>
          </a:xfrm>
        </p:spPr>
        <p:txBody>
          <a:bodyPr/>
          <a:lstStyle/>
          <a:p>
            <a:r>
              <a:rPr lang="de-DE" dirty="0"/>
              <a:t>XKCD (</a:t>
            </a:r>
            <a:r>
              <a:rPr lang="de-DE" dirty="0" err="1"/>
              <a:t>modified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8698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788DCE-6B8B-AEAD-9E8F-9D47CB9E3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authors deliberately obstructing reproducibility? 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5D09B15-919A-A0AC-5A4E-C68CCF752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E38DC0-EC40-49E3-A3F2-7CE16CC7F30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053A9BC-3BF9-1461-D6D7-59701CB2ED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prechblase: rechteckig mit abgerundeten Ecken 2">
            <a:extLst>
              <a:ext uri="{FF2B5EF4-FFF2-40B4-BE49-F238E27FC236}">
                <a16:creationId xmlns:a16="http://schemas.microsoft.com/office/drawing/2014/main" id="{F0E0A35D-5041-DD8B-E109-AB32921D0779}"/>
              </a:ext>
            </a:extLst>
          </p:cNvPr>
          <p:cNvSpPr/>
          <p:nvPr/>
        </p:nvSpPr>
        <p:spPr>
          <a:xfrm>
            <a:off x="447981" y="1988840"/>
            <a:ext cx="11300213" cy="3096344"/>
          </a:xfrm>
          <a:custGeom>
            <a:avLst/>
            <a:gdLst>
              <a:gd name="connsiteX0" fmla="*/ 0 w 11300213"/>
              <a:gd name="connsiteY0" fmla="*/ 336044 h 2016224"/>
              <a:gd name="connsiteX1" fmla="*/ 336044 w 11300213"/>
              <a:gd name="connsiteY1" fmla="*/ 0 h 2016224"/>
              <a:gd name="connsiteX2" fmla="*/ 6591791 w 11300213"/>
              <a:gd name="connsiteY2" fmla="*/ 0 h 2016224"/>
              <a:gd name="connsiteX3" fmla="*/ 6591791 w 11300213"/>
              <a:gd name="connsiteY3" fmla="*/ 0 h 2016224"/>
              <a:gd name="connsiteX4" fmla="*/ 9416844 w 11300213"/>
              <a:gd name="connsiteY4" fmla="*/ 0 h 2016224"/>
              <a:gd name="connsiteX5" fmla="*/ 10964169 w 11300213"/>
              <a:gd name="connsiteY5" fmla="*/ 0 h 2016224"/>
              <a:gd name="connsiteX6" fmla="*/ 11300213 w 11300213"/>
              <a:gd name="connsiteY6" fmla="*/ 336044 h 2016224"/>
              <a:gd name="connsiteX7" fmla="*/ 11300213 w 11300213"/>
              <a:gd name="connsiteY7" fmla="*/ 1176131 h 2016224"/>
              <a:gd name="connsiteX8" fmla="*/ 11300213 w 11300213"/>
              <a:gd name="connsiteY8" fmla="*/ 1176131 h 2016224"/>
              <a:gd name="connsiteX9" fmla="*/ 11300213 w 11300213"/>
              <a:gd name="connsiteY9" fmla="*/ 1680187 h 2016224"/>
              <a:gd name="connsiteX10" fmla="*/ 11300213 w 11300213"/>
              <a:gd name="connsiteY10" fmla="*/ 1680180 h 2016224"/>
              <a:gd name="connsiteX11" fmla="*/ 10964169 w 11300213"/>
              <a:gd name="connsiteY11" fmla="*/ 2016224 h 2016224"/>
              <a:gd name="connsiteX12" fmla="*/ 9416844 w 11300213"/>
              <a:gd name="connsiteY12" fmla="*/ 2016224 h 2016224"/>
              <a:gd name="connsiteX13" fmla="*/ 10940979 w 11300213"/>
              <a:gd name="connsiteY13" fmla="*/ 2925037 h 2016224"/>
              <a:gd name="connsiteX14" fmla="*/ 6591791 w 11300213"/>
              <a:gd name="connsiteY14" fmla="*/ 2016224 h 2016224"/>
              <a:gd name="connsiteX15" fmla="*/ 336044 w 11300213"/>
              <a:gd name="connsiteY15" fmla="*/ 2016224 h 2016224"/>
              <a:gd name="connsiteX16" fmla="*/ 0 w 11300213"/>
              <a:gd name="connsiteY16" fmla="*/ 1680180 h 2016224"/>
              <a:gd name="connsiteX17" fmla="*/ 0 w 11300213"/>
              <a:gd name="connsiteY17" fmla="*/ 1680187 h 2016224"/>
              <a:gd name="connsiteX18" fmla="*/ 0 w 11300213"/>
              <a:gd name="connsiteY18" fmla="*/ 1176131 h 2016224"/>
              <a:gd name="connsiteX19" fmla="*/ 0 w 11300213"/>
              <a:gd name="connsiteY19" fmla="*/ 1176131 h 2016224"/>
              <a:gd name="connsiteX20" fmla="*/ 0 w 11300213"/>
              <a:gd name="connsiteY20" fmla="*/ 336044 h 2016224"/>
              <a:gd name="connsiteX0" fmla="*/ 0 w 11300213"/>
              <a:gd name="connsiteY0" fmla="*/ 336044 h 2925037"/>
              <a:gd name="connsiteX1" fmla="*/ 336044 w 11300213"/>
              <a:gd name="connsiteY1" fmla="*/ 0 h 2925037"/>
              <a:gd name="connsiteX2" fmla="*/ 6591791 w 11300213"/>
              <a:gd name="connsiteY2" fmla="*/ 0 h 2925037"/>
              <a:gd name="connsiteX3" fmla="*/ 6591791 w 11300213"/>
              <a:gd name="connsiteY3" fmla="*/ 0 h 2925037"/>
              <a:gd name="connsiteX4" fmla="*/ 9416844 w 11300213"/>
              <a:gd name="connsiteY4" fmla="*/ 0 h 2925037"/>
              <a:gd name="connsiteX5" fmla="*/ 10964169 w 11300213"/>
              <a:gd name="connsiteY5" fmla="*/ 0 h 2925037"/>
              <a:gd name="connsiteX6" fmla="*/ 11300213 w 11300213"/>
              <a:gd name="connsiteY6" fmla="*/ 336044 h 2925037"/>
              <a:gd name="connsiteX7" fmla="*/ 11300213 w 11300213"/>
              <a:gd name="connsiteY7" fmla="*/ 1176131 h 2925037"/>
              <a:gd name="connsiteX8" fmla="*/ 11300213 w 11300213"/>
              <a:gd name="connsiteY8" fmla="*/ 1176131 h 2925037"/>
              <a:gd name="connsiteX9" fmla="*/ 11300213 w 11300213"/>
              <a:gd name="connsiteY9" fmla="*/ 1680187 h 2925037"/>
              <a:gd name="connsiteX10" fmla="*/ 11300213 w 11300213"/>
              <a:gd name="connsiteY10" fmla="*/ 1680180 h 2925037"/>
              <a:gd name="connsiteX11" fmla="*/ 10964169 w 11300213"/>
              <a:gd name="connsiteY11" fmla="*/ 2016224 h 2925037"/>
              <a:gd name="connsiteX12" fmla="*/ 10321719 w 11300213"/>
              <a:gd name="connsiteY12" fmla="*/ 2018605 h 2925037"/>
              <a:gd name="connsiteX13" fmla="*/ 10940979 w 11300213"/>
              <a:gd name="connsiteY13" fmla="*/ 2925037 h 2925037"/>
              <a:gd name="connsiteX14" fmla="*/ 6591791 w 11300213"/>
              <a:gd name="connsiteY14" fmla="*/ 2016224 h 2925037"/>
              <a:gd name="connsiteX15" fmla="*/ 336044 w 11300213"/>
              <a:gd name="connsiteY15" fmla="*/ 2016224 h 2925037"/>
              <a:gd name="connsiteX16" fmla="*/ 0 w 11300213"/>
              <a:gd name="connsiteY16" fmla="*/ 1680180 h 2925037"/>
              <a:gd name="connsiteX17" fmla="*/ 0 w 11300213"/>
              <a:gd name="connsiteY17" fmla="*/ 1680187 h 2925037"/>
              <a:gd name="connsiteX18" fmla="*/ 0 w 11300213"/>
              <a:gd name="connsiteY18" fmla="*/ 1176131 h 2925037"/>
              <a:gd name="connsiteX19" fmla="*/ 0 w 11300213"/>
              <a:gd name="connsiteY19" fmla="*/ 1176131 h 2925037"/>
              <a:gd name="connsiteX20" fmla="*/ 0 w 11300213"/>
              <a:gd name="connsiteY20" fmla="*/ 336044 h 2925037"/>
              <a:gd name="connsiteX0" fmla="*/ 0 w 11300213"/>
              <a:gd name="connsiteY0" fmla="*/ 336044 h 2925037"/>
              <a:gd name="connsiteX1" fmla="*/ 336044 w 11300213"/>
              <a:gd name="connsiteY1" fmla="*/ 0 h 2925037"/>
              <a:gd name="connsiteX2" fmla="*/ 6591791 w 11300213"/>
              <a:gd name="connsiteY2" fmla="*/ 0 h 2925037"/>
              <a:gd name="connsiteX3" fmla="*/ 6591791 w 11300213"/>
              <a:gd name="connsiteY3" fmla="*/ 0 h 2925037"/>
              <a:gd name="connsiteX4" fmla="*/ 9416844 w 11300213"/>
              <a:gd name="connsiteY4" fmla="*/ 0 h 2925037"/>
              <a:gd name="connsiteX5" fmla="*/ 10964169 w 11300213"/>
              <a:gd name="connsiteY5" fmla="*/ 0 h 2925037"/>
              <a:gd name="connsiteX6" fmla="*/ 11300213 w 11300213"/>
              <a:gd name="connsiteY6" fmla="*/ 336044 h 2925037"/>
              <a:gd name="connsiteX7" fmla="*/ 11300213 w 11300213"/>
              <a:gd name="connsiteY7" fmla="*/ 1176131 h 2925037"/>
              <a:gd name="connsiteX8" fmla="*/ 11300213 w 11300213"/>
              <a:gd name="connsiteY8" fmla="*/ 1176131 h 2925037"/>
              <a:gd name="connsiteX9" fmla="*/ 11300213 w 11300213"/>
              <a:gd name="connsiteY9" fmla="*/ 1680187 h 2925037"/>
              <a:gd name="connsiteX10" fmla="*/ 11300213 w 11300213"/>
              <a:gd name="connsiteY10" fmla="*/ 1680180 h 2925037"/>
              <a:gd name="connsiteX11" fmla="*/ 10964169 w 11300213"/>
              <a:gd name="connsiteY11" fmla="*/ 2016224 h 2925037"/>
              <a:gd name="connsiteX12" fmla="*/ 10321719 w 11300213"/>
              <a:gd name="connsiteY12" fmla="*/ 2018605 h 2925037"/>
              <a:gd name="connsiteX13" fmla="*/ 10940979 w 11300213"/>
              <a:gd name="connsiteY13" fmla="*/ 2925037 h 2925037"/>
              <a:gd name="connsiteX14" fmla="*/ 9718373 w 11300213"/>
              <a:gd name="connsiteY14" fmla="*/ 2020987 h 2925037"/>
              <a:gd name="connsiteX15" fmla="*/ 336044 w 11300213"/>
              <a:gd name="connsiteY15" fmla="*/ 2016224 h 2925037"/>
              <a:gd name="connsiteX16" fmla="*/ 0 w 11300213"/>
              <a:gd name="connsiteY16" fmla="*/ 1680180 h 2925037"/>
              <a:gd name="connsiteX17" fmla="*/ 0 w 11300213"/>
              <a:gd name="connsiteY17" fmla="*/ 1680187 h 2925037"/>
              <a:gd name="connsiteX18" fmla="*/ 0 w 11300213"/>
              <a:gd name="connsiteY18" fmla="*/ 1176131 h 2925037"/>
              <a:gd name="connsiteX19" fmla="*/ 0 w 11300213"/>
              <a:gd name="connsiteY19" fmla="*/ 1176131 h 2925037"/>
              <a:gd name="connsiteX20" fmla="*/ 0 w 11300213"/>
              <a:gd name="connsiteY20" fmla="*/ 336044 h 2925037"/>
              <a:gd name="connsiteX0" fmla="*/ 0 w 11300213"/>
              <a:gd name="connsiteY0" fmla="*/ 336044 h 2531337"/>
              <a:gd name="connsiteX1" fmla="*/ 336044 w 11300213"/>
              <a:gd name="connsiteY1" fmla="*/ 0 h 2531337"/>
              <a:gd name="connsiteX2" fmla="*/ 6591791 w 11300213"/>
              <a:gd name="connsiteY2" fmla="*/ 0 h 2531337"/>
              <a:gd name="connsiteX3" fmla="*/ 6591791 w 11300213"/>
              <a:gd name="connsiteY3" fmla="*/ 0 h 2531337"/>
              <a:gd name="connsiteX4" fmla="*/ 9416844 w 11300213"/>
              <a:gd name="connsiteY4" fmla="*/ 0 h 2531337"/>
              <a:gd name="connsiteX5" fmla="*/ 10964169 w 11300213"/>
              <a:gd name="connsiteY5" fmla="*/ 0 h 2531337"/>
              <a:gd name="connsiteX6" fmla="*/ 11300213 w 11300213"/>
              <a:gd name="connsiteY6" fmla="*/ 336044 h 2531337"/>
              <a:gd name="connsiteX7" fmla="*/ 11300213 w 11300213"/>
              <a:gd name="connsiteY7" fmla="*/ 1176131 h 2531337"/>
              <a:gd name="connsiteX8" fmla="*/ 11300213 w 11300213"/>
              <a:gd name="connsiteY8" fmla="*/ 1176131 h 2531337"/>
              <a:gd name="connsiteX9" fmla="*/ 11300213 w 11300213"/>
              <a:gd name="connsiteY9" fmla="*/ 1680187 h 2531337"/>
              <a:gd name="connsiteX10" fmla="*/ 11300213 w 11300213"/>
              <a:gd name="connsiteY10" fmla="*/ 1680180 h 2531337"/>
              <a:gd name="connsiteX11" fmla="*/ 10964169 w 11300213"/>
              <a:gd name="connsiteY11" fmla="*/ 2016224 h 2531337"/>
              <a:gd name="connsiteX12" fmla="*/ 10321719 w 11300213"/>
              <a:gd name="connsiteY12" fmla="*/ 2018605 h 2531337"/>
              <a:gd name="connsiteX13" fmla="*/ 10896529 w 11300213"/>
              <a:gd name="connsiteY13" fmla="*/ 2531337 h 2531337"/>
              <a:gd name="connsiteX14" fmla="*/ 9718373 w 11300213"/>
              <a:gd name="connsiteY14" fmla="*/ 2020987 h 2531337"/>
              <a:gd name="connsiteX15" fmla="*/ 336044 w 11300213"/>
              <a:gd name="connsiteY15" fmla="*/ 2016224 h 2531337"/>
              <a:gd name="connsiteX16" fmla="*/ 0 w 11300213"/>
              <a:gd name="connsiteY16" fmla="*/ 1680180 h 2531337"/>
              <a:gd name="connsiteX17" fmla="*/ 0 w 11300213"/>
              <a:gd name="connsiteY17" fmla="*/ 1680187 h 2531337"/>
              <a:gd name="connsiteX18" fmla="*/ 0 w 11300213"/>
              <a:gd name="connsiteY18" fmla="*/ 1176131 h 2531337"/>
              <a:gd name="connsiteX19" fmla="*/ 0 w 11300213"/>
              <a:gd name="connsiteY19" fmla="*/ 1176131 h 2531337"/>
              <a:gd name="connsiteX20" fmla="*/ 0 w 11300213"/>
              <a:gd name="connsiteY20" fmla="*/ 336044 h 2531337"/>
              <a:gd name="connsiteX0" fmla="*/ 0 w 11300213"/>
              <a:gd name="connsiteY0" fmla="*/ 336044 h 2531337"/>
              <a:gd name="connsiteX1" fmla="*/ 336044 w 11300213"/>
              <a:gd name="connsiteY1" fmla="*/ 0 h 2531337"/>
              <a:gd name="connsiteX2" fmla="*/ 6591791 w 11300213"/>
              <a:gd name="connsiteY2" fmla="*/ 0 h 2531337"/>
              <a:gd name="connsiteX3" fmla="*/ 6591791 w 11300213"/>
              <a:gd name="connsiteY3" fmla="*/ 0 h 2531337"/>
              <a:gd name="connsiteX4" fmla="*/ 9416844 w 11300213"/>
              <a:gd name="connsiteY4" fmla="*/ 0 h 2531337"/>
              <a:gd name="connsiteX5" fmla="*/ 10964169 w 11300213"/>
              <a:gd name="connsiteY5" fmla="*/ 0 h 2531337"/>
              <a:gd name="connsiteX6" fmla="*/ 11300213 w 11300213"/>
              <a:gd name="connsiteY6" fmla="*/ 336044 h 2531337"/>
              <a:gd name="connsiteX7" fmla="*/ 11300213 w 11300213"/>
              <a:gd name="connsiteY7" fmla="*/ 1176131 h 2531337"/>
              <a:gd name="connsiteX8" fmla="*/ 11300213 w 11300213"/>
              <a:gd name="connsiteY8" fmla="*/ 1176131 h 2531337"/>
              <a:gd name="connsiteX9" fmla="*/ 11300213 w 11300213"/>
              <a:gd name="connsiteY9" fmla="*/ 1680187 h 2531337"/>
              <a:gd name="connsiteX10" fmla="*/ 11300213 w 11300213"/>
              <a:gd name="connsiteY10" fmla="*/ 1680180 h 2531337"/>
              <a:gd name="connsiteX11" fmla="*/ 10964169 w 11300213"/>
              <a:gd name="connsiteY11" fmla="*/ 2016224 h 2531337"/>
              <a:gd name="connsiteX12" fmla="*/ 10783681 w 11300213"/>
              <a:gd name="connsiteY12" fmla="*/ 2018605 h 2531337"/>
              <a:gd name="connsiteX13" fmla="*/ 10896529 w 11300213"/>
              <a:gd name="connsiteY13" fmla="*/ 2531337 h 2531337"/>
              <a:gd name="connsiteX14" fmla="*/ 9718373 w 11300213"/>
              <a:gd name="connsiteY14" fmla="*/ 2020987 h 2531337"/>
              <a:gd name="connsiteX15" fmla="*/ 336044 w 11300213"/>
              <a:gd name="connsiteY15" fmla="*/ 2016224 h 2531337"/>
              <a:gd name="connsiteX16" fmla="*/ 0 w 11300213"/>
              <a:gd name="connsiteY16" fmla="*/ 1680180 h 2531337"/>
              <a:gd name="connsiteX17" fmla="*/ 0 w 11300213"/>
              <a:gd name="connsiteY17" fmla="*/ 1680187 h 2531337"/>
              <a:gd name="connsiteX18" fmla="*/ 0 w 11300213"/>
              <a:gd name="connsiteY18" fmla="*/ 1176131 h 2531337"/>
              <a:gd name="connsiteX19" fmla="*/ 0 w 11300213"/>
              <a:gd name="connsiteY19" fmla="*/ 1176131 h 2531337"/>
              <a:gd name="connsiteX20" fmla="*/ 0 w 11300213"/>
              <a:gd name="connsiteY20" fmla="*/ 336044 h 2531337"/>
              <a:gd name="connsiteX0" fmla="*/ 0 w 11300213"/>
              <a:gd name="connsiteY0" fmla="*/ 336044 h 2531337"/>
              <a:gd name="connsiteX1" fmla="*/ 336044 w 11300213"/>
              <a:gd name="connsiteY1" fmla="*/ 0 h 2531337"/>
              <a:gd name="connsiteX2" fmla="*/ 6591791 w 11300213"/>
              <a:gd name="connsiteY2" fmla="*/ 0 h 2531337"/>
              <a:gd name="connsiteX3" fmla="*/ 6591791 w 11300213"/>
              <a:gd name="connsiteY3" fmla="*/ 0 h 2531337"/>
              <a:gd name="connsiteX4" fmla="*/ 9416844 w 11300213"/>
              <a:gd name="connsiteY4" fmla="*/ 0 h 2531337"/>
              <a:gd name="connsiteX5" fmla="*/ 10964169 w 11300213"/>
              <a:gd name="connsiteY5" fmla="*/ 0 h 2531337"/>
              <a:gd name="connsiteX6" fmla="*/ 11300213 w 11300213"/>
              <a:gd name="connsiteY6" fmla="*/ 336044 h 2531337"/>
              <a:gd name="connsiteX7" fmla="*/ 11300213 w 11300213"/>
              <a:gd name="connsiteY7" fmla="*/ 1176131 h 2531337"/>
              <a:gd name="connsiteX8" fmla="*/ 11300213 w 11300213"/>
              <a:gd name="connsiteY8" fmla="*/ 1176131 h 2531337"/>
              <a:gd name="connsiteX9" fmla="*/ 11300213 w 11300213"/>
              <a:gd name="connsiteY9" fmla="*/ 1680187 h 2531337"/>
              <a:gd name="connsiteX10" fmla="*/ 11300213 w 11300213"/>
              <a:gd name="connsiteY10" fmla="*/ 1680180 h 2531337"/>
              <a:gd name="connsiteX11" fmla="*/ 10964169 w 11300213"/>
              <a:gd name="connsiteY11" fmla="*/ 2016224 h 2531337"/>
              <a:gd name="connsiteX12" fmla="*/ 10783681 w 11300213"/>
              <a:gd name="connsiteY12" fmla="*/ 2018605 h 2531337"/>
              <a:gd name="connsiteX13" fmla="*/ 10896529 w 11300213"/>
              <a:gd name="connsiteY13" fmla="*/ 2531337 h 2531337"/>
              <a:gd name="connsiteX14" fmla="*/ 10612135 w 11300213"/>
              <a:gd name="connsiteY14" fmla="*/ 2019400 h 2531337"/>
              <a:gd name="connsiteX15" fmla="*/ 336044 w 11300213"/>
              <a:gd name="connsiteY15" fmla="*/ 2016224 h 2531337"/>
              <a:gd name="connsiteX16" fmla="*/ 0 w 11300213"/>
              <a:gd name="connsiteY16" fmla="*/ 1680180 h 2531337"/>
              <a:gd name="connsiteX17" fmla="*/ 0 w 11300213"/>
              <a:gd name="connsiteY17" fmla="*/ 1680187 h 2531337"/>
              <a:gd name="connsiteX18" fmla="*/ 0 w 11300213"/>
              <a:gd name="connsiteY18" fmla="*/ 1176131 h 2531337"/>
              <a:gd name="connsiteX19" fmla="*/ 0 w 11300213"/>
              <a:gd name="connsiteY19" fmla="*/ 1176131 h 2531337"/>
              <a:gd name="connsiteX20" fmla="*/ 0 w 11300213"/>
              <a:gd name="connsiteY20" fmla="*/ 336044 h 2531337"/>
              <a:gd name="connsiteX0" fmla="*/ 0 w 11300213"/>
              <a:gd name="connsiteY0" fmla="*/ 336044 h 2534512"/>
              <a:gd name="connsiteX1" fmla="*/ 336044 w 11300213"/>
              <a:gd name="connsiteY1" fmla="*/ 0 h 2534512"/>
              <a:gd name="connsiteX2" fmla="*/ 6591791 w 11300213"/>
              <a:gd name="connsiteY2" fmla="*/ 0 h 2534512"/>
              <a:gd name="connsiteX3" fmla="*/ 6591791 w 11300213"/>
              <a:gd name="connsiteY3" fmla="*/ 0 h 2534512"/>
              <a:gd name="connsiteX4" fmla="*/ 9416844 w 11300213"/>
              <a:gd name="connsiteY4" fmla="*/ 0 h 2534512"/>
              <a:gd name="connsiteX5" fmla="*/ 10964169 w 11300213"/>
              <a:gd name="connsiteY5" fmla="*/ 0 h 2534512"/>
              <a:gd name="connsiteX6" fmla="*/ 11300213 w 11300213"/>
              <a:gd name="connsiteY6" fmla="*/ 336044 h 2534512"/>
              <a:gd name="connsiteX7" fmla="*/ 11300213 w 11300213"/>
              <a:gd name="connsiteY7" fmla="*/ 1176131 h 2534512"/>
              <a:gd name="connsiteX8" fmla="*/ 11300213 w 11300213"/>
              <a:gd name="connsiteY8" fmla="*/ 1176131 h 2534512"/>
              <a:gd name="connsiteX9" fmla="*/ 11300213 w 11300213"/>
              <a:gd name="connsiteY9" fmla="*/ 1680187 h 2534512"/>
              <a:gd name="connsiteX10" fmla="*/ 11300213 w 11300213"/>
              <a:gd name="connsiteY10" fmla="*/ 1680180 h 2534512"/>
              <a:gd name="connsiteX11" fmla="*/ 10964169 w 11300213"/>
              <a:gd name="connsiteY11" fmla="*/ 2016224 h 2534512"/>
              <a:gd name="connsiteX12" fmla="*/ 10783681 w 11300213"/>
              <a:gd name="connsiteY12" fmla="*/ 2018605 h 2534512"/>
              <a:gd name="connsiteX13" fmla="*/ 11099729 w 11300213"/>
              <a:gd name="connsiteY13" fmla="*/ 2534512 h 2534512"/>
              <a:gd name="connsiteX14" fmla="*/ 10612135 w 11300213"/>
              <a:gd name="connsiteY14" fmla="*/ 2019400 h 2534512"/>
              <a:gd name="connsiteX15" fmla="*/ 336044 w 11300213"/>
              <a:gd name="connsiteY15" fmla="*/ 2016224 h 2534512"/>
              <a:gd name="connsiteX16" fmla="*/ 0 w 11300213"/>
              <a:gd name="connsiteY16" fmla="*/ 1680180 h 2534512"/>
              <a:gd name="connsiteX17" fmla="*/ 0 w 11300213"/>
              <a:gd name="connsiteY17" fmla="*/ 1680187 h 2534512"/>
              <a:gd name="connsiteX18" fmla="*/ 0 w 11300213"/>
              <a:gd name="connsiteY18" fmla="*/ 1176131 h 2534512"/>
              <a:gd name="connsiteX19" fmla="*/ 0 w 11300213"/>
              <a:gd name="connsiteY19" fmla="*/ 1176131 h 2534512"/>
              <a:gd name="connsiteX20" fmla="*/ 0 w 11300213"/>
              <a:gd name="connsiteY20" fmla="*/ 336044 h 2534512"/>
              <a:gd name="connsiteX0" fmla="*/ 0 w 11300213"/>
              <a:gd name="connsiteY0" fmla="*/ 336044 h 2310674"/>
              <a:gd name="connsiteX1" fmla="*/ 336044 w 11300213"/>
              <a:gd name="connsiteY1" fmla="*/ 0 h 2310674"/>
              <a:gd name="connsiteX2" fmla="*/ 6591791 w 11300213"/>
              <a:gd name="connsiteY2" fmla="*/ 0 h 2310674"/>
              <a:gd name="connsiteX3" fmla="*/ 6591791 w 11300213"/>
              <a:gd name="connsiteY3" fmla="*/ 0 h 2310674"/>
              <a:gd name="connsiteX4" fmla="*/ 9416844 w 11300213"/>
              <a:gd name="connsiteY4" fmla="*/ 0 h 2310674"/>
              <a:gd name="connsiteX5" fmla="*/ 10964169 w 11300213"/>
              <a:gd name="connsiteY5" fmla="*/ 0 h 2310674"/>
              <a:gd name="connsiteX6" fmla="*/ 11300213 w 11300213"/>
              <a:gd name="connsiteY6" fmla="*/ 336044 h 2310674"/>
              <a:gd name="connsiteX7" fmla="*/ 11300213 w 11300213"/>
              <a:gd name="connsiteY7" fmla="*/ 1176131 h 2310674"/>
              <a:gd name="connsiteX8" fmla="*/ 11300213 w 11300213"/>
              <a:gd name="connsiteY8" fmla="*/ 1176131 h 2310674"/>
              <a:gd name="connsiteX9" fmla="*/ 11300213 w 11300213"/>
              <a:gd name="connsiteY9" fmla="*/ 1680187 h 2310674"/>
              <a:gd name="connsiteX10" fmla="*/ 11300213 w 11300213"/>
              <a:gd name="connsiteY10" fmla="*/ 1680180 h 2310674"/>
              <a:gd name="connsiteX11" fmla="*/ 10964169 w 11300213"/>
              <a:gd name="connsiteY11" fmla="*/ 2016224 h 2310674"/>
              <a:gd name="connsiteX12" fmla="*/ 10783681 w 11300213"/>
              <a:gd name="connsiteY12" fmla="*/ 2018605 h 2310674"/>
              <a:gd name="connsiteX13" fmla="*/ 10983841 w 11300213"/>
              <a:gd name="connsiteY13" fmla="*/ 2310674 h 2310674"/>
              <a:gd name="connsiteX14" fmla="*/ 10612135 w 11300213"/>
              <a:gd name="connsiteY14" fmla="*/ 2019400 h 2310674"/>
              <a:gd name="connsiteX15" fmla="*/ 336044 w 11300213"/>
              <a:gd name="connsiteY15" fmla="*/ 2016224 h 2310674"/>
              <a:gd name="connsiteX16" fmla="*/ 0 w 11300213"/>
              <a:gd name="connsiteY16" fmla="*/ 1680180 h 2310674"/>
              <a:gd name="connsiteX17" fmla="*/ 0 w 11300213"/>
              <a:gd name="connsiteY17" fmla="*/ 1680187 h 2310674"/>
              <a:gd name="connsiteX18" fmla="*/ 0 w 11300213"/>
              <a:gd name="connsiteY18" fmla="*/ 1176131 h 2310674"/>
              <a:gd name="connsiteX19" fmla="*/ 0 w 11300213"/>
              <a:gd name="connsiteY19" fmla="*/ 1176131 h 2310674"/>
              <a:gd name="connsiteX20" fmla="*/ 0 w 11300213"/>
              <a:gd name="connsiteY20" fmla="*/ 336044 h 2310674"/>
              <a:gd name="connsiteX0" fmla="*/ 0 w 11300213"/>
              <a:gd name="connsiteY0" fmla="*/ 336044 h 2310674"/>
              <a:gd name="connsiteX1" fmla="*/ 336044 w 11300213"/>
              <a:gd name="connsiteY1" fmla="*/ 0 h 2310674"/>
              <a:gd name="connsiteX2" fmla="*/ 6591791 w 11300213"/>
              <a:gd name="connsiteY2" fmla="*/ 0 h 2310674"/>
              <a:gd name="connsiteX3" fmla="*/ 6591791 w 11300213"/>
              <a:gd name="connsiteY3" fmla="*/ 0 h 2310674"/>
              <a:gd name="connsiteX4" fmla="*/ 9416844 w 11300213"/>
              <a:gd name="connsiteY4" fmla="*/ 0 h 2310674"/>
              <a:gd name="connsiteX5" fmla="*/ 10964169 w 11300213"/>
              <a:gd name="connsiteY5" fmla="*/ 0 h 2310674"/>
              <a:gd name="connsiteX6" fmla="*/ 11300213 w 11300213"/>
              <a:gd name="connsiteY6" fmla="*/ 336044 h 2310674"/>
              <a:gd name="connsiteX7" fmla="*/ 11300213 w 11300213"/>
              <a:gd name="connsiteY7" fmla="*/ 1176131 h 2310674"/>
              <a:gd name="connsiteX8" fmla="*/ 11300213 w 11300213"/>
              <a:gd name="connsiteY8" fmla="*/ 1176131 h 2310674"/>
              <a:gd name="connsiteX9" fmla="*/ 11300213 w 11300213"/>
              <a:gd name="connsiteY9" fmla="*/ 1680187 h 2310674"/>
              <a:gd name="connsiteX10" fmla="*/ 11300213 w 11300213"/>
              <a:gd name="connsiteY10" fmla="*/ 1680180 h 2310674"/>
              <a:gd name="connsiteX11" fmla="*/ 10964169 w 11300213"/>
              <a:gd name="connsiteY11" fmla="*/ 2016224 h 2310674"/>
              <a:gd name="connsiteX12" fmla="*/ 10783681 w 11300213"/>
              <a:gd name="connsiteY12" fmla="*/ 2018605 h 2310674"/>
              <a:gd name="connsiteX13" fmla="*/ 10983841 w 11300213"/>
              <a:gd name="connsiteY13" fmla="*/ 2310674 h 2310674"/>
              <a:gd name="connsiteX14" fmla="*/ 10412110 w 11300213"/>
              <a:gd name="connsiteY14" fmla="*/ 2017812 h 2310674"/>
              <a:gd name="connsiteX15" fmla="*/ 336044 w 11300213"/>
              <a:gd name="connsiteY15" fmla="*/ 2016224 h 2310674"/>
              <a:gd name="connsiteX16" fmla="*/ 0 w 11300213"/>
              <a:gd name="connsiteY16" fmla="*/ 1680180 h 2310674"/>
              <a:gd name="connsiteX17" fmla="*/ 0 w 11300213"/>
              <a:gd name="connsiteY17" fmla="*/ 1680187 h 2310674"/>
              <a:gd name="connsiteX18" fmla="*/ 0 w 11300213"/>
              <a:gd name="connsiteY18" fmla="*/ 1176131 h 2310674"/>
              <a:gd name="connsiteX19" fmla="*/ 0 w 11300213"/>
              <a:gd name="connsiteY19" fmla="*/ 1176131 h 2310674"/>
              <a:gd name="connsiteX20" fmla="*/ 0 w 11300213"/>
              <a:gd name="connsiteY20" fmla="*/ 336044 h 231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00213" h="2310674">
                <a:moveTo>
                  <a:pt x="0" y="336044"/>
                </a:moveTo>
                <a:cubicBezTo>
                  <a:pt x="0" y="150452"/>
                  <a:pt x="150452" y="0"/>
                  <a:pt x="336044" y="0"/>
                </a:cubicBezTo>
                <a:lnTo>
                  <a:pt x="6591791" y="0"/>
                </a:lnTo>
                <a:lnTo>
                  <a:pt x="6591791" y="0"/>
                </a:lnTo>
                <a:lnTo>
                  <a:pt x="9416844" y="0"/>
                </a:lnTo>
                <a:lnTo>
                  <a:pt x="10964169" y="0"/>
                </a:lnTo>
                <a:cubicBezTo>
                  <a:pt x="11149761" y="0"/>
                  <a:pt x="11300213" y="150452"/>
                  <a:pt x="11300213" y="336044"/>
                </a:cubicBezTo>
                <a:lnTo>
                  <a:pt x="11300213" y="1176131"/>
                </a:lnTo>
                <a:lnTo>
                  <a:pt x="11300213" y="1176131"/>
                </a:lnTo>
                <a:lnTo>
                  <a:pt x="11300213" y="1680187"/>
                </a:lnTo>
                <a:lnTo>
                  <a:pt x="11300213" y="1680180"/>
                </a:lnTo>
                <a:cubicBezTo>
                  <a:pt x="11300213" y="1865772"/>
                  <a:pt x="11149761" y="2016224"/>
                  <a:pt x="10964169" y="2016224"/>
                </a:cubicBezTo>
                <a:lnTo>
                  <a:pt x="10783681" y="2018605"/>
                </a:lnTo>
                <a:lnTo>
                  <a:pt x="10983841" y="2310674"/>
                </a:lnTo>
                <a:lnTo>
                  <a:pt x="10412110" y="2017812"/>
                </a:lnTo>
                <a:lnTo>
                  <a:pt x="336044" y="2016224"/>
                </a:lnTo>
                <a:cubicBezTo>
                  <a:pt x="150452" y="2016224"/>
                  <a:pt x="0" y="1865772"/>
                  <a:pt x="0" y="1680180"/>
                </a:cubicBezTo>
                <a:lnTo>
                  <a:pt x="0" y="1680187"/>
                </a:lnTo>
                <a:lnTo>
                  <a:pt x="0" y="1176131"/>
                </a:lnTo>
                <a:lnTo>
                  <a:pt x="0" y="1176131"/>
                </a:lnTo>
                <a:lnTo>
                  <a:pt x="0" y="336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NO!</a:t>
            </a:r>
            <a:endParaRPr lang="en-US" sz="2200" b="1" dirty="0">
              <a:solidFill>
                <a:schemeClr val="tx2"/>
              </a:solidFill>
            </a:endParaRPr>
          </a:p>
          <a:p>
            <a:pPr algn="ctr"/>
            <a:endParaRPr lang="en-US" sz="2200" b="1" dirty="0">
              <a:solidFill>
                <a:schemeClr val="tx2"/>
              </a:solidFill>
            </a:endParaRPr>
          </a:p>
          <a:p>
            <a:pPr algn="ctr"/>
            <a:r>
              <a:rPr lang="en-US" sz="2200" b="1" dirty="0">
                <a:solidFill>
                  <a:schemeClr val="tx2"/>
                </a:solidFill>
              </a:rPr>
              <a:t>“I would like to help, </a:t>
            </a:r>
            <a:r>
              <a:rPr lang="en-US" sz="2200" b="1" i="1" dirty="0">
                <a:solidFill>
                  <a:schemeClr val="tx2"/>
                </a:solidFill>
              </a:rPr>
              <a:t>but</a:t>
            </a:r>
            <a:r>
              <a:rPr lang="en-US" sz="2200" b="1" dirty="0">
                <a:solidFill>
                  <a:schemeClr val="tx2"/>
                </a:solidFill>
              </a:rPr>
              <a:t>…“</a:t>
            </a:r>
            <a:endParaRPr lang="de-DE" sz="22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9F06150-7BE7-9190-8E4C-364D78AE4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70394" y="3357072"/>
            <a:ext cx="720000" cy="72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9754599-D49B-4C12-C755-FBCA46110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737894" y="3330974"/>
            <a:ext cx="720000" cy="72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F5409EB-D92F-CE06-A733-DB9DD81FDB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505394" y="3330974"/>
            <a:ext cx="720000" cy="720000"/>
          </a:xfrm>
          <a:prstGeom prst="rect">
            <a:avLst/>
          </a:prstGeom>
        </p:spPr>
      </p:pic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23E403D0-F52C-CEC9-3772-285799606583}"/>
              </a:ext>
            </a:extLst>
          </p:cNvPr>
          <p:cNvSpPr txBox="1">
            <a:spLocks/>
          </p:cNvSpPr>
          <p:nvPr/>
        </p:nvSpPr>
        <p:spPr bwMode="auto">
          <a:xfrm>
            <a:off x="447594" y="4077072"/>
            <a:ext cx="3765600" cy="50405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03890" indent="-203890" algn="l" defTabSz="815557">
              <a:lnSpc>
                <a:spcPct val="120000"/>
              </a:lnSpc>
              <a:spcBef>
                <a:spcPts val="892"/>
              </a:spcBef>
              <a:buClr>
                <a:schemeClr val="tx1"/>
              </a:buClr>
              <a:buFont typeface="Arial"/>
              <a:buChar char="•"/>
              <a:defRPr sz="2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668" indent="-203890" algn="l" defTabSz="815557">
              <a:lnSpc>
                <a:spcPct val="120000"/>
              </a:lnSpc>
              <a:spcBef>
                <a:spcPts val="446"/>
              </a:spcBef>
              <a:buClr>
                <a:schemeClr val="tx1"/>
              </a:buClr>
              <a:buFont typeface="Arial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19447" indent="-203890" algn="l" defTabSz="815557">
              <a:lnSpc>
                <a:spcPct val="120000"/>
              </a:lnSpc>
              <a:spcBef>
                <a:spcPts val="446"/>
              </a:spcBef>
              <a:buClr>
                <a:schemeClr val="tx1"/>
              </a:buClr>
              <a:buFont typeface="Arial"/>
              <a:buChar char="•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225" indent="-203890" algn="l" defTabSz="815557">
              <a:lnSpc>
                <a:spcPct val="120000"/>
              </a:lnSpc>
              <a:spcBef>
                <a:spcPts val="446"/>
              </a:spcBef>
              <a:buClr>
                <a:schemeClr val="tx1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35003" indent="-203890" algn="l" defTabSz="815557">
              <a:lnSpc>
                <a:spcPct val="120000"/>
              </a:lnSpc>
              <a:spcBef>
                <a:spcPts val="446"/>
              </a:spcBef>
              <a:buClr>
                <a:schemeClr val="tx1"/>
              </a:buClr>
              <a:buFont typeface="Arial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2782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560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8339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6117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“I can‘t find the code“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88A68759-CE66-8C2E-0761-9C976F937F30}"/>
              </a:ext>
            </a:extLst>
          </p:cNvPr>
          <p:cNvSpPr txBox="1">
            <a:spLocks/>
          </p:cNvSpPr>
          <p:nvPr/>
        </p:nvSpPr>
        <p:spPr bwMode="auto">
          <a:xfrm>
            <a:off x="4215094" y="4077072"/>
            <a:ext cx="3765600" cy="50405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03890" indent="-203890" algn="l" defTabSz="815557">
              <a:lnSpc>
                <a:spcPct val="120000"/>
              </a:lnSpc>
              <a:spcBef>
                <a:spcPts val="892"/>
              </a:spcBef>
              <a:buClr>
                <a:schemeClr val="tx1"/>
              </a:buClr>
              <a:buFont typeface="Arial"/>
              <a:buChar char="•"/>
              <a:defRPr sz="2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668" indent="-203890" algn="l" defTabSz="815557">
              <a:lnSpc>
                <a:spcPct val="120000"/>
              </a:lnSpc>
              <a:spcBef>
                <a:spcPts val="446"/>
              </a:spcBef>
              <a:buClr>
                <a:schemeClr val="tx1"/>
              </a:buClr>
              <a:buFont typeface="Arial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19447" indent="-203890" algn="l" defTabSz="815557">
              <a:lnSpc>
                <a:spcPct val="120000"/>
              </a:lnSpc>
              <a:spcBef>
                <a:spcPts val="446"/>
              </a:spcBef>
              <a:buClr>
                <a:schemeClr val="tx1"/>
              </a:buClr>
              <a:buFont typeface="Arial"/>
              <a:buChar char="•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225" indent="-203890" algn="l" defTabSz="815557">
              <a:lnSpc>
                <a:spcPct val="120000"/>
              </a:lnSpc>
              <a:spcBef>
                <a:spcPts val="446"/>
              </a:spcBef>
              <a:buClr>
                <a:schemeClr val="tx1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35003" indent="-203890" algn="l" defTabSz="815557">
              <a:lnSpc>
                <a:spcPct val="120000"/>
              </a:lnSpc>
              <a:spcBef>
                <a:spcPts val="446"/>
              </a:spcBef>
              <a:buClr>
                <a:schemeClr val="tx1"/>
              </a:buClr>
              <a:buFont typeface="Arial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2782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560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8339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6117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“I don‘t understand my code</a:t>
            </a:r>
            <a:r>
              <a:rPr lang="de-DE" dirty="0"/>
              <a:t>“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C59BE5CE-3A76-392E-D221-40820C4E7454}"/>
              </a:ext>
            </a:extLst>
          </p:cNvPr>
          <p:cNvSpPr txBox="1">
            <a:spLocks/>
          </p:cNvSpPr>
          <p:nvPr/>
        </p:nvSpPr>
        <p:spPr bwMode="auto">
          <a:xfrm>
            <a:off x="7982594" y="4077072"/>
            <a:ext cx="3765600" cy="50405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03890" indent="-203890" algn="l" defTabSz="815557">
              <a:lnSpc>
                <a:spcPct val="120000"/>
              </a:lnSpc>
              <a:spcBef>
                <a:spcPts val="892"/>
              </a:spcBef>
              <a:buClr>
                <a:schemeClr val="tx1"/>
              </a:buClr>
              <a:buFont typeface="Arial"/>
              <a:buChar char="•"/>
              <a:defRPr sz="2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668" indent="-203890" algn="l" defTabSz="815557">
              <a:lnSpc>
                <a:spcPct val="120000"/>
              </a:lnSpc>
              <a:spcBef>
                <a:spcPts val="446"/>
              </a:spcBef>
              <a:buClr>
                <a:schemeClr val="tx1"/>
              </a:buClr>
              <a:buFont typeface="Arial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19447" indent="-203890" algn="l" defTabSz="815557">
              <a:lnSpc>
                <a:spcPct val="120000"/>
              </a:lnSpc>
              <a:spcBef>
                <a:spcPts val="446"/>
              </a:spcBef>
              <a:buClr>
                <a:schemeClr val="tx1"/>
              </a:buClr>
              <a:buFont typeface="Arial"/>
              <a:buChar char="•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225" indent="-203890" algn="l" defTabSz="815557">
              <a:lnSpc>
                <a:spcPct val="120000"/>
              </a:lnSpc>
              <a:spcBef>
                <a:spcPts val="446"/>
              </a:spcBef>
              <a:buClr>
                <a:schemeClr val="tx1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35003" indent="-203890" algn="l" defTabSz="815557">
              <a:lnSpc>
                <a:spcPct val="120000"/>
              </a:lnSpc>
              <a:spcBef>
                <a:spcPts val="446"/>
              </a:spcBef>
              <a:buClr>
                <a:schemeClr val="tx1"/>
              </a:buClr>
              <a:buFont typeface="Arial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2782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560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8339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6117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“I </a:t>
            </a:r>
            <a:r>
              <a:rPr lang="de-DE" dirty="0" err="1"/>
              <a:t>don‘t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time“</a:t>
            </a:r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9D6C88AF-092F-C7F9-B9A4-7210F09B90EA}"/>
              </a:ext>
            </a:extLst>
          </p:cNvPr>
          <p:cNvSpPr txBox="1">
            <a:spLocks/>
          </p:cNvSpPr>
          <p:nvPr/>
        </p:nvSpPr>
        <p:spPr bwMode="auto">
          <a:xfrm>
            <a:off x="1759894" y="5301208"/>
            <a:ext cx="8676000" cy="50405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03890" indent="-203890" algn="l" defTabSz="815557">
              <a:lnSpc>
                <a:spcPct val="120000"/>
              </a:lnSpc>
              <a:spcBef>
                <a:spcPts val="892"/>
              </a:spcBef>
              <a:buClr>
                <a:schemeClr val="tx1"/>
              </a:buClr>
              <a:buFont typeface="Arial"/>
              <a:buChar char="•"/>
              <a:defRPr sz="2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668" indent="-203890" algn="l" defTabSz="815557">
              <a:lnSpc>
                <a:spcPct val="120000"/>
              </a:lnSpc>
              <a:spcBef>
                <a:spcPts val="446"/>
              </a:spcBef>
              <a:buClr>
                <a:schemeClr val="tx1"/>
              </a:buClr>
              <a:buFont typeface="Arial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19447" indent="-203890" algn="l" defTabSz="815557">
              <a:lnSpc>
                <a:spcPct val="120000"/>
              </a:lnSpc>
              <a:spcBef>
                <a:spcPts val="446"/>
              </a:spcBef>
              <a:buClr>
                <a:schemeClr val="tx1"/>
              </a:buClr>
              <a:buFont typeface="Arial"/>
              <a:buChar char="•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225" indent="-203890" algn="l" defTabSz="815557">
              <a:lnSpc>
                <a:spcPct val="120000"/>
              </a:lnSpc>
              <a:spcBef>
                <a:spcPts val="446"/>
              </a:spcBef>
              <a:buClr>
                <a:schemeClr val="tx1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35003" indent="-203890" algn="l" defTabSz="815557">
              <a:lnSpc>
                <a:spcPct val="120000"/>
              </a:lnSpc>
              <a:spcBef>
                <a:spcPts val="446"/>
              </a:spcBef>
              <a:buClr>
                <a:schemeClr val="tx1"/>
              </a:buClr>
              <a:buFont typeface="Arial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2782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560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8339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6117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88900" algn="l"/>
              </a:tabLst>
            </a:pPr>
            <a:r>
              <a:rPr lang="de-DE" b="1" dirty="0"/>
              <a:t>→ </a:t>
            </a:r>
            <a:r>
              <a:rPr lang="de-DE" b="1" dirty="0" err="1"/>
              <a:t>It‘s</a:t>
            </a:r>
            <a:r>
              <a:rPr lang="de-DE" b="1" dirty="0"/>
              <a:t> </a:t>
            </a:r>
            <a:r>
              <a:rPr lang="de-DE" b="1" dirty="0" err="1"/>
              <a:t>about</a:t>
            </a:r>
            <a:r>
              <a:rPr lang="de-DE" b="1" dirty="0"/>
              <a:t> </a:t>
            </a:r>
            <a:r>
              <a:rPr lang="de-DE" b="1" dirty="0" err="1">
                <a:solidFill>
                  <a:schemeClr val="bg1"/>
                </a:solidFill>
              </a:rPr>
              <a:t>skills</a:t>
            </a:r>
            <a:r>
              <a:rPr lang="de-DE" b="1" dirty="0"/>
              <a:t>, not </a:t>
            </a:r>
            <a:r>
              <a:rPr lang="de-DE" b="1" i="1" dirty="0" err="1"/>
              <a:t>willingness</a:t>
            </a:r>
            <a:endParaRPr lang="de-DE" b="1" i="1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662E118-2B4C-5C53-2A0A-5B764291CF6A}"/>
              </a:ext>
            </a:extLst>
          </p:cNvPr>
          <p:cNvSpPr txBox="1">
            <a:spLocks/>
          </p:cNvSpPr>
          <p:nvPr/>
        </p:nvSpPr>
        <p:spPr bwMode="auto">
          <a:xfrm>
            <a:off x="5222764" y="5301208"/>
            <a:ext cx="1243550" cy="50405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03890" indent="-203890" algn="l" defTabSz="815557">
              <a:lnSpc>
                <a:spcPct val="120000"/>
              </a:lnSpc>
              <a:spcBef>
                <a:spcPts val="892"/>
              </a:spcBef>
              <a:buClr>
                <a:schemeClr val="tx1"/>
              </a:buClr>
              <a:buFont typeface="Arial"/>
              <a:buChar char="•"/>
              <a:defRPr sz="2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668" indent="-203890" algn="l" defTabSz="815557">
              <a:lnSpc>
                <a:spcPct val="120000"/>
              </a:lnSpc>
              <a:spcBef>
                <a:spcPts val="446"/>
              </a:spcBef>
              <a:buClr>
                <a:schemeClr val="tx1"/>
              </a:buClr>
              <a:buFont typeface="Arial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19447" indent="-203890" algn="l" defTabSz="815557">
              <a:lnSpc>
                <a:spcPct val="120000"/>
              </a:lnSpc>
              <a:spcBef>
                <a:spcPts val="446"/>
              </a:spcBef>
              <a:buClr>
                <a:schemeClr val="tx1"/>
              </a:buClr>
              <a:buFont typeface="Arial"/>
              <a:buChar char="•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225" indent="-203890" algn="l" defTabSz="815557">
              <a:lnSpc>
                <a:spcPct val="120000"/>
              </a:lnSpc>
              <a:spcBef>
                <a:spcPts val="446"/>
              </a:spcBef>
              <a:buClr>
                <a:schemeClr val="tx1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35003" indent="-203890" algn="l" defTabSz="815557">
              <a:lnSpc>
                <a:spcPct val="120000"/>
              </a:lnSpc>
              <a:spcBef>
                <a:spcPts val="446"/>
              </a:spcBef>
              <a:buClr>
                <a:schemeClr val="tx1"/>
              </a:buClr>
              <a:buFont typeface="Arial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2782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560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8339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6117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b="1" dirty="0" err="1">
                <a:solidFill>
                  <a:srgbClr val="FF0000"/>
                </a:solidFill>
              </a:rPr>
              <a:t>skills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56758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5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75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75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75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3" grpId="0"/>
      <p:bldP spid="14" grpId="0" build="allAtOnce"/>
      <p:bldP spid="4" grpId="0" build="allAtOnce"/>
      <p:bldP spid="4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A091902-2C88-4C53-8C5A-328FA584B0EB}"/>
              </a:ext>
            </a:extLst>
          </p:cNvPr>
          <p:cNvGrpSpPr/>
          <p:nvPr/>
        </p:nvGrpSpPr>
        <p:grpSpPr>
          <a:xfrm>
            <a:off x="2691216" y="1033546"/>
            <a:ext cx="3105176" cy="2277724"/>
            <a:chOff x="2691216" y="1033546"/>
            <a:chExt cx="3105176" cy="2277724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46A78182-827F-68B9-9626-5887A7ED530B}"/>
                </a:ext>
              </a:extLst>
            </p:cNvPr>
            <p:cNvSpPr/>
            <p:nvPr/>
          </p:nvSpPr>
          <p:spPr>
            <a:xfrm rot="20185710" flipV="1">
              <a:off x="2691216" y="1033546"/>
              <a:ext cx="3105176" cy="2277724"/>
            </a:xfrm>
            <a:custGeom>
              <a:avLst/>
              <a:gdLst>
                <a:gd name="connsiteX0" fmla="*/ 487745 w 3105176"/>
                <a:gd name="connsiteY0" fmla="*/ 2203095 h 2277724"/>
                <a:gd name="connsiteX1" fmla="*/ 3051543 w 3105176"/>
                <a:gd name="connsiteY1" fmla="*/ 117170 h 2277724"/>
                <a:gd name="connsiteX2" fmla="*/ 3105176 w 3105176"/>
                <a:gd name="connsiteY2" fmla="*/ 60470 h 2277724"/>
                <a:gd name="connsiteX3" fmla="*/ 2774714 w 3105176"/>
                <a:gd name="connsiteY3" fmla="*/ 63646 h 2277724"/>
                <a:gd name="connsiteX4" fmla="*/ 1219524 w 3105176"/>
                <a:gd name="connsiteY4" fmla="*/ 3874 h 2277724"/>
                <a:gd name="connsiteX5" fmla="*/ 1177279 w 3105176"/>
                <a:gd name="connsiteY5" fmla="*/ 0 h 2277724"/>
                <a:gd name="connsiteX6" fmla="*/ 989098 w 3105176"/>
                <a:gd name="connsiteY6" fmla="*/ 244205 h 2277724"/>
                <a:gd name="connsiteX7" fmla="*/ 57158 w 3105176"/>
                <a:gd name="connsiteY7" fmla="*/ 2231886 h 2277724"/>
                <a:gd name="connsiteX8" fmla="*/ 487745 w 3105176"/>
                <a:gd name="connsiteY8" fmla="*/ 2203095 h 227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5176" h="2277724">
                  <a:moveTo>
                    <a:pt x="487745" y="2203095"/>
                  </a:moveTo>
                  <a:cubicBezTo>
                    <a:pt x="1049355" y="1965732"/>
                    <a:pt x="2025685" y="1180791"/>
                    <a:pt x="3051543" y="117170"/>
                  </a:cubicBezTo>
                  <a:lnTo>
                    <a:pt x="3105176" y="60470"/>
                  </a:lnTo>
                  <a:lnTo>
                    <a:pt x="2774714" y="63646"/>
                  </a:lnTo>
                  <a:cubicBezTo>
                    <a:pt x="2223064" y="63646"/>
                    <a:pt x="1697526" y="42363"/>
                    <a:pt x="1219524" y="3874"/>
                  </a:cubicBezTo>
                  <a:lnTo>
                    <a:pt x="1177279" y="0"/>
                  </a:lnTo>
                  <a:lnTo>
                    <a:pt x="989098" y="244205"/>
                  </a:lnTo>
                  <a:cubicBezTo>
                    <a:pt x="236385" y="1244804"/>
                    <a:pt x="-154545" y="2035454"/>
                    <a:pt x="57158" y="2231886"/>
                  </a:cubicBezTo>
                  <a:cubicBezTo>
                    <a:pt x="134141" y="2303316"/>
                    <a:pt x="283524" y="2289409"/>
                    <a:pt x="487745" y="2203095"/>
                  </a:cubicBezTo>
                  <a:close/>
                </a:path>
              </a:pathLst>
            </a:custGeom>
            <a:solidFill>
              <a:srgbClr val="F0F5FA"/>
            </a:solidFill>
            <a:ln>
              <a:noFill/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3BEA0734-DFEF-E081-BB71-354C143FFFA0}"/>
                </a:ext>
              </a:extLst>
            </p:cNvPr>
            <p:cNvSpPr txBox="1"/>
            <p:nvPr/>
          </p:nvSpPr>
          <p:spPr>
            <a:xfrm>
              <a:off x="3187112" y="1940128"/>
              <a:ext cx="2113384" cy="890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de-DE" sz="2200" b="1" dirty="0" err="1">
                  <a:solidFill>
                    <a:schemeClr val="accent1"/>
                  </a:solidFill>
                </a:rPr>
                <a:t>desired</a:t>
              </a:r>
              <a:endParaRPr lang="de-DE" sz="2200" b="1" dirty="0">
                <a:solidFill>
                  <a:schemeClr val="accent1"/>
                </a:solidFill>
              </a:endParaRPr>
            </a:p>
            <a:p>
              <a:pPr algn="ctr">
                <a:lnSpc>
                  <a:spcPct val="130000"/>
                </a:lnSpc>
              </a:pPr>
              <a:r>
                <a:rPr lang="de-DE" sz="2000" dirty="0">
                  <a:solidFill>
                    <a:srgbClr val="A1A1A1"/>
                  </a:solidFill>
                </a:rPr>
                <a:t>(</a:t>
              </a:r>
              <a:r>
                <a:rPr lang="de-DE" sz="2000" dirty="0" err="1">
                  <a:solidFill>
                    <a:srgbClr val="A1A1A1"/>
                  </a:solidFill>
                </a:rPr>
                <a:t>by</a:t>
              </a:r>
              <a:r>
                <a:rPr lang="de-DE" sz="2000" dirty="0">
                  <a:solidFill>
                    <a:srgbClr val="A1A1A1"/>
                  </a:solidFill>
                </a:rPr>
                <a:t> </a:t>
              </a:r>
              <a:r>
                <a:rPr lang="de-DE" sz="2000" dirty="0" err="1">
                  <a:solidFill>
                    <a:srgbClr val="A1A1A1"/>
                  </a:solidFill>
                </a:rPr>
                <a:t>researchers</a:t>
              </a:r>
              <a:r>
                <a:rPr lang="de-DE" sz="2000" dirty="0">
                  <a:solidFill>
                    <a:srgbClr val="A1A1A1"/>
                  </a:solidFill>
                </a:rPr>
                <a:t>)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78323F9-87AE-A96D-4572-114FDAD2C20B}"/>
              </a:ext>
            </a:extLst>
          </p:cNvPr>
          <p:cNvGrpSpPr/>
          <p:nvPr/>
        </p:nvGrpSpPr>
        <p:grpSpPr>
          <a:xfrm>
            <a:off x="6235990" y="1746485"/>
            <a:ext cx="3664937" cy="1454382"/>
            <a:chOff x="6235990" y="1746485"/>
            <a:chExt cx="3664937" cy="1454382"/>
          </a:xfrm>
        </p:grpSpPr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50572757-43A5-E7F1-B9A3-08E30D8EEBC9}"/>
                </a:ext>
              </a:extLst>
            </p:cNvPr>
            <p:cNvSpPr/>
            <p:nvPr/>
          </p:nvSpPr>
          <p:spPr>
            <a:xfrm rot="20185710" flipV="1">
              <a:off x="6235990" y="1746485"/>
              <a:ext cx="3664937" cy="1454382"/>
            </a:xfrm>
            <a:custGeom>
              <a:avLst/>
              <a:gdLst>
                <a:gd name="connsiteX0" fmla="*/ 3350959 w 3664937"/>
                <a:gd name="connsiteY0" fmla="*/ 993016 h 1454382"/>
                <a:gd name="connsiteX1" fmla="*/ 3664937 w 3664937"/>
                <a:gd name="connsiteY1" fmla="*/ 696956 h 1454382"/>
                <a:gd name="connsiteX2" fmla="*/ 1573982 w 3664937"/>
                <a:gd name="connsiteY2" fmla="*/ 28155 h 1454382"/>
                <a:gd name="connsiteX3" fmla="*/ 1266972 w 3664937"/>
                <a:gd name="connsiteY3" fmla="*/ 0 h 1454382"/>
                <a:gd name="connsiteX4" fmla="*/ 1241078 w 3664937"/>
                <a:gd name="connsiteY4" fmla="*/ 33602 h 1454382"/>
                <a:gd name="connsiteX5" fmla="*/ 227100 w 3664937"/>
                <a:gd name="connsiteY5" fmla="*/ 1214295 h 1454382"/>
                <a:gd name="connsiteX6" fmla="*/ 0 w 3664937"/>
                <a:gd name="connsiteY6" fmla="*/ 1454382 h 1454382"/>
                <a:gd name="connsiteX7" fmla="*/ 78044 w 3664937"/>
                <a:gd name="connsiteY7" fmla="*/ 1453631 h 1454382"/>
                <a:gd name="connsiteX8" fmla="*/ 3350959 w 3664937"/>
                <a:gd name="connsiteY8" fmla="*/ 993016 h 145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4937" h="1454382">
                  <a:moveTo>
                    <a:pt x="3350959" y="993016"/>
                  </a:moveTo>
                  <a:cubicBezTo>
                    <a:pt x="3553137" y="902019"/>
                    <a:pt x="3664937" y="801973"/>
                    <a:pt x="3664937" y="696956"/>
                  </a:cubicBezTo>
                  <a:cubicBezTo>
                    <a:pt x="3664937" y="408159"/>
                    <a:pt x="2819449" y="156954"/>
                    <a:pt x="1573982" y="28155"/>
                  </a:cubicBezTo>
                  <a:lnTo>
                    <a:pt x="1266972" y="0"/>
                  </a:lnTo>
                  <a:lnTo>
                    <a:pt x="1241078" y="33602"/>
                  </a:lnTo>
                  <a:cubicBezTo>
                    <a:pt x="944169" y="410183"/>
                    <a:pt x="602316" y="809907"/>
                    <a:pt x="227100" y="1214295"/>
                  </a:cubicBezTo>
                  <a:lnTo>
                    <a:pt x="0" y="1454382"/>
                  </a:lnTo>
                  <a:lnTo>
                    <a:pt x="78044" y="1453631"/>
                  </a:lnTo>
                  <a:cubicBezTo>
                    <a:pt x="1555494" y="1425067"/>
                    <a:pt x="2794968" y="1243259"/>
                    <a:pt x="3350959" y="993016"/>
                  </a:cubicBezTo>
                  <a:close/>
                </a:path>
              </a:pathLst>
            </a:custGeom>
            <a:solidFill>
              <a:srgbClr val="F0F5FA"/>
            </a:solidFill>
            <a:ln>
              <a:noFill/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2F215244-AB83-8A17-3B5C-54F461A2D954}"/>
                </a:ext>
              </a:extLst>
            </p:cNvPr>
            <p:cNvSpPr txBox="1"/>
            <p:nvPr/>
          </p:nvSpPr>
          <p:spPr>
            <a:xfrm>
              <a:off x="6888088" y="1940128"/>
              <a:ext cx="2113384" cy="890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de-DE" sz="2200" b="1" dirty="0" err="1">
                  <a:solidFill>
                    <a:schemeClr val="accent1"/>
                  </a:solidFill>
                </a:rPr>
                <a:t>valuable</a:t>
              </a:r>
              <a:endParaRPr lang="de-DE" sz="2200" b="1" dirty="0">
                <a:solidFill>
                  <a:schemeClr val="accent1"/>
                </a:solidFill>
              </a:endParaRPr>
            </a:p>
            <a:p>
              <a:pPr algn="ctr">
                <a:lnSpc>
                  <a:spcPct val="130000"/>
                </a:lnSpc>
              </a:pPr>
              <a:r>
                <a:rPr lang="de-DE" sz="2000" dirty="0">
                  <a:solidFill>
                    <a:srgbClr val="A1A1A1"/>
                  </a:solidFill>
                </a:rPr>
                <a:t>(for </a:t>
              </a:r>
              <a:r>
                <a:rPr lang="de-DE" sz="2000" dirty="0" err="1">
                  <a:solidFill>
                    <a:srgbClr val="A1A1A1"/>
                  </a:solidFill>
                </a:rPr>
                <a:t>science</a:t>
              </a:r>
              <a:r>
                <a:rPr lang="de-DE" sz="2000" dirty="0">
                  <a:solidFill>
                    <a:srgbClr val="A1A1A1"/>
                  </a:solidFill>
                </a:rPr>
                <a:t>)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0E7EFFF-2E0F-DA96-F60D-021B95817192}"/>
              </a:ext>
            </a:extLst>
          </p:cNvPr>
          <p:cNvGrpSpPr/>
          <p:nvPr/>
        </p:nvGrpSpPr>
        <p:grpSpPr>
          <a:xfrm>
            <a:off x="2295250" y="3531792"/>
            <a:ext cx="3664938" cy="1454382"/>
            <a:chOff x="2295250" y="3531792"/>
            <a:chExt cx="3664938" cy="1454382"/>
          </a:xfrm>
        </p:grpSpPr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C52B180A-363A-095F-B262-6B9C8341A78F}"/>
                </a:ext>
              </a:extLst>
            </p:cNvPr>
            <p:cNvSpPr/>
            <p:nvPr/>
          </p:nvSpPr>
          <p:spPr>
            <a:xfrm rot="20185710" flipV="1">
              <a:off x="2295250" y="3531792"/>
              <a:ext cx="3664938" cy="1454382"/>
            </a:xfrm>
            <a:custGeom>
              <a:avLst/>
              <a:gdLst>
                <a:gd name="connsiteX0" fmla="*/ 2397966 w 3664938"/>
                <a:gd name="connsiteY0" fmla="*/ 1454382 h 1454382"/>
                <a:gd name="connsiteX1" fmla="*/ 2423860 w 3664938"/>
                <a:gd name="connsiteY1" fmla="*/ 1420779 h 1454382"/>
                <a:gd name="connsiteX2" fmla="*/ 3437838 w 3664938"/>
                <a:gd name="connsiteY2" fmla="*/ 240086 h 1454382"/>
                <a:gd name="connsiteX3" fmla="*/ 3664938 w 3664938"/>
                <a:gd name="connsiteY3" fmla="*/ 0 h 1454382"/>
                <a:gd name="connsiteX4" fmla="*/ 3586893 w 3664938"/>
                <a:gd name="connsiteY4" fmla="*/ 750 h 1454382"/>
                <a:gd name="connsiteX5" fmla="*/ 0 w 3664938"/>
                <a:gd name="connsiteY5" fmla="*/ 757426 h 1454382"/>
                <a:gd name="connsiteX6" fmla="*/ 2090955 w 3664938"/>
                <a:gd name="connsiteY6" fmla="*/ 1426227 h 1454382"/>
                <a:gd name="connsiteX7" fmla="*/ 2397966 w 3664938"/>
                <a:gd name="connsiteY7" fmla="*/ 1454382 h 145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4938" h="1454382">
                  <a:moveTo>
                    <a:pt x="2397966" y="1454382"/>
                  </a:moveTo>
                  <a:lnTo>
                    <a:pt x="2423860" y="1420779"/>
                  </a:lnTo>
                  <a:cubicBezTo>
                    <a:pt x="2720769" y="1044198"/>
                    <a:pt x="3062622" y="644475"/>
                    <a:pt x="3437838" y="240086"/>
                  </a:cubicBezTo>
                  <a:lnTo>
                    <a:pt x="3664938" y="0"/>
                  </a:lnTo>
                  <a:lnTo>
                    <a:pt x="3586893" y="750"/>
                  </a:lnTo>
                  <a:cubicBezTo>
                    <a:pt x="1572189" y="39701"/>
                    <a:pt x="0" y="363611"/>
                    <a:pt x="0" y="757426"/>
                  </a:cubicBezTo>
                  <a:cubicBezTo>
                    <a:pt x="0" y="1046223"/>
                    <a:pt x="845489" y="1297428"/>
                    <a:pt x="2090955" y="1426227"/>
                  </a:cubicBezTo>
                  <a:lnTo>
                    <a:pt x="2397966" y="1454382"/>
                  </a:lnTo>
                  <a:close/>
                </a:path>
              </a:pathLst>
            </a:custGeom>
            <a:solidFill>
              <a:srgbClr val="F0F5FA"/>
            </a:solidFill>
            <a:ln>
              <a:noFill/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A29042B3-7250-C8DD-976E-CC498118E3C7}"/>
                </a:ext>
              </a:extLst>
            </p:cNvPr>
            <p:cNvSpPr txBox="1"/>
            <p:nvPr/>
          </p:nvSpPr>
          <p:spPr>
            <a:xfrm>
              <a:off x="3187112" y="3686904"/>
              <a:ext cx="2113384" cy="8909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de-DE" sz="2200" b="1" dirty="0">
                  <a:solidFill>
                    <a:schemeClr val="accent1"/>
                  </a:solidFill>
                </a:rPr>
                <a:t>possible</a:t>
              </a:r>
            </a:p>
            <a:p>
              <a:pPr algn="ctr">
                <a:lnSpc>
                  <a:spcPct val="130000"/>
                </a:lnSpc>
              </a:pPr>
              <a:r>
                <a:rPr lang="de-DE" sz="2000" dirty="0">
                  <a:solidFill>
                    <a:srgbClr val="A1A1A1"/>
                  </a:solidFill>
                </a:rPr>
                <a:t>(</a:t>
              </a:r>
              <a:r>
                <a:rPr lang="de-DE" sz="2000" dirty="0" err="1">
                  <a:solidFill>
                    <a:srgbClr val="A1A1A1"/>
                  </a:solidFill>
                </a:rPr>
                <a:t>with</a:t>
              </a:r>
              <a:r>
                <a:rPr lang="de-DE" sz="2000" dirty="0">
                  <a:solidFill>
                    <a:srgbClr val="A1A1A1"/>
                  </a:solidFill>
                </a:rPr>
                <a:t> </a:t>
              </a:r>
              <a:r>
                <a:rPr lang="de-DE" sz="2000" dirty="0" err="1">
                  <a:solidFill>
                    <a:srgbClr val="A1A1A1"/>
                  </a:solidFill>
                </a:rPr>
                <a:t>Stata</a:t>
              </a:r>
              <a:r>
                <a:rPr lang="de-DE" sz="2000" dirty="0">
                  <a:solidFill>
                    <a:srgbClr val="A1A1A1"/>
                  </a:solidFill>
                </a:rPr>
                <a:t>)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C5A3486-24A9-94C5-598B-EB8E9F606467}"/>
              </a:ext>
            </a:extLst>
          </p:cNvPr>
          <p:cNvGrpSpPr/>
          <p:nvPr/>
        </p:nvGrpSpPr>
        <p:grpSpPr>
          <a:xfrm>
            <a:off x="6399785" y="3421389"/>
            <a:ext cx="3105174" cy="2277724"/>
            <a:chOff x="6399785" y="3421389"/>
            <a:chExt cx="3105174" cy="2277724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3B8DC7C6-03CD-BE8F-946A-DAB10F856A4B}"/>
                </a:ext>
              </a:extLst>
            </p:cNvPr>
            <p:cNvSpPr/>
            <p:nvPr/>
          </p:nvSpPr>
          <p:spPr>
            <a:xfrm rot="20185710" flipV="1">
              <a:off x="6399785" y="3421389"/>
              <a:ext cx="3105174" cy="2277724"/>
            </a:xfrm>
            <a:custGeom>
              <a:avLst/>
              <a:gdLst>
                <a:gd name="connsiteX0" fmla="*/ 1927897 w 3105174"/>
                <a:gd name="connsiteY0" fmla="*/ 2277724 h 2277724"/>
                <a:gd name="connsiteX1" fmla="*/ 2116078 w 3105174"/>
                <a:gd name="connsiteY1" fmla="*/ 2033519 h 2277724"/>
                <a:gd name="connsiteX2" fmla="*/ 3048017 w 3105174"/>
                <a:gd name="connsiteY2" fmla="*/ 45838 h 2277724"/>
                <a:gd name="connsiteX3" fmla="*/ 53633 w 3105174"/>
                <a:gd name="connsiteY3" fmla="*/ 2160554 h 2277724"/>
                <a:gd name="connsiteX4" fmla="*/ 0 w 3105174"/>
                <a:gd name="connsiteY4" fmla="*/ 2217254 h 2277724"/>
                <a:gd name="connsiteX5" fmla="*/ 330462 w 3105174"/>
                <a:gd name="connsiteY5" fmla="*/ 2214078 h 2277724"/>
                <a:gd name="connsiteX6" fmla="*/ 1885652 w 3105174"/>
                <a:gd name="connsiteY6" fmla="*/ 2273850 h 2277724"/>
                <a:gd name="connsiteX7" fmla="*/ 1927897 w 3105174"/>
                <a:gd name="connsiteY7" fmla="*/ 2277724 h 227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5174" h="2277724">
                  <a:moveTo>
                    <a:pt x="1927897" y="2277724"/>
                  </a:moveTo>
                  <a:lnTo>
                    <a:pt x="2116078" y="2033519"/>
                  </a:lnTo>
                  <a:cubicBezTo>
                    <a:pt x="2868791" y="1032919"/>
                    <a:pt x="3259721" y="242269"/>
                    <a:pt x="3048017" y="45838"/>
                  </a:cubicBezTo>
                  <a:cubicBezTo>
                    <a:pt x="2759329" y="-222024"/>
                    <a:pt x="1452529" y="710161"/>
                    <a:pt x="53633" y="2160554"/>
                  </a:cubicBezTo>
                  <a:lnTo>
                    <a:pt x="0" y="2217254"/>
                  </a:lnTo>
                  <a:lnTo>
                    <a:pt x="330462" y="2214078"/>
                  </a:lnTo>
                  <a:cubicBezTo>
                    <a:pt x="882112" y="2214078"/>
                    <a:pt x="1407649" y="2235361"/>
                    <a:pt x="1885652" y="2273850"/>
                  </a:cubicBezTo>
                  <a:lnTo>
                    <a:pt x="1927897" y="2277724"/>
                  </a:lnTo>
                  <a:close/>
                </a:path>
              </a:pathLst>
            </a:custGeom>
            <a:solidFill>
              <a:srgbClr val="FCECD7"/>
            </a:solidFill>
            <a:ln>
              <a:noFill/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A390D692-A0DC-8BDC-D30F-4D81896199B5}"/>
                </a:ext>
              </a:extLst>
            </p:cNvPr>
            <p:cNvSpPr txBox="1"/>
            <p:nvPr/>
          </p:nvSpPr>
          <p:spPr>
            <a:xfrm>
              <a:off x="6888088" y="3686904"/>
              <a:ext cx="2113384" cy="890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de-DE" sz="2200" b="1" dirty="0">
                  <a:solidFill>
                    <a:srgbClr val="FF0000"/>
                  </a:solidFill>
                </a:rPr>
                <a:t>rare</a:t>
              </a:r>
            </a:p>
            <a:p>
              <a:pPr algn="ctr">
                <a:lnSpc>
                  <a:spcPct val="130000"/>
                </a:lnSpc>
              </a:pPr>
              <a:r>
                <a:rPr lang="de-DE" sz="2000" dirty="0">
                  <a:solidFill>
                    <a:srgbClr val="A1A1A1"/>
                  </a:solidFill>
                </a:rPr>
                <a:t>(in </a:t>
              </a:r>
              <a:r>
                <a:rPr lang="de-DE" sz="2000" dirty="0" err="1">
                  <a:solidFill>
                    <a:srgbClr val="A1A1A1"/>
                  </a:solidFill>
                </a:rPr>
                <a:t>practice</a:t>
              </a:r>
              <a:r>
                <a:rPr lang="de-DE" sz="2000" dirty="0">
                  <a:solidFill>
                    <a:srgbClr val="A1A1A1"/>
                  </a:solidFill>
                </a:rPr>
                <a:t>)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4AD76B6-C87C-F2E9-DFDE-38F1C41B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Status Quo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7580B9E-94FB-96F8-790F-EE3AE4D31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E38DC0-EC40-49E3-A3F2-7CE16CC7F30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3A6DBC-8C1B-0771-199E-A4CF971F0A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6088" y="5474140"/>
            <a:ext cx="11304000" cy="939359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→ </a:t>
            </a:r>
            <a:r>
              <a:rPr lang="de-DE" b="1" dirty="0" err="1"/>
              <a:t>Minimize</a:t>
            </a:r>
            <a:r>
              <a:rPr lang="de-DE" b="1" dirty="0"/>
              <a:t> </a:t>
            </a:r>
            <a:r>
              <a:rPr lang="de-DE" b="1" dirty="0" err="1"/>
              <a:t>costs</a:t>
            </a:r>
            <a:r>
              <a:rPr lang="de-DE" b="1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reproducibly</a:t>
            </a:r>
            <a:r>
              <a:rPr lang="de-DE" dirty="0"/>
              <a:t> in </a:t>
            </a:r>
            <a:r>
              <a:rPr lang="de-DE" dirty="0" err="1"/>
              <a:t>Stata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F6F4BEC-9CDB-971B-C56E-022C943AC9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3EE485E4-A2FD-5864-CF3E-B50156114F0B}"/>
              </a:ext>
            </a:extLst>
          </p:cNvPr>
          <p:cNvSpPr/>
          <p:nvPr/>
        </p:nvSpPr>
        <p:spPr>
          <a:xfrm rot="20185710" flipV="1">
            <a:off x="4500655" y="2605728"/>
            <a:ext cx="3194869" cy="1521204"/>
          </a:xfrm>
          <a:custGeom>
            <a:avLst/>
            <a:gdLst>
              <a:gd name="connsiteX0" fmla="*/ 1927897 w 3194869"/>
              <a:gd name="connsiteY0" fmla="*/ 1518028 h 1521204"/>
              <a:gd name="connsiteX1" fmla="*/ 2154997 w 3194869"/>
              <a:gd name="connsiteY1" fmla="*/ 1277941 h 1521204"/>
              <a:gd name="connsiteX2" fmla="*/ 3168975 w 3194869"/>
              <a:gd name="connsiteY2" fmla="*/ 97248 h 1521204"/>
              <a:gd name="connsiteX3" fmla="*/ 3194869 w 3194869"/>
              <a:gd name="connsiteY3" fmla="*/ 63646 h 1521204"/>
              <a:gd name="connsiteX4" fmla="*/ 3152624 w 3194869"/>
              <a:gd name="connsiteY4" fmla="*/ 59772 h 1521204"/>
              <a:gd name="connsiteX5" fmla="*/ 1597434 w 3194869"/>
              <a:gd name="connsiteY5" fmla="*/ 0 h 1521204"/>
              <a:gd name="connsiteX6" fmla="*/ 1266972 w 3194869"/>
              <a:gd name="connsiteY6" fmla="*/ 3176 h 1521204"/>
              <a:gd name="connsiteX7" fmla="*/ 1039872 w 3194869"/>
              <a:gd name="connsiteY7" fmla="*/ 243262 h 1521204"/>
              <a:gd name="connsiteX8" fmla="*/ 25894 w 3194869"/>
              <a:gd name="connsiteY8" fmla="*/ 1423955 h 1521204"/>
              <a:gd name="connsiteX9" fmla="*/ 0 w 3194869"/>
              <a:gd name="connsiteY9" fmla="*/ 1457558 h 1521204"/>
              <a:gd name="connsiteX10" fmla="*/ 42245 w 3194869"/>
              <a:gd name="connsiteY10" fmla="*/ 1461432 h 1521204"/>
              <a:gd name="connsiteX11" fmla="*/ 1597435 w 3194869"/>
              <a:gd name="connsiteY11" fmla="*/ 1521204 h 1521204"/>
              <a:gd name="connsiteX12" fmla="*/ 1927897 w 3194869"/>
              <a:gd name="connsiteY12" fmla="*/ 1518028 h 152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4869" h="1521204">
                <a:moveTo>
                  <a:pt x="1927897" y="1518028"/>
                </a:moveTo>
                <a:lnTo>
                  <a:pt x="2154997" y="1277941"/>
                </a:lnTo>
                <a:cubicBezTo>
                  <a:pt x="2530213" y="873553"/>
                  <a:pt x="2872066" y="473829"/>
                  <a:pt x="3168975" y="97248"/>
                </a:cubicBezTo>
                <a:lnTo>
                  <a:pt x="3194869" y="63646"/>
                </a:lnTo>
                <a:lnTo>
                  <a:pt x="3152624" y="59772"/>
                </a:lnTo>
                <a:cubicBezTo>
                  <a:pt x="2674621" y="21283"/>
                  <a:pt x="2149084" y="0"/>
                  <a:pt x="1597434" y="0"/>
                </a:cubicBezTo>
                <a:lnTo>
                  <a:pt x="1266972" y="3176"/>
                </a:lnTo>
                <a:lnTo>
                  <a:pt x="1039872" y="243262"/>
                </a:lnTo>
                <a:cubicBezTo>
                  <a:pt x="664656" y="647651"/>
                  <a:pt x="322803" y="1047374"/>
                  <a:pt x="25894" y="1423955"/>
                </a:cubicBezTo>
                <a:lnTo>
                  <a:pt x="0" y="1457558"/>
                </a:lnTo>
                <a:lnTo>
                  <a:pt x="42245" y="1461432"/>
                </a:lnTo>
                <a:cubicBezTo>
                  <a:pt x="520247" y="1499921"/>
                  <a:pt x="1045785" y="1521204"/>
                  <a:pt x="1597435" y="1521204"/>
                </a:cubicBezTo>
                <a:lnTo>
                  <a:pt x="1927897" y="1518028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4621A7D-0B3E-B117-F534-44821C6D4E2E}"/>
              </a:ext>
            </a:extLst>
          </p:cNvPr>
          <p:cNvSpPr txBox="1"/>
          <p:nvPr/>
        </p:nvSpPr>
        <p:spPr>
          <a:xfrm>
            <a:off x="4958720" y="3150887"/>
            <a:ext cx="2278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>
                <a:solidFill>
                  <a:schemeClr val="bg1"/>
                </a:solidFill>
              </a:rPr>
              <a:t>Reproducibility</a:t>
            </a:r>
            <a:endParaRPr lang="de-DE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1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3C0D3-4786-45C3-18A1-885F41170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Precursors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repreport</a:t>
            </a:r>
            <a:endParaRPr lang="de-DE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A2A0602-5A96-8677-308C-9C47FFB9B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E38DC0-EC40-49E3-A3F2-7CE16CC7F30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99C051-B4A9-423C-49EB-D11E687C02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Log-files and user-</a:t>
            </a:r>
            <a:r>
              <a:rPr lang="de-DE" dirty="0" err="1"/>
              <a:t>written</a:t>
            </a:r>
            <a:r>
              <a:rPr lang="de-DE" dirty="0"/>
              <a:t> </a:t>
            </a:r>
            <a:r>
              <a:rPr lang="de-DE" dirty="0" err="1"/>
              <a:t>commands</a:t>
            </a:r>
            <a:r>
              <a:rPr lang="de-DE" dirty="0"/>
              <a:t>: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5980A34-79CA-6406-7E39-73360CD530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38088" y="6093296"/>
            <a:ext cx="6012000" cy="320204"/>
          </a:xfrm>
        </p:spPr>
        <p:txBody>
          <a:bodyPr/>
          <a:lstStyle/>
          <a:p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2C882E43-4684-646A-97B8-F51D7AE15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833167"/>
              </p:ext>
            </p:extLst>
          </p:nvPr>
        </p:nvGraphicFramePr>
        <p:xfrm>
          <a:off x="767408" y="2199466"/>
          <a:ext cx="8784000" cy="3240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val="212151501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1435663475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val="2633276427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767163324"/>
                    </a:ext>
                  </a:extLst>
                </a:gridCol>
              </a:tblGrid>
              <a:tr h="40504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dirty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3"/>
                        </a:rPr>
                        <a:t>callsado</a:t>
                      </a:r>
                      <a:endParaRPr lang="de-DE" sz="1600" dirty="0">
                        <a:solidFill>
                          <a:schemeClr val="tx2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D. Klein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dirty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4"/>
                        </a:rPr>
                        <a:t>setroot</a:t>
                      </a:r>
                      <a:endParaRPr lang="de-DE" sz="1600" dirty="0">
                        <a:solidFill>
                          <a:schemeClr val="tx2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S. Correia, M. </a:t>
                      </a:r>
                      <a:r>
                        <a:rPr lang="de-DE" sz="16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Seay</a:t>
                      </a:r>
                      <a:endParaRPr lang="de-DE" sz="16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706443616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marL="0" algn="l" defTabSz="815557" fontAlgn="b"/>
                      <a:r>
                        <a:rPr lang="de-DE" sz="1600" dirty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5"/>
                        </a:rPr>
                        <a:t>dependencies</a:t>
                      </a:r>
                      <a:endParaRPr lang="de-DE" sz="1600" dirty="0">
                        <a:solidFill>
                          <a:schemeClr val="tx2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de-DE" sz="16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Goldemberg</a:t>
                      </a:r>
                      <a:endParaRPr lang="de-DE" sz="16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dirty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6"/>
                        </a:rPr>
                        <a:t>stata_linter</a:t>
                      </a:r>
                      <a:endParaRPr lang="de-DE" sz="1600" dirty="0">
                        <a:solidFill>
                          <a:schemeClr val="tx2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DIME Analytics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47158502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marL="0" algn="l" defTabSz="815557" fontAlgn="b"/>
                      <a:r>
                        <a:rPr lang="de-DE" sz="1600" dirty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7"/>
                        </a:rPr>
                        <a:t>iedorep</a:t>
                      </a:r>
                      <a:endParaRPr lang="de-DE" sz="1600" dirty="0">
                        <a:solidFill>
                          <a:schemeClr val="tx2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B. Daniels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dirty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6"/>
                        </a:rPr>
                        <a:t>stata_reproducible</a:t>
                      </a:r>
                      <a:endParaRPr lang="de-DE" sz="1600" dirty="0">
                        <a:solidFill>
                          <a:schemeClr val="tx2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B. Quistorff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37856909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marL="0" algn="l" defTabSz="815557" fontAlgn="b"/>
                      <a:r>
                        <a:rPr lang="de-DE" sz="1600" dirty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8"/>
                        </a:rPr>
                        <a:t>ietoolkit</a:t>
                      </a:r>
                      <a:endParaRPr lang="de-DE" sz="1600" dirty="0">
                        <a:solidFill>
                          <a:schemeClr val="tx2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DIME Analytics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dirty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9"/>
                        </a:rPr>
                        <a:t>statapackagesearch</a:t>
                      </a:r>
                      <a:endParaRPr lang="de-DE" sz="1600" dirty="0">
                        <a:solidFill>
                          <a:schemeClr val="tx2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L. Reiner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030404772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marL="0" algn="l" defTabSz="815557" fontAlgn="b"/>
                      <a:r>
                        <a:rPr lang="de-DE" sz="1600" dirty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10"/>
                        </a:rPr>
                        <a:t>installpkg</a:t>
                      </a:r>
                      <a:endParaRPr lang="de-DE" sz="1600" dirty="0">
                        <a:solidFill>
                          <a:schemeClr val="tx2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K. Du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dirty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11"/>
                        </a:rPr>
                        <a:t>texdoc</a:t>
                      </a:r>
                      <a:endParaRPr lang="de-DE" sz="1600" dirty="0">
                        <a:solidFill>
                          <a:schemeClr val="tx2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B. Jann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33888519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marL="0" algn="l" defTabSz="815557" fontAlgn="b"/>
                      <a:r>
                        <a:rPr lang="de-DE" sz="1600" dirty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12"/>
                        </a:rPr>
                        <a:t>project</a:t>
                      </a:r>
                      <a:endParaRPr lang="de-DE" sz="1600" dirty="0">
                        <a:solidFill>
                          <a:schemeClr val="tx2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R. Picard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dirty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13"/>
                        </a:rPr>
                        <a:t>usepackage</a:t>
                      </a:r>
                      <a:endParaRPr lang="de-DE" sz="1600" dirty="0">
                        <a:solidFill>
                          <a:schemeClr val="tx2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E. Booth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34668287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marL="0" algn="l" defTabSz="815557" fontAlgn="b"/>
                      <a:r>
                        <a:rPr lang="de-DE" sz="1600" dirty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14"/>
                        </a:rPr>
                        <a:t>repkit</a:t>
                      </a:r>
                      <a:endParaRPr lang="de-DE" sz="1600" dirty="0">
                        <a:solidFill>
                          <a:schemeClr val="tx2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DIME Analytics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dirty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15"/>
                        </a:rPr>
                        <a:t>zippkg</a:t>
                      </a:r>
                      <a:endParaRPr lang="de-DE" sz="1600" dirty="0">
                        <a:solidFill>
                          <a:schemeClr val="tx2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D. Bela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939340767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marL="0" algn="l" defTabSz="815557" fontAlgn="b"/>
                      <a:r>
                        <a:rPr lang="de-DE" sz="1600" dirty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  <a:hlinkClick r:id="rId16"/>
                        </a:rPr>
                        <a:t>require</a:t>
                      </a:r>
                      <a:endParaRPr lang="de-DE" sz="1600" dirty="0">
                        <a:solidFill>
                          <a:schemeClr val="tx2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S. Correia, M. </a:t>
                      </a:r>
                      <a:r>
                        <a:rPr lang="de-DE" sz="16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Seay</a:t>
                      </a:r>
                      <a:endParaRPr lang="de-DE" sz="16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dirty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dirty="0">
                        <a:solidFill>
                          <a:schemeClr val="tx2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96594814"/>
                  </a:ext>
                </a:extLst>
              </a:tr>
            </a:tbl>
          </a:graphicData>
        </a:graphic>
      </p:graphicFrame>
      <p:pic>
        <p:nvPicPr>
          <p:cNvPr id="10" name="Grafik 9" descr="Ein Bild, das Zeichnung, Entwurf, Darstellung enthält.&#10;&#10;Automatisch generierte Beschreibung">
            <a:extLst>
              <a:ext uri="{FF2B5EF4-FFF2-40B4-BE49-F238E27FC236}">
                <a16:creationId xmlns:a16="http://schemas.microsoft.com/office/drawing/2014/main" id="{4B221446-1F5C-EE58-6699-A9E9D4BF49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47548" y="1225793"/>
            <a:ext cx="2002540" cy="518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25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69A8AE5-A07C-D196-A3B0-E5F1A58434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888" r="4652" b="36812"/>
          <a:stretch/>
        </p:blipFill>
        <p:spPr>
          <a:xfrm>
            <a:off x="441912" y="3470356"/>
            <a:ext cx="6885386" cy="85560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23A6399-0676-3355-DB0F-A610DD8514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402" r="4652"/>
          <a:stretch/>
        </p:blipFill>
        <p:spPr>
          <a:xfrm>
            <a:off x="441912" y="4550563"/>
            <a:ext cx="6885386" cy="79805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0F85842-B08B-74E4-A75D-0AEE666AF5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52" b="74700"/>
          <a:stretch/>
        </p:blipFill>
        <p:spPr>
          <a:xfrm>
            <a:off x="441912" y="2390151"/>
            <a:ext cx="6885386" cy="8556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51CB2B8-7FB3-5B4E-B3EC-83C49D96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repreport</a:t>
            </a:r>
            <a:r>
              <a:rPr lang="de-DE" dirty="0"/>
              <a:t>: Frontend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EDF82ED-8A13-D7CB-F9EE-E24346627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E38DC0-EC40-49E3-A3F2-7CE16CC7F30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392FD09-0D42-4336-332C-1369659638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7ADF31-A637-6B52-35F9-98C866CF1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448" y="2006059"/>
            <a:ext cx="936104" cy="401608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BBBBEB9-8DA4-E0C4-F24D-CA1915DACC7F}"/>
              </a:ext>
            </a:extLst>
          </p:cNvPr>
          <p:cNvSpPr/>
          <p:nvPr/>
        </p:nvSpPr>
        <p:spPr>
          <a:xfrm>
            <a:off x="10128448" y="2006059"/>
            <a:ext cx="936000" cy="4017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B7850628-E57F-1F18-E575-D721AC9F4FC0}"/>
              </a:ext>
            </a:extLst>
          </p:cNvPr>
          <p:cNvSpPr/>
          <p:nvPr/>
        </p:nvSpPr>
        <p:spPr>
          <a:xfrm rot="21298549">
            <a:off x="7464304" y="2503727"/>
            <a:ext cx="2651047" cy="1305664"/>
          </a:xfrm>
          <a:custGeom>
            <a:avLst/>
            <a:gdLst>
              <a:gd name="connsiteX0" fmla="*/ 0 w 8616950"/>
              <a:gd name="connsiteY0" fmla="*/ 1324348 h 1422910"/>
              <a:gd name="connsiteX1" fmla="*/ 4965700 w 8616950"/>
              <a:gd name="connsiteY1" fmla="*/ 1305298 h 1422910"/>
              <a:gd name="connsiteX2" fmla="*/ 7156450 w 8616950"/>
              <a:gd name="connsiteY2" fmla="*/ 149598 h 1422910"/>
              <a:gd name="connsiteX3" fmla="*/ 8616950 w 8616950"/>
              <a:gd name="connsiteY3" fmla="*/ 9898 h 1422910"/>
              <a:gd name="connsiteX0" fmla="*/ -1 w 8587051"/>
              <a:gd name="connsiteY0" fmla="*/ 1402018 h 1466799"/>
              <a:gd name="connsiteX1" fmla="*/ 4935801 w 8587051"/>
              <a:gd name="connsiteY1" fmla="*/ 1305298 h 1466799"/>
              <a:gd name="connsiteX2" fmla="*/ 7126551 w 8587051"/>
              <a:gd name="connsiteY2" fmla="*/ 149598 h 1466799"/>
              <a:gd name="connsiteX3" fmla="*/ 8587051 w 8587051"/>
              <a:gd name="connsiteY3" fmla="*/ 9898 h 1466799"/>
              <a:gd name="connsiteX0" fmla="*/ -1 w 8587051"/>
              <a:gd name="connsiteY0" fmla="*/ 1402018 h 1450115"/>
              <a:gd name="connsiteX1" fmla="*/ 4935801 w 8587051"/>
              <a:gd name="connsiteY1" fmla="*/ 1305298 h 1450115"/>
              <a:gd name="connsiteX2" fmla="*/ 7126551 w 8587051"/>
              <a:gd name="connsiteY2" fmla="*/ 149598 h 1450115"/>
              <a:gd name="connsiteX3" fmla="*/ 8587051 w 8587051"/>
              <a:gd name="connsiteY3" fmla="*/ 9898 h 1450115"/>
              <a:gd name="connsiteX0" fmla="*/ -1 w 8587051"/>
              <a:gd name="connsiteY0" fmla="*/ 1402018 h 1455454"/>
              <a:gd name="connsiteX1" fmla="*/ 4935801 w 8587051"/>
              <a:gd name="connsiteY1" fmla="*/ 1305298 h 1455454"/>
              <a:gd name="connsiteX2" fmla="*/ 7126551 w 8587051"/>
              <a:gd name="connsiteY2" fmla="*/ 149598 h 1455454"/>
              <a:gd name="connsiteX3" fmla="*/ 8587051 w 8587051"/>
              <a:gd name="connsiteY3" fmla="*/ 9898 h 1455454"/>
              <a:gd name="connsiteX0" fmla="*/ -1 w 8587051"/>
              <a:gd name="connsiteY0" fmla="*/ 1411907 h 1465343"/>
              <a:gd name="connsiteX1" fmla="*/ 4935801 w 8587051"/>
              <a:gd name="connsiteY1" fmla="*/ 1315187 h 1465343"/>
              <a:gd name="connsiteX2" fmla="*/ 7126551 w 8587051"/>
              <a:gd name="connsiteY2" fmla="*/ 159487 h 1465343"/>
              <a:gd name="connsiteX3" fmla="*/ 8587051 w 8587051"/>
              <a:gd name="connsiteY3" fmla="*/ 19787 h 1465343"/>
              <a:gd name="connsiteX0" fmla="*/ -1 w 8587051"/>
              <a:gd name="connsiteY0" fmla="*/ 1408010 h 1461446"/>
              <a:gd name="connsiteX1" fmla="*/ 4935801 w 8587051"/>
              <a:gd name="connsiteY1" fmla="*/ 1311290 h 1461446"/>
              <a:gd name="connsiteX2" fmla="*/ 7126551 w 8587051"/>
              <a:gd name="connsiteY2" fmla="*/ 155590 h 1461446"/>
              <a:gd name="connsiteX3" fmla="*/ 8587051 w 8587051"/>
              <a:gd name="connsiteY3" fmla="*/ 15890 h 146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7051" h="1461446">
                <a:moveTo>
                  <a:pt x="-1" y="1408010"/>
                </a:moveTo>
                <a:cubicBezTo>
                  <a:pt x="2025081" y="1468761"/>
                  <a:pt x="3748042" y="1520027"/>
                  <a:pt x="4935801" y="1311290"/>
                </a:cubicBezTo>
                <a:cubicBezTo>
                  <a:pt x="6123560" y="1102553"/>
                  <a:pt x="6518009" y="371490"/>
                  <a:pt x="7126551" y="155590"/>
                </a:cubicBezTo>
                <a:cubicBezTo>
                  <a:pt x="7735093" y="-60310"/>
                  <a:pt x="8266771" y="9248"/>
                  <a:pt x="8587051" y="15890"/>
                </a:cubicBez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11" name="Bogen 10">
            <a:extLst>
              <a:ext uri="{FF2B5EF4-FFF2-40B4-BE49-F238E27FC236}">
                <a16:creationId xmlns:a16="http://schemas.microsoft.com/office/drawing/2014/main" id="{CE87CFBA-21C1-4CB5-5D00-36FEA211630B}"/>
              </a:ext>
            </a:extLst>
          </p:cNvPr>
          <p:cNvSpPr/>
          <p:nvPr/>
        </p:nvSpPr>
        <p:spPr>
          <a:xfrm rot="13421647">
            <a:off x="9977099" y="2479229"/>
            <a:ext cx="1080000" cy="1080000"/>
          </a:xfrm>
          <a:prstGeom prst="arc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12" name="Bogen 11">
            <a:extLst>
              <a:ext uri="{FF2B5EF4-FFF2-40B4-BE49-F238E27FC236}">
                <a16:creationId xmlns:a16="http://schemas.microsoft.com/office/drawing/2014/main" id="{554ADF05-539B-EC4E-DE25-51EE8D0C41A9}"/>
              </a:ext>
            </a:extLst>
          </p:cNvPr>
          <p:cNvSpPr/>
          <p:nvPr/>
        </p:nvSpPr>
        <p:spPr>
          <a:xfrm rot="13421647">
            <a:off x="9977099" y="3436453"/>
            <a:ext cx="1080000" cy="1080000"/>
          </a:xfrm>
          <a:prstGeom prst="arc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4DC1EC3-C8DF-1CDA-2D51-F3E87427A77C}"/>
              </a:ext>
            </a:extLst>
          </p:cNvPr>
          <p:cNvSpPr/>
          <p:nvPr/>
        </p:nvSpPr>
        <p:spPr>
          <a:xfrm>
            <a:off x="441912" y="2390151"/>
            <a:ext cx="6885386" cy="295847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ogen 3">
            <a:extLst>
              <a:ext uri="{FF2B5EF4-FFF2-40B4-BE49-F238E27FC236}">
                <a16:creationId xmlns:a16="http://schemas.microsoft.com/office/drawing/2014/main" id="{CE58EA8A-22C0-82CB-CE1D-BAE33ACAB2B6}"/>
              </a:ext>
            </a:extLst>
          </p:cNvPr>
          <p:cNvSpPr/>
          <p:nvPr/>
        </p:nvSpPr>
        <p:spPr>
          <a:xfrm rot="8178353" flipH="1">
            <a:off x="8492138" y="3039069"/>
            <a:ext cx="2880000" cy="2880000"/>
          </a:xfrm>
          <a:prstGeom prst="arc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1DDD05-C5E3-D7DB-A050-82CB3C4F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Understanding </a:t>
            </a:r>
            <a:r>
              <a:rPr lang="de-DE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repreport</a:t>
            </a:r>
            <a:r>
              <a:rPr lang="de-DE" dirty="0"/>
              <a:t>: Backend</a:t>
            </a:r>
            <a:endParaRPr lang="de-DE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BFB8F00-9318-305E-0A52-00DE830AB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E38DC0-EC40-49E3-A3F2-7CE16CC7F30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39AD041-2BB2-46A2-13F9-8DA002FEDA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285" y="1614700"/>
            <a:ext cx="3345656" cy="518156"/>
          </a:xfrm>
        </p:spPr>
        <p:txBody>
          <a:bodyPr/>
          <a:lstStyle/>
          <a:p>
            <a:pPr marL="0" indent="0" algn="ctr">
              <a:buNone/>
            </a:pPr>
            <a:r>
              <a:rPr lang="de-DE" sz="2000" dirty="0"/>
              <a:t>log </a:t>
            </a:r>
            <a:r>
              <a:rPr lang="de-DE" sz="2000" dirty="0" err="1"/>
              <a:t>entire</a:t>
            </a:r>
            <a:r>
              <a:rPr lang="de-DE" sz="2000" dirty="0"/>
              <a:t> </a:t>
            </a:r>
            <a:r>
              <a:rPr lang="de-DE" sz="2000" dirty="0" err="1"/>
              <a:t>analysis</a:t>
            </a:r>
            <a:endParaRPr lang="de-DE" sz="20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FF297C6-BFA8-C502-01C4-9FF9665567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041"/>
          <a:stretch/>
        </p:blipFill>
        <p:spPr>
          <a:xfrm>
            <a:off x="1015716" y="2204864"/>
            <a:ext cx="2206400" cy="157310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961F855-D64B-CBDF-FA76-BD96D6220987}"/>
              </a:ext>
            </a:extLst>
          </p:cNvPr>
          <p:cNvSpPr txBox="1">
            <a:spLocks/>
          </p:cNvSpPr>
          <p:nvPr/>
        </p:nvSpPr>
        <p:spPr>
          <a:xfrm>
            <a:off x="804523" y="4626515"/>
            <a:ext cx="2627181" cy="746701"/>
          </a:xfrm>
          <a:prstGeom prst="rect">
            <a:avLst/>
          </a:prstGeom>
        </p:spPr>
        <p:txBody>
          <a:bodyPr/>
          <a:lstStyle>
            <a:lvl1pPr marL="203890" indent="-203890" algn="l" defTabSz="815557">
              <a:lnSpc>
                <a:spcPct val="120000"/>
              </a:lnSpc>
              <a:spcBef>
                <a:spcPts val="892"/>
              </a:spcBef>
              <a:buFont typeface="Arial"/>
              <a:buChar char="•"/>
              <a:defRPr sz="2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668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19447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225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35003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2782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560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8339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6117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de-DE" sz="2000" dirty="0" err="1"/>
              <a:t>import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(</a:t>
            </a:r>
            <a:r>
              <a:rPr lang="de-DE" sz="2000" dirty="0" err="1"/>
              <a:t>smcl</a:t>
            </a:r>
            <a:r>
              <a:rPr lang="de-DE" sz="2000" dirty="0"/>
              <a:t>)</a:t>
            </a:r>
          </a:p>
        </p:txBody>
      </p:sp>
      <p:sp>
        <p:nvSpPr>
          <p:cNvPr id="9" name="Bogen 8">
            <a:extLst>
              <a:ext uri="{FF2B5EF4-FFF2-40B4-BE49-F238E27FC236}">
                <a16:creationId xmlns:a16="http://schemas.microsoft.com/office/drawing/2014/main" id="{93AEA986-AFBF-1DB4-572E-4CF305160F86}"/>
              </a:ext>
            </a:extLst>
          </p:cNvPr>
          <p:cNvSpPr/>
          <p:nvPr/>
        </p:nvSpPr>
        <p:spPr>
          <a:xfrm rot="9674859">
            <a:off x="2070827" y="3056687"/>
            <a:ext cx="1537712" cy="1518392"/>
          </a:xfrm>
          <a:prstGeom prst="arc">
            <a:avLst>
              <a:gd name="adj1" fmla="val 16558301"/>
              <a:gd name="adj2" fmla="val 865635"/>
            </a:avLst>
          </a:prstGeom>
          <a:noFill/>
          <a:ln>
            <a:solidFill>
              <a:schemeClr val="bg1">
                <a:lumMod val="65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9C5C53A-6B70-1326-8C66-236C611695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23" t="30593" b="16419"/>
          <a:stretch/>
        </p:blipFill>
        <p:spPr>
          <a:xfrm>
            <a:off x="3071664" y="4204996"/>
            <a:ext cx="2724766" cy="2208504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4137D36C-0759-1DE6-7F9C-9622BA9BE1D3}"/>
              </a:ext>
            </a:extLst>
          </p:cNvPr>
          <p:cNvSpPr txBox="1">
            <a:spLocks/>
          </p:cNvSpPr>
          <p:nvPr/>
        </p:nvSpPr>
        <p:spPr>
          <a:xfrm>
            <a:off x="3727046" y="3248297"/>
            <a:ext cx="2978177" cy="864096"/>
          </a:xfrm>
          <a:prstGeom prst="rect">
            <a:avLst/>
          </a:prstGeom>
        </p:spPr>
        <p:txBody>
          <a:bodyPr/>
          <a:lstStyle>
            <a:lvl1pPr marL="203890" indent="-203890" algn="l" defTabSz="815557">
              <a:lnSpc>
                <a:spcPct val="120000"/>
              </a:lnSpc>
              <a:spcBef>
                <a:spcPts val="892"/>
              </a:spcBef>
              <a:buFont typeface="Arial"/>
              <a:buChar char="•"/>
              <a:defRPr sz="2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668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19447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225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35003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2782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560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8339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6117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2000" dirty="0" err="1"/>
              <a:t>reconstruct</a:t>
            </a:r>
            <a:r>
              <a:rPr lang="de-DE" sz="2000" dirty="0"/>
              <a:t> “clean“ </a:t>
            </a:r>
            <a:r>
              <a:rPr lang="de-DE" sz="2000" dirty="0" err="1"/>
              <a:t>command</a:t>
            </a:r>
            <a:r>
              <a:rPr lang="de-DE" sz="2000" dirty="0"/>
              <a:t> </a:t>
            </a:r>
            <a:r>
              <a:rPr lang="de-DE" sz="2000" dirty="0" err="1"/>
              <a:t>history</a:t>
            </a:r>
            <a:endParaRPr lang="de-DE" sz="2000" dirty="0"/>
          </a:p>
        </p:txBody>
      </p:sp>
      <p:sp>
        <p:nvSpPr>
          <p:cNvPr id="20" name="Bogen 19">
            <a:extLst>
              <a:ext uri="{FF2B5EF4-FFF2-40B4-BE49-F238E27FC236}">
                <a16:creationId xmlns:a16="http://schemas.microsoft.com/office/drawing/2014/main" id="{B67A0EA2-E15C-EA25-7326-8402FCE60D58}"/>
              </a:ext>
            </a:extLst>
          </p:cNvPr>
          <p:cNvSpPr/>
          <p:nvPr/>
        </p:nvSpPr>
        <p:spPr>
          <a:xfrm rot="7984584" flipH="1">
            <a:off x="2344064" y="2940585"/>
            <a:ext cx="1537712" cy="1518392"/>
          </a:xfrm>
          <a:prstGeom prst="arc">
            <a:avLst>
              <a:gd name="adj1" fmla="val 16558301"/>
              <a:gd name="adj2" fmla="val 19136335"/>
            </a:avLst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BA6EE09A-672D-4E22-05B3-CF213AD359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077" t="51030" r="154"/>
          <a:stretch/>
        </p:blipFill>
        <p:spPr>
          <a:xfrm>
            <a:off x="4955251" y="1614700"/>
            <a:ext cx="2358931" cy="1241696"/>
          </a:xfrm>
          <a:prstGeom prst="rect">
            <a:avLst/>
          </a:prstGeom>
        </p:spPr>
      </p:pic>
      <p:sp>
        <p:nvSpPr>
          <p:cNvPr id="26" name="Bogen 25">
            <a:extLst>
              <a:ext uri="{FF2B5EF4-FFF2-40B4-BE49-F238E27FC236}">
                <a16:creationId xmlns:a16="http://schemas.microsoft.com/office/drawing/2014/main" id="{472FE0DF-3A31-CDE2-074D-44CAA465C7BB}"/>
              </a:ext>
            </a:extLst>
          </p:cNvPr>
          <p:cNvSpPr/>
          <p:nvPr/>
        </p:nvSpPr>
        <p:spPr>
          <a:xfrm rot="11942162" flipV="1">
            <a:off x="3900373" y="2183995"/>
            <a:ext cx="1858905" cy="2362099"/>
          </a:xfrm>
          <a:prstGeom prst="arc">
            <a:avLst>
              <a:gd name="adj1" fmla="val 17877647"/>
              <a:gd name="adj2" fmla="val 2142575"/>
            </a:avLst>
          </a:prstGeom>
          <a:noFill/>
          <a:ln>
            <a:solidFill>
              <a:schemeClr val="bg1">
                <a:lumMod val="65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4C5F8C1B-4756-97B5-D04B-A5AF13798F02}"/>
              </a:ext>
            </a:extLst>
          </p:cNvPr>
          <p:cNvSpPr txBox="1">
            <a:spLocks/>
          </p:cNvSpPr>
          <p:nvPr/>
        </p:nvSpPr>
        <p:spPr>
          <a:xfrm>
            <a:off x="7584186" y="2060848"/>
            <a:ext cx="1384639" cy="864096"/>
          </a:xfrm>
          <a:prstGeom prst="rect">
            <a:avLst/>
          </a:prstGeom>
        </p:spPr>
        <p:txBody>
          <a:bodyPr/>
          <a:lstStyle>
            <a:lvl1pPr marL="203890" indent="-203890" algn="l" defTabSz="815557">
              <a:lnSpc>
                <a:spcPct val="120000"/>
              </a:lnSpc>
              <a:spcBef>
                <a:spcPts val="892"/>
              </a:spcBef>
              <a:buFont typeface="Arial"/>
              <a:buChar char="•"/>
              <a:defRPr sz="2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668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19447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225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35003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2782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560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8339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6117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2000" dirty="0" err="1"/>
              <a:t>substitute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 err="1"/>
              <a:t>macros</a:t>
            </a:r>
            <a:endParaRPr lang="de-DE" sz="2000" dirty="0"/>
          </a:p>
        </p:txBody>
      </p:sp>
      <p:sp>
        <p:nvSpPr>
          <p:cNvPr id="10" name="Bogen 9">
            <a:extLst>
              <a:ext uri="{FF2B5EF4-FFF2-40B4-BE49-F238E27FC236}">
                <a16:creationId xmlns:a16="http://schemas.microsoft.com/office/drawing/2014/main" id="{EC9B0A55-D7AA-B872-7C6F-43D908DD609B}"/>
              </a:ext>
            </a:extLst>
          </p:cNvPr>
          <p:cNvSpPr/>
          <p:nvPr/>
        </p:nvSpPr>
        <p:spPr>
          <a:xfrm rot="14552761" flipV="1">
            <a:off x="6250572" y="1724527"/>
            <a:ext cx="3395907" cy="3408945"/>
          </a:xfrm>
          <a:prstGeom prst="arc">
            <a:avLst>
              <a:gd name="adj1" fmla="val 18041748"/>
              <a:gd name="adj2" fmla="val 20364361"/>
            </a:avLst>
          </a:prstGeom>
          <a:noFill/>
          <a:ln>
            <a:solidFill>
              <a:schemeClr val="bg1">
                <a:lumMod val="65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2391C20-C4DB-5E0F-42BE-D1DEBB0480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488" t="51030"/>
          <a:stretch/>
        </p:blipFill>
        <p:spPr>
          <a:xfrm>
            <a:off x="9200654" y="1614700"/>
            <a:ext cx="2358933" cy="1241698"/>
          </a:xfrm>
          <a:prstGeom prst="rect">
            <a:avLst/>
          </a:prstGeom>
        </p:spPr>
      </p:pic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38D7AC99-8874-0A3F-67B6-8D12591B8129}"/>
              </a:ext>
            </a:extLst>
          </p:cNvPr>
          <p:cNvSpPr txBox="1">
            <a:spLocks/>
          </p:cNvSpPr>
          <p:nvPr/>
        </p:nvSpPr>
        <p:spPr>
          <a:xfrm>
            <a:off x="7486039" y="3627380"/>
            <a:ext cx="4218434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txBody>
          <a:bodyPr/>
          <a:lstStyle>
            <a:lvl1pPr marL="203890" indent="-203890" algn="l" defTabSz="815557">
              <a:lnSpc>
                <a:spcPct val="120000"/>
              </a:lnSpc>
              <a:spcBef>
                <a:spcPts val="892"/>
              </a:spcBef>
              <a:buFont typeface="Arial"/>
              <a:buChar char="•"/>
              <a:defRPr sz="2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668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19447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225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35003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2782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560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8339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6117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2000" b="1" dirty="0" err="1"/>
              <a:t>Elicit</a:t>
            </a:r>
            <a:r>
              <a:rPr lang="de-DE" sz="2000" b="1" dirty="0"/>
              <a:t> </a:t>
            </a:r>
            <a:r>
              <a:rPr lang="de-DE" sz="2000" b="1" dirty="0" err="1"/>
              <a:t>reproducibility</a:t>
            </a:r>
            <a:r>
              <a:rPr lang="de-DE" sz="2000" b="1" dirty="0"/>
              <a:t> </a:t>
            </a:r>
            <a:r>
              <a:rPr lang="de-DE" sz="2000" b="1" dirty="0" err="1"/>
              <a:t>features</a:t>
            </a:r>
            <a:r>
              <a:rPr lang="de-DE" sz="2000" b="1" dirty="0"/>
              <a:t> </a:t>
            </a:r>
          </a:p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2000" dirty="0"/>
              <a:t>(</a:t>
            </a:r>
            <a:r>
              <a:rPr lang="de-DE" sz="2000" dirty="0" err="1"/>
              <a:t>ados</a:t>
            </a:r>
            <a:r>
              <a:rPr lang="de-DE" sz="2000" dirty="0"/>
              <a:t>, </a:t>
            </a:r>
            <a:r>
              <a:rPr lang="de-DE" sz="2000" dirty="0" err="1"/>
              <a:t>datasets</a:t>
            </a:r>
            <a:r>
              <a:rPr lang="de-DE" sz="2000" dirty="0"/>
              <a:t>, </a:t>
            </a:r>
            <a:r>
              <a:rPr lang="de-DE" sz="2000" dirty="0" err="1"/>
              <a:t>randomness</a:t>
            </a:r>
            <a:r>
              <a:rPr lang="de-DE" sz="2000" dirty="0"/>
              <a:t>, etc.)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C8651312-70EE-C3C2-0A87-4559DD309B87}"/>
              </a:ext>
            </a:extLst>
          </p:cNvPr>
          <p:cNvCxnSpPr>
            <a:cxnSpLocks/>
          </p:cNvCxnSpPr>
          <p:nvPr/>
        </p:nvCxnSpPr>
        <p:spPr>
          <a:xfrm>
            <a:off x="9595256" y="4581128"/>
            <a:ext cx="0" cy="1224000"/>
          </a:xfrm>
          <a:prstGeom prst="line">
            <a:avLst/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Bogen 24">
            <a:extLst>
              <a:ext uri="{FF2B5EF4-FFF2-40B4-BE49-F238E27FC236}">
                <a16:creationId xmlns:a16="http://schemas.microsoft.com/office/drawing/2014/main" id="{E37A0217-74F3-7393-789C-0B48E2E86714}"/>
              </a:ext>
            </a:extLst>
          </p:cNvPr>
          <p:cNvSpPr/>
          <p:nvPr/>
        </p:nvSpPr>
        <p:spPr>
          <a:xfrm rot="5400000">
            <a:off x="9055256" y="5517685"/>
            <a:ext cx="540000" cy="540000"/>
          </a:xfrm>
          <a:prstGeom prst="arc">
            <a:avLst>
              <a:gd name="adj1" fmla="val 16263934"/>
              <a:gd name="adj2" fmla="val 21454708"/>
            </a:avLst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29" name="Bogen 28">
            <a:extLst>
              <a:ext uri="{FF2B5EF4-FFF2-40B4-BE49-F238E27FC236}">
                <a16:creationId xmlns:a16="http://schemas.microsoft.com/office/drawing/2014/main" id="{27DD23C8-6EED-C1FD-2AC7-70EF3DA3D6B7}"/>
              </a:ext>
            </a:extLst>
          </p:cNvPr>
          <p:cNvSpPr/>
          <p:nvPr/>
        </p:nvSpPr>
        <p:spPr>
          <a:xfrm rot="16200000" flipH="1">
            <a:off x="9595256" y="5517685"/>
            <a:ext cx="540000" cy="540000"/>
          </a:xfrm>
          <a:prstGeom prst="arc">
            <a:avLst>
              <a:gd name="adj1" fmla="val 16263934"/>
              <a:gd name="adj2" fmla="val 21454708"/>
            </a:avLst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pic>
        <p:nvPicPr>
          <p:cNvPr id="37" name="Grafik 36" descr="Dokument Silhouette">
            <a:extLst>
              <a:ext uri="{FF2B5EF4-FFF2-40B4-BE49-F238E27FC236}">
                <a16:creationId xmlns:a16="http://schemas.microsoft.com/office/drawing/2014/main" id="{BA616586-680B-D57C-90E8-19C8588B4C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39213" y="5660695"/>
            <a:ext cx="720000" cy="720000"/>
          </a:xfrm>
          <a:prstGeom prst="rect">
            <a:avLst/>
          </a:prstGeom>
        </p:spPr>
      </p:pic>
      <p:pic>
        <p:nvPicPr>
          <p:cNvPr id="39" name="Grafik 38" descr="Inventar Silhouette">
            <a:extLst>
              <a:ext uri="{FF2B5EF4-FFF2-40B4-BE49-F238E27FC236}">
                <a16:creationId xmlns:a16="http://schemas.microsoft.com/office/drawing/2014/main" id="{A76DE682-D3B1-8298-9ABA-5FBD68B0C0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31299" y="5660695"/>
            <a:ext cx="720000" cy="720000"/>
          </a:xfrm>
          <a:prstGeom prst="rect">
            <a:avLst/>
          </a:prstGeom>
        </p:spPr>
      </p:pic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46B37516-14D4-C0FE-9770-016D51AFBD3A}"/>
              </a:ext>
            </a:extLst>
          </p:cNvPr>
          <p:cNvSpPr txBox="1">
            <a:spLocks/>
          </p:cNvSpPr>
          <p:nvPr/>
        </p:nvSpPr>
        <p:spPr>
          <a:xfrm>
            <a:off x="8598433" y="5004401"/>
            <a:ext cx="1987747" cy="377454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/>
          <a:lstStyle>
            <a:lvl1pPr marL="203890" indent="-203890" algn="l" defTabSz="815557">
              <a:lnSpc>
                <a:spcPct val="120000"/>
              </a:lnSpc>
              <a:spcBef>
                <a:spcPts val="892"/>
              </a:spcBef>
              <a:buFont typeface="Arial"/>
              <a:buChar char="•"/>
              <a:defRPr sz="2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668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19447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225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35003" indent="-203890" algn="l" defTabSz="815557">
              <a:lnSpc>
                <a:spcPct val="120000"/>
              </a:lnSpc>
              <a:spcBef>
                <a:spcPts val="446"/>
              </a:spcBef>
              <a:buFont typeface="Arial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42782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560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8339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6117" indent="-203890" algn="l" defTabSz="815557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de-DE" sz="2000" dirty="0" err="1"/>
              <a:t>generate</a:t>
            </a:r>
            <a:r>
              <a:rPr lang="de-DE" sz="2000" dirty="0"/>
              <a:t> </a:t>
            </a:r>
            <a:r>
              <a:rPr lang="de-DE" sz="2000" dirty="0" err="1"/>
              <a:t>output</a:t>
            </a:r>
            <a:endParaRPr lang="de-DE" sz="2000" dirty="0"/>
          </a:p>
        </p:txBody>
      </p:sp>
      <p:sp>
        <p:nvSpPr>
          <p:cNvPr id="43" name="Bogen 42">
            <a:extLst>
              <a:ext uri="{FF2B5EF4-FFF2-40B4-BE49-F238E27FC236}">
                <a16:creationId xmlns:a16="http://schemas.microsoft.com/office/drawing/2014/main" id="{DD5243EA-661D-CA94-957B-BFA25585EC0D}"/>
              </a:ext>
            </a:extLst>
          </p:cNvPr>
          <p:cNvSpPr/>
          <p:nvPr/>
        </p:nvSpPr>
        <p:spPr>
          <a:xfrm flipH="1">
            <a:off x="9595256" y="3212976"/>
            <a:ext cx="245160" cy="612000"/>
          </a:xfrm>
          <a:prstGeom prst="arc">
            <a:avLst>
              <a:gd name="adj1" fmla="val 16082335"/>
              <a:gd name="adj2" fmla="val 208957"/>
            </a:avLst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55B1BCB3-47DC-2DF0-4C97-0EAA9E4D1EBF}"/>
              </a:ext>
            </a:extLst>
          </p:cNvPr>
          <p:cNvCxnSpPr>
            <a:cxnSpLocks/>
          </p:cNvCxnSpPr>
          <p:nvPr/>
        </p:nvCxnSpPr>
        <p:spPr>
          <a:xfrm>
            <a:off x="9711327" y="3212976"/>
            <a:ext cx="540000" cy="0"/>
          </a:xfrm>
          <a:prstGeom prst="line">
            <a:avLst/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Bogen 20">
            <a:extLst>
              <a:ext uri="{FF2B5EF4-FFF2-40B4-BE49-F238E27FC236}">
                <a16:creationId xmlns:a16="http://schemas.microsoft.com/office/drawing/2014/main" id="{EA54A461-720A-CF8C-91B8-5EB528A6B055}"/>
              </a:ext>
            </a:extLst>
          </p:cNvPr>
          <p:cNvSpPr/>
          <p:nvPr/>
        </p:nvSpPr>
        <p:spPr>
          <a:xfrm flipV="1">
            <a:off x="10122493" y="2600976"/>
            <a:ext cx="244800" cy="612000"/>
          </a:xfrm>
          <a:prstGeom prst="arc">
            <a:avLst>
              <a:gd name="adj1" fmla="val 16195988"/>
              <a:gd name="adj2" fmla="val 208957"/>
            </a:avLst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7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3" grpId="0"/>
      <p:bldP spid="20" grpId="0" animBg="1"/>
      <p:bldP spid="26" grpId="0" animBg="1"/>
      <p:bldP spid="28" grpId="0"/>
      <p:bldP spid="10" grpId="0" animBg="1"/>
      <p:bldP spid="15" grpId="0" animBg="1"/>
      <p:bldP spid="25" grpId="0" animBg="1"/>
      <p:bldP spid="29" grpId="0" animBg="1"/>
      <p:bldP spid="42" grpId="0" animBg="1"/>
      <p:bldP spid="43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7297AAEE-E399-058A-415A-32BA6EE8E393}"/>
              </a:ext>
            </a:extLst>
          </p:cNvPr>
          <p:cNvSpPr/>
          <p:nvPr/>
        </p:nvSpPr>
        <p:spPr>
          <a:xfrm>
            <a:off x="5951985" y="5690302"/>
            <a:ext cx="4964400" cy="720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1B8525B-8D42-E0F9-4BAB-FF21F783A3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b="34378"/>
          <a:stretch/>
        </p:blipFill>
        <p:spPr>
          <a:xfrm>
            <a:off x="5951985" y="1658303"/>
            <a:ext cx="4964400" cy="4752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82E4F73-E6BD-EFFF-A256-0AFD38293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Output I: </a:t>
            </a:r>
            <a:r>
              <a:rPr lang="de-DE" dirty="0" err="1"/>
              <a:t>Reproducibility</a:t>
            </a:r>
            <a:r>
              <a:rPr lang="de-DE" dirty="0"/>
              <a:t> Report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75AA180-AACE-B300-8DDA-2EE5CEB89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E38DC0-EC40-49E3-A3F2-7CE16CC7F30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!!text">
            <a:extLst>
              <a:ext uri="{FF2B5EF4-FFF2-40B4-BE49-F238E27FC236}">
                <a16:creationId xmlns:a16="http://schemas.microsoft.com/office/drawing/2014/main" id="{99933825-52CA-49BD-53B5-289AB6C741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6088" y="1611505"/>
            <a:ext cx="11304000" cy="47988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“Technical </a:t>
            </a:r>
            <a:r>
              <a:rPr lang="de-DE" dirty="0" err="1"/>
              <a:t>ReadMe</a:t>
            </a:r>
            <a:r>
              <a:rPr lang="de-DE" dirty="0"/>
              <a:t>“:</a:t>
            </a:r>
          </a:p>
          <a:p>
            <a:pPr lvl="1">
              <a:buClr>
                <a:schemeClr val="tx2"/>
              </a:buClr>
            </a:pPr>
            <a:r>
              <a:rPr lang="de-DE" dirty="0"/>
              <a:t>General Information</a:t>
            </a:r>
          </a:p>
          <a:p>
            <a:pPr lvl="1">
              <a:buClr>
                <a:schemeClr val="tx2"/>
              </a:buClr>
            </a:pPr>
            <a:r>
              <a:rPr lang="de-DE" dirty="0"/>
              <a:t>System Details</a:t>
            </a:r>
          </a:p>
          <a:p>
            <a:pPr lvl="1">
              <a:buClr>
                <a:schemeClr val="tx2"/>
              </a:buClr>
            </a:pPr>
            <a:r>
              <a:rPr lang="de-DE" dirty="0"/>
              <a:t>Setup</a:t>
            </a:r>
          </a:p>
          <a:p>
            <a:pPr lvl="1">
              <a:buClr>
                <a:schemeClr val="tx2"/>
              </a:buClr>
            </a:pPr>
            <a:r>
              <a:rPr lang="de-DE" dirty="0"/>
              <a:t>User-</a:t>
            </a:r>
            <a:r>
              <a:rPr lang="de-DE" dirty="0" err="1"/>
              <a:t>written</a:t>
            </a:r>
            <a:r>
              <a:rPr lang="de-DE" dirty="0"/>
              <a:t> </a:t>
            </a:r>
            <a:r>
              <a:rPr lang="de-DE" dirty="0" err="1"/>
              <a:t>commands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>
                <a:solidFill>
                  <a:srgbClr val="A1A1A1"/>
                </a:solidFill>
              </a:rPr>
              <a:t>(+ </a:t>
            </a:r>
            <a:r>
              <a:rPr lang="de-DE" dirty="0" err="1">
                <a:solidFill>
                  <a:srgbClr val="A1A1A1"/>
                </a:solidFill>
              </a:rPr>
              <a:t>versions</a:t>
            </a:r>
            <a:r>
              <a:rPr lang="de-DE" dirty="0">
                <a:solidFill>
                  <a:srgbClr val="A1A1A1"/>
                </a:solidFill>
              </a:rPr>
              <a:t>)</a:t>
            </a:r>
          </a:p>
          <a:p>
            <a:pPr lvl="1">
              <a:buClr>
                <a:schemeClr val="tx2"/>
              </a:buClr>
            </a:pPr>
            <a:endParaRPr lang="de-DE" dirty="0"/>
          </a:p>
          <a:p>
            <a:pPr lvl="1"/>
            <a:endParaRPr lang="de-DE" dirty="0"/>
          </a:p>
        </p:txBody>
      </p:sp>
      <p:pic>
        <p:nvPicPr>
          <p:cNvPr id="6" name="Grafik 5" descr="Dokument Silhouette">
            <a:extLst>
              <a:ext uri="{FF2B5EF4-FFF2-40B4-BE49-F238E27FC236}">
                <a16:creationId xmlns:a16="http://schemas.microsoft.com/office/drawing/2014/main" id="{0339DB4A-298D-6FB5-577E-6630AA0A5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0088" y="4869240"/>
            <a:ext cx="720000" cy="720000"/>
          </a:xfrm>
          <a:prstGeom prst="rect">
            <a:avLst/>
          </a:prstGeom>
        </p:spPr>
      </p:pic>
      <p:pic>
        <p:nvPicPr>
          <p:cNvPr id="11" name="Grafik 10" descr="Inventar Silhouette">
            <a:extLst>
              <a:ext uri="{FF2B5EF4-FFF2-40B4-BE49-F238E27FC236}">
                <a16:creationId xmlns:a16="http://schemas.microsoft.com/office/drawing/2014/main" id="{CBDA4307-012F-9D3F-5DD7-C7A6408DB6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30088" y="5660695"/>
            <a:ext cx="720000" cy="720000"/>
          </a:xfrm>
          <a:prstGeom prst="rect">
            <a:avLst/>
          </a:prstGeom>
        </p:spPr>
      </p:pic>
      <p:sp>
        <p:nvSpPr>
          <p:cNvPr id="12" name="!!blocker">
            <a:extLst>
              <a:ext uri="{FF2B5EF4-FFF2-40B4-BE49-F238E27FC236}">
                <a16:creationId xmlns:a16="http://schemas.microsoft.com/office/drawing/2014/main" id="{81889476-5D70-2CCB-AB2A-35A2C7A50E89}"/>
              </a:ext>
            </a:extLst>
          </p:cNvPr>
          <p:cNvSpPr/>
          <p:nvPr/>
        </p:nvSpPr>
        <p:spPr>
          <a:xfrm>
            <a:off x="5951985" y="5552448"/>
            <a:ext cx="4964400" cy="860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14380497-0164-20A0-FC96-16A78A3DEFE4}"/>
              </a:ext>
            </a:extLst>
          </p:cNvPr>
          <p:cNvSpPr/>
          <p:nvPr/>
        </p:nvSpPr>
        <p:spPr>
          <a:xfrm>
            <a:off x="5951985" y="2060848"/>
            <a:ext cx="4964400" cy="83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E0CA839C-9F41-2BFC-77F8-1D8E5A587302}"/>
              </a:ext>
            </a:extLst>
          </p:cNvPr>
          <p:cNvSpPr/>
          <p:nvPr/>
        </p:nvSpPr>
        <p:spPr>
          <a:xfrm>
            <a:off x="5951985" y="2895441"/>
            <a:ext cx="4964400" cy="1067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4BFD6743-DFCA-14CC-FBAA-6DE7F061D0FE}"/>
              </a:ext>
            </a:extLst>
          </p:cNvPr>
          <p:cNvSpPr/>
          <p:nvPr/>
        </p:nvSpPr>
        <p:spPr>
          <a:xfrm>
            <a:off x="5951985" y="3933056"/>
            <a:ext cx="4964400" cy="487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1EBA2423-C214-FE30-B1F0-D5C191C8B83F}"/>
              </a:ext>
            </a:extLst>
          </p:cNvPr>
          <p:cNvSpPr/>
          <p:nvPr/>
        </p:nvSpPr>
        <p:spPr>
          <a:xfrm>
            <a:off x="5951985" y="4509120"/>
            <a:ext cx="4964400" cy="860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847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1) Titelfolien">
  <a:themeElements>
    <a:clrScheme name="Viridis_Lehre">
      <a:dk1>
        <a:sysClr val="windowText" lastClr="000000"/>
      </a:dk1>
      <a:lt1>
        <a:sysClr val="window" lastClr="FFFFFF"/>
      </a:lt1>
      <a:dk2>
        <a:srgbClr val="4D4D4D"/>
      </a:dk2>
      <a:lt2>
        <a:srgbClr val="46327F"/>
      </a:lt2>
      <a:accent1>
        <a:srgbClr val="365C8D"/>
      </a:accent1>
      <a:accent2>
        <a:srgbClr val="277F8E"/>
      </a:accent2>
      <a:accent3>
        <a:srgbClr val="1FA187"/>
      </a:accent3>
      <a:accent4>
        <a:srgbClr val="4AC26D"/>
      </a:accent4>
      <a:accent5>
        <a:srgbClr val="9FDA3A"/>
      </a:accent5>
      <a:accent6>
        <a:srgbClr val="FDE725"/>
      </a:accent6>
      <a:hlink>
        <a:srgbClr val="1FA187"/>
      </a:hlink>
      <a:folHlink>
        <a:srgbClr val="1FA187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) Inhalt">
  <a:themeElements>
    <a:clrScheme name="Viridis_Lehre">
      <a:dk1>
        <a:sysClr val="windowText" lastClr="000000"/>
      </a:dk1>
      <a:lt1>
        <a:sysClr val="window" lastClr="FFFFFF"/>
      </a:lt1>
      <a:dk2>
        <a:srgbClr val="4D4D4D"/>
      </a:dk2>
      <a:lt2>
        <a:srgbClr val="46327F"/>
      </a:lt2>
      <a:accent1>
        <a:srgbClr val="365C8D"/>
      </a:accent1>
      <a:accent2>
        <a:srgbClr val="277F8E"/>
      </a:accent2>
      <a:accent3>
        <a:srgbClr val="1FA187"/>
      </a:accent3>
      <a:accent4>
        <a:srgbClr val="4AC26D"/>
      </a:accent4>
      <a:accent5>
        <a:srgbClr val="9FDA3A"/>
      </a:accent5>
      <a:accent6>
        <a:srgbClr val="FDE725"/>
      </a:accent6>
      <a:hlink>
        <a:srgbClr val="1FA187"/>
      </a:hlink>
      <a:folHlink>
        <a:srgbClr val="1FA187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6766B157EE934D95A5F8357C97D7A7" ma:contentTypeVersion="22" ma:contentTypeDescription="Ein neues Dokument erstellen." ma:contentTypeScope="" ma:versionID="d2753bbad5d24355f0ec46ca7f4cc2d6">
  <xsd:schema xmlns:xsd="http://www.w3.org/2001/XMLSchema" xmlns:xs="http://www.w3.org/2001/XMLSchema" xmlns:p="http://schemas.microsoft.com/office/2006/metadata/properties" xmlns:ns2="eb43cea4-4eaf-4ff4-bf63-fcd0a2d5c94d" xmlns:ns3="aef7b3ac-7c36-4c21-97ba-af6c7e181d89" targetNamespace="http://schemas.microsoft.com/office/2006/metadata/properties" ma:root="true" ma:fieldsID="685455caef59b56497977ace22a3872a" ns2:_="" ns3:_="">
    <xsd:import namespace="eb43cea4-4eaf-4ff4-bf63-fcd0a2d5c94d"/>
    <xsd:import namespace="aef7b3ac-7c36-4c21-97ba-af6c7e181d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Kunde" minOccurs="0"/>
                <xsd:element ref="ns2:Aktuell" minOccurs="0"/>
                <xsd:element ref="ns2:Limit" minOccurs="0"/>
                <xsd:element ref="ns2:Bonit_x00e4_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3cea4-4eaf-4ff4-bf63-fcd0a2d5c9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45f152ef-a07f-450c-9d02-56c3928aed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Kunde" ma:index="26" nillable="true" ma:displayName="Kunde" ma:format="Dropdown" ma:internalName="Kunde">
      <xsd:simpleType>
        <xsd:restriction base="dms:Text">
          <xsd:maxLength value="255"/>
        </xsd:restriction>
      </xsd:simpleType>
    </xsd:element>
    <xsd:element name="Aktuell" ma:index="27" nillable="true" ma:displayName="Aktuell" ma:default="1" ma:format="Dropdown" ma:internalName="Aktuell">
      <xsd:simpleType>
        <xsd:restriction base="dms:Boolean"/>
      </xsd:simpleType>
    </xsd:element>
    <xsd:element name="Limit" ma:index="28" nillable="true" ma:displayName="Limit" ma:decimals="0" ma:description="Empfohlenes Kreditlimit von CreditReform" ma:format="Dropdown" ma:internalName="Limit" ma:percentage="FALSE">
      <xsd:simpleType>
        <xsd:restriction base="dms:Number"/>
      </xsd:simpleType>
    </xsd:element>
    <xsd:element name="Bonit_x00e4_t" ma:index="29" nillable="true" ma:displayName="Bonität" ma:decimals="0" ma:description="Bonitätsindex von CreditReform 100 (sehr gut) - 600 (sehr schlecht)" ma:format="Dropdown" ma:internalName="Bonit_x00e4_t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7b3ac-7c36-4c21-97ba-af6c7e181d89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bebb21d-a2cf-4fe2-b228-1d71278e8a0b}" ma:internalName="TaxCatchAll" ma:showField="CatchAllData" ma:web="aef7b3ac-7c36-4c21-97ba-af6c7e181d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ktuell xmlns="eb43cea4-4eaf-4ff4-bf63-fcd0a2d5c94d">true</Aktuell>
    <Kunde xmlns="eb43cea4-4eaf-4ff4-bf63-fcd0a2d5c94d" xsi:nil="true"/>
    <Bonit_x00e4_t xmlns="eb43cea4-4eaf-4ff4-bf63-fcd0a2d5c94d" xsi:nil="true"/>
    <Limit xmlns="eb43cea4-4eaf-4ff4-bf63-fcd0a2d5c94d" xsi:nil="true"/>
    <lcf76f155ced4ddcb4097134ff3c332f xmlns="eb43cea4-4eaf-4ff4-bf63-fcd0a2d5c94d">
      <Terms xmlns="http://schemas.microsoft.com/office/infopath/2007/PartnerControls"/>
    </lcf76f155ced4ddcb4097134ff3c332f>
    <TaxCatchAll xmlns="aef7b3ac-7c36-4c21-97ba-af6c7e181d89" xsi:nil="true"/>
  </documentManagement>
</p:properties>
</file>

<file path=customXml/itemProps1.xml><?xml version="1.0" encoding="utf-8"?>
<ds:datastoreItem xmlns:ds="http://schemas.openxmlformats.org/officeDocument/2006/customXml" ds:itemID="{2B5012E4-D3E0-4121-A80A-2AEC28B4FCAD}"/>
</file>

<file path=customXml/itemProps2.xml><?xml version="1.0" encoding="utf-8"?>
<ds:datastoreItem xmlns:ds="http://schemas.openxmlformats.org/officeDocument/2006/customXml" ds:itemID="{78310410-9805-4F7C-B871-0B6AD8CAB32C}"/>
</file>

<file path=customXml/itemProps3.xml><?xml version="1.0" encoding="utf-8"?>
<ds:datastoreItem xmlns:ds="http://schemas.openxmlformats.org/officeDocument/2006/customXml" ds:itemID="{DD9DD963-5A78-471C-807D-AB3C550FE489}"/>
</file>

<file path=docProps/app.xml><?xml version="1.0" encoding="utf-8"?>
<Properties xmlns="http://schemas.openxmlformats.org/officeDocument/2006/extended-properties" xmlns:vt="http://schemas.openxmlformats.org/officeDocument/2006/docPropsVTypes">
  <Template>lmu_pptvorlage_breitbild_21_11</Template>
  <TotalTime>0</TotalTime>
  <Words>1863</Words>
  <Application>Microsoft Office PowerPoint</Application>
  <DocSecurity>0</DocSecurity>
  <PresentationFormat>Breitbild</PresentationFormat>
  <Paragraphs>264</Paragraphs>
  <Slides>15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LMSans8-Regular</vt:lpstr>
      <vt:lpstr>Wingdings</vt:lpstr>
      <vt:lpstr>1) Titelfolien</vt:lpstr>
      <vt:lpstr>2) Inhalt</vt:lpstr>
      <vt:lpstr>repreport Facilitating reproducible research in Stata</vt:lpstr>
      <vt:lpstr>“Houston, we have a problem“</vt:lpstr>
      <vt:lpstr>“Houston, we have a problem“</vt:lpstr>
      <vt:lpstr>Are authors deliberately obstructing reproducibility? </vt:lpstr>
      <vt:lpstr>The Status Quo</vt:lpstr>
      <vt:lpstr>Precursors to repreport</vt:lpstr>
      <vt:lpstr>Using repreport: Frontend</vt:lpstr>
      <vt:lpstr>Understanding repreport: Backend</vt:lpstr>
      <vt:lpstr>Output I: Reproducibility Report</vt:lpstr>
      <vt:lpstr>Output I: Reproducibility Report</vt:lpstr>
      <vt:lpstr>Output II: Reproduction Materials</vt:lpstr>
      <vt:lpstr>Beta-Testing (GitHub)</vt:lpstr>
      <vt:lpstr>Conclusion</vt:lpstr>
      <vt:lpstr>Discussion</vt:lpstr>
      <vt:lpstr>THANKS!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Folien_Lehre</dc:title>
  <dc:subject/>
  <dc:creator>Daniel Krähmer</dc:creator>
  <cp:keywords/>
  <dc:description/>
  <cp:lastModifiedBy>Krähmer, Daniel</cp:lastModifiedBy>
  <cp:revision>253</cp:revision>
  <dcterms:created xsi:type="dcterms:W3CDTF">2022-03-21T13:06:57Z</dcterms:created>
  <dcterms:modified xsi:type="dcterms:W3CDTF">2024-06-06T23:44:55Z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0x010100706766B157EE934D95A5F8357C97D7A7</vt:lpwstr>
  </property>
</Properties>
</file>